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Lst>
  <p:notesMasterIdLst>
    <p:notesMasterId r:id="rId60"/>
  </p:notesMasterIdLst>
  <p:sldIdLst>
    <p:sldId id="303" r:id="rId8"/>
    <p:sldId id="267" r:id="rId9"/>
    <p:sldId id="306" r:id="rId10"/>
    <p:sldId id="265" r:id="rId11"/>
    <p:sldId id="304" r:id="rId12"/>
    <p:sldId id="316" r:id="rId13"/>
    <p:sldId id="300" r:id="rId14"/>
    <p:sldId id="266" r:id="rId15"/>
    <p:sldId id="307" r:id="rId16"/>
    <p:sldId id="257" r:id="rId17"/>
    <p:sldId id="263" r:id="rId18"/>
    <p:sldId id="262" r:id="rId19"/>
    <p:sldId id="278" r:id="rId20"/>
    <p:sldId id="282" r:id="rId21"/>
    <p:sldId id="279" r:id="rId22"/>
    <p:sldId id="280" r:id="rId23"/>
    <p:sldId id="283" r:id="rId24"/>
    <p:sldId id="284" r:id="rId25"/>
    <p:sldId id="285" r:id="rId26"/>
    <p:sldId id="286" r:id="rId27"/>
    <p:sldId id="287" r:id="rId28"/>
    <p:sldId id="289" r:id="rId29"/>
    <p:sldId id="290" r:id="rId30"/>
    <p:sldId id="291" r:id="rId31"/>
    <p:sldId id="288" r:id="rId32"/>
    <p:sldId id="281" r:id="rId33"/>
    <p:sldId id="295" r:id="rId34"/>
    <p:sldId id="292" r:id="rId35"/>
    <p:sldId id="293" r:id="rId36"/>
    <p:sldId id="294" r:id="rId37"/>
    <p:sldId id="261" r:id="rId38"/>
    <p:sldId id="273" r:id="rId39"/>
    <p:sldId id="301" r:id="rId40"/>
    <p:sldId id="298" r:id="rId41"/>
    <p:sldId id="311" r:id="rId42"/>
    <p:sldId id="297" r:id="rId43"/>
    <p:sldId id="271" r:id="rId44"/>
    <p:sldId id="296" r:id="rId45"/>
    <p:sldId id="299" r:id="rId46"/>
    <p:sldId id="258" r:id="rId47"/>
    <p:sldId id="274" r:id="rId48"/>
    <p:sldId id="313" r:id="rId49"/>
    <p:sldId id="272" r:id="rId50"/>
    <p:sldId id="260" r:id="rId51"/>
    <p:sldId id="259" r:id="rId52"/>
    <p:sldId id="268" r:id="rId53"/>
    <p:sldId id="269" r:id="rId54"/>
    <p:sldId id="309" r:id="rId55"/>
    <p:sldId id="270" r:id="rId56"/>
    <p:sldId id="275" r:id="rId57"/>
    <p:sldId id="276" r:id="rId58"/>
    <p:sldId id="277" r:id="rId5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B3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Foglio1!$B$1</c:f>
              <c:strCache>
                <c:ptCount val="1"/>
                <c:pt idx="0">
                  <c:v>RIA</c:v>
                </c:pt>
              </c:strCache>
            </c:strRef>
          </c:tx>
          <c:spPr>
            <a:solidFill>
              <a:schemeClr val="bg1">
                <a:lumMod val="50000"/>
              </a:schemeClr>
            </a:solidFill>
          </c:spPr>
          <c:invertIfNegative val="0"/>
          <c:dLbls>
            <c:txPr>
              <a:bodyPr/>
              <a:lstStyle/>
              <a:p>
                <a:pPr>
                  <a:defRPr sz="1200"/>
                </a:pPr>
                <a:endParaRPr lang="it-IT"/>
              </a:p>
            </c:txPr>
            <c:showLegendKey val="0"/>
            <c:showVal val="1"/>
            <c:showCatName val="0"/>
            <c:showSerName val="0"/>
            <c:showPercent val="0"/>
            <c:showBubbleSize val="0"/>
            <c:showLeaderLines val="0"/>
          </c:dLbls>
          <c:cat>
            <c:numRef>
              <c:f>Foglio1!$A$2:$A$11</c:f>
              <c:numCache>
                <c:formatCode>General</c:formatCode>
                <c:ptCount val="10"/>
                <c:pt idx="0">
                  <c:v>2017</c:v>
                </c:pt>
                <c:pt idx="1">
                  <c:v>2018</c:v>
                </c:pt>
                <c:pt idx="2">
                  <c:v>2019</c:v>
                </c:pt>
                <c:pt idx="3">
                  <c:v>2020</c:v>
                </c:pt>
                <c:pt idx="4">
                  <c:v>2021</c:v>
                </c:pt>
                <c:pt idx="5">
                  <c:v>2022</c:v>
                </c:pt>
                <c:pt idx="6">
                  <c:v>2023</c:v>
                </c:pt>
                <c:pt idx="7">
                  <c:v>2024</c:v>
                </c:pt>
                <c:pt idx="8">
                  <c:v>2025</c:v>
                </c:pt>
                <c:pt idx="9">
                  <c:v>2026</c:v>
                </c:pt>
              </c:numCache>
            </c:numRef>
          </c:cat>
          <c:val>
            <c:numRef>
              <c:f>Foglio1!$B$2:$B$11</c:f>
              <c:numCache>
                <c:formatCode>General</c:formatCode>
                <c:ptCount val="10"/>
                <c:pt idx="0">
                  <c:v>31.7</c:v>
                </c:pt>
                <c:pt idx="1">
                  <c:v>79.400000000000006</c:v>
                </c:pt>
                <c:pt idx="2">
                  <c:v>113.9</c:v>
                </c:pt>
                <c:pt idx="3">
                  <c:v>157.1</c:v>
                </c:pt>
                <c:pt idx="4">
                  <c:v>200.9</c:v>
                </c:pt>
                <c:pt idx="5">
                  <c:v>241.3</c:v>
                </c:pt>
                <c:pt idx="6">
                  <c:v>280.60000000000002</c:v>
                </c:pt>
                <c:pt idx="7">
                  <c:v>315.7</c:v>
                </c:pt>
                <c:pt idx="8">
                  <c:v>346.9</c:v>
                </c:pt>
                <c:pt idx="9">
                  <c:v>374.5</c:v>
                </c:pt>
              </c:numCache>
            </c:numRef>
          </c:val>
        </c:ser>
        <c:ser>
          <c:idx val="1"/>
          <c:order val="1"/>
          <c:tx>
            <c:strRef>
              <c:f>Foglio1!$C$1</c:f>
              <c:strCache>
                <c:ptCount val="1"/>
                <c:pt idx="0">
                  <c:v>"Gelli"</c:v>
                </c:pt>
              </c:strCache>
            </c:strRef>
          </c:tx>
          <c:invertIfNegative val="0"/>
          <c:dLbls>
            <c:txPr>
              <a:bodyPr/>
              <a:lstStyle/>
              <a:p>
                <a:pPr>
                  <a:defRPr sz="1200">
                    <a:solidFill>
                      <a:schemeClr val="accent2">
                        <a:lumMod val="20000"/>
                        <a:lumOff val="80000"/>
                      </a:schemeClr>
                    </a:solidFill>
                  </a:defRPr>
                </a:pPr>
                <a:endParaRPr lang="it-IT"/>
              </a:p>
            </c:txPr>
            <c:showLegendKey val="0"/>
            <c:showVal val="1"/>
            <c:showCatName val="0"/>
            <c:showSerName val="0"/>
            <c:showPercent val="0"/>
            <c:showBubbleSize val="0"/>
            <c:showLeaderLines val="0"/>
          </c:dLbls>
          <c:cat>
            <c:numRef>
              <c:f>Foglio1!$A$2:$A$11</c:f>
              <c:numCache>
                <c:formatCode>General</c:formatCode>
                <c:ptCount val="10"/>
                <c:pt idx="0">
                  <c:v>2017</c:v>
                </c:pt>
                <c:pt idx="1">
                  <c:v>2018</c:v>
                </c:pt>
                <c:pt idx="2">
                  <c:v>2019</c:v>
                </c:pt>
                <c:pt idx="3">
                  <c:v>2020</c:v>
                </c:pt>
                <c:pt idx="4">
                  <c:v>2021</c:v>
                </c:pt>
                <c:pt idx="5">
                  <c:v>2022</c:v>
                </c:pt>
                <c:pt idx="6">
                  <c:v>2023</c:v>
                </c:pt>
                <c:pt idx="7">
                  <c:v>2024</c:v>
                </c:pt>
                <c:pt idx="8">
                  <c:v>2025</c:v>
                </c:pt>
                <c:pt idx="9">
                  <c:v>2026</c:v>
                </c:pt>
              </c:numCache>
            </c:numRef>
          </c:cat>
          <c:val>
            <c:numRef>
              <c:f>Foglio1!$C$2:$C$11</c:f>
              <c:numCache>
                <c:formatCode>General</c:formatCode>
                <c:ptCount val="10"/>
                <c:pt idx="2">
                  <c:v>30</c:v>
                </c:pt>
                <c:pt idx="3">
                  <c:v>35</c:v>
                </c:pt>
                <c:pt idx="4">
                  <c:v>40</c:v>
                </c:pt>
                <c:pt idx="5">
                  <c:v>43</c:v>
                </c:pt>
                <c:pt idx="6">
                  <c:v>55</c:v>
                </c:pt>
                <c:pt idx="7">
                  <c:v>68</c:v>
                </c:pt>
                <c:pt idx="8">
                  <c:v>80</c:v>
                </c:pt>
                <c:pt idx="9">
                  <c:v>86</c:v>
                </c:pt>
              </c:numCache>
            </c:numRef>
          </c:val>
        </c:ser>
        <c:ser>
          <c:idx val="2"/>
          <c:order val="2"/>
          <c:tx>
            <c:strRef>
              <c:f>Foglio1!$D$1</c:f>
              <c:strCache>
                <c:ptCount val="1"/>
                <c:pt idx="0">
                  <c:v>Colonna1</c:v>
                </c:pt>
              </c:strCache>
            </c:strRef>
          </c:tx>
          <c:invertIfNegative val="0"/>
          <c:cat>
            <c:numRef>
              <c:f>Foglio1!$A$2:$A$11</c:f>
              <c:numCache>
                <c:formatCode>General</c:formatCode>
                <c:ptCount val="10"/>
                <c:pt idx="0">
                  <c:v>2017</c:v>
                </c:pt>
                <c:pt idx="1">
                  <c:v>2018</c:v>
                </c:pt>
                <c:pt idx="2">
                  <c:v>2019</c:v>
                </c:pt>
                <c:pt idx="3">
                  <c:v>2020</c:v>
                </c:pt>
                <c:pt idx="4">
                  <c:v>2021</c:v>
                </c:pt>
                <c:pt idx="5">
                  <c:v>2022</c:v>
                </c:pt>
                <c:pt idx="6">
                  <c:v>2023</c:v>
                </c:pt>
                <c:pt idx="7">
                  <c:v>2024</c:v>
                </c:pt>
                <c:pt idx="8">
                  <c:v>2025</c:v>
                </c:pt>
                <c:pt idx="9">
                  <c:v>2026</c:v>
                </c:pt>
              </c:numCache>
            </c:numRef>
          </c:cat>
          <c:val>
            <c:numRef>
              <c:f>Foglio1!$D$2:$D$11</c:f>
              <c:numCache>
                <c:formatCode>General</c:formatCode>
                <c:ptCount val="10"/>
              </c:numCache>
            </c:numRef>
          </c:val>
        </c:ser>
        <c:dLbls>
          <c:showLegendKey val="0"/>
          <c:showVal val="0"/>
          <c:showCatName val="0"/>
          <c:showSerName val="0"/>
          <c:showPercent val="0"/>
          <c:showBubbleSize val="0"/>
        </c:dLbls>
        <c:gapWidth val="150"/>
        <c:overlap val="100"/>
        <c:axId val="6278528"/>
        <c:axId val="43541632"/>
      </c:barChart>
      <c:catAx>
        <c:axId val="6278528"/>
        <c:scaling>
          <c:orientation val="minMax"/>
        </c:scaling>
        <c:delete val="0"/>
        <c:axPos val="b"/>
        <c:numFmt formatCode="General" sourceLinked="1"/>
        <c:majorTickMark val="out"/>
        <c:minorTickMark val="none"/>
        <c:tickLblPos val="nextTo"/>
        <c:txPr>
          <a:bodyPr/>
          <a:lstStyle/>
          <a:p>
            <a:pPr>
              <a:defRPr sz="1400"/>
            </a:pPr>
            <a:endParaRPr lang="it-IT"/>
          </a:p>
        </c:txPr>
        <c:crossAx val="43541632"/>
        <c:crosses val="autoZero"/>
        <c:auto val="1"/>
        <c:lblAlgn val="ctr"/>
        <c:lblOffset val="100"/>
        <c:noMultiLvlLbl val="0"/>
      </c:catAx>
      <c:valAx>
        <c:axId val="43541632"/>
        <c:scaling>
          <c:orientation val="minMax"/>
        </c:scaling>
        <c:delete val="0"/>
        <c:axPos val="l"/>
        <c:majorGridlines/>
        <c:numFmt formatCode="General" sourceLinked="1"/>
        <c:majorTickMark val="out"/>
        <c:minorTickMark val="none"/>
        <c:tickLblPos val="nextTo"/>
        <c:crossAx val="6278528"/>
        <c:crosses val="autoZero"/>
        <c:crossBetween val="between"/>
      </c:valAx>
    </c:plotArea>
    <c:legend>
      <c:legendPos val="r"/>
      <c:legendEntry>
        <c:idx val="0"/>
        <c:delete val="1"/>
      </c:legendEntry>
      <c:layout/>
      <c:overlay val="0"/>
    </c:legend>
    <c:plotVisOnly val="1"/>
    <c:dispBlanksAs val="gap"/>
    <c:showDLblsOverMax val="0"/>
  </c:chart>
  <c:txPr>
    <a:bodyPr/>
    <a:lstStyle/>
    <a:p>
      <a:pPr>
        <a:defRPr sz="1800"/>
      </a:pPr>
      <a:endParaRPr lang="it-I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180209331871739"/>
          <c:y val="3.273809523809524E-2"/>
          <c:w val="0.6312656230650332"/>
          <c:h val="0.84690968316460447"/>
        </c:manualLayout>
      </c:layout>
      <c:barChart>
        <c:barDir val="bar"/>
        <c:grouping val="clustered"/>
        <c:varyColors val="0"/>
        <c:ser>
          <c:idx val="0"/>
          <c:order val="0"/>
          <c:tx>
            <c:strRef>
              <c:f>Foglio1!$B$1</c:f>
              <c:strCache>
                <c:ptCount val="1"/>
                <c:pt idx="0">
                  <c:v>Medici secondo classi di età</c:v>
                </c:pt>
              </c:strCache>
            </c:strRef>
          </c:tx>
          <c:spPr>
            <a:solidFill>
              <a:srgbClr val="002060"/>
            </a:solidFill>
            <a:ln w="76200"/>
          </c:spPr>
          <c:invertIfNegative val="0"/>
          <c:dLbls>
            <c:dLbl>
              <c:idx val="0"/>
              <c:layout>
                <c:manualLayout>
                  <c:x val="5.8249666325730295E-3"/>
                  <c:y val="-1.1904761904761904E-2"/>
                </c:manualLayout>
              </c:layout>
              <c:showLegendKey val="0"/>
              <c:showVal val="1"/>
              <c:showCatName val="0"/>
              <c:showSerName val="0"/>
              <c:showPercent val="0"/>
              <c:showBubbleSize val="0"/>
            </c:dLbl>
            <c:dLbl>
              <c:idx val="1"/>
              <c:layout/>
              <c:tx>
                <c:rich>
                  <a:bodyPr/>
                  <a:lstStyle/>
                  <a:p>
                    <a:r>
                      <a:rPr lang="en-US" smtClean="0"/>
                      <a:t>2.493</a:t>
                    </a:r>
                    <a:endParaRPr lang="en-US"/>
                  </a:p>
                </c:rich>
              </c:tx>
              <c:showLegendKey val="0"/>
              <c:showVal val="1"/>
              <c:showCatName val="0"/>
              <c:showSerName val="0"/>
              <c:showPercent val="0"/>
              <c:showBubbleSize val="0"/>
            </c:dLbl>
            <c:dLbl>
              <c:idx val="2"/>
              <c:layout/>
              <c:tx>
                <c:rich>
                  <a:bodyPr/>
                  <a:lstStyle/>
                  <a:p>
                    <a:r>
                      <a:rPr lang="en-US" smtClean="0"/>
                      <a:t>9.447</a:t>
                    </a:r>
                    <a:endParaRPr lang="en-US"/>
                  </a:p>
                </c:rich>
              </c:tx>
              <c:showLegendKey val="0"/>
              <c:showVal val="1"/>
              <c:showCatName val="0"/>
              <c:showSerName val="0"/>
              <c:showPercent val="0"/>
              <c:showBubbleSize val="0"/>
            </c:dLbl>
            <c:dLbl>
              <c:idx val="3"/>
              <c:layout/>
              <c:tx>
                <c:rich>
                  <a:bodyPr/>
                  <a:lstStyle/>
                  <a:p>
                    <a:r>
                      <a:rPr lang="en-US" smtClean="0"/>
                      <a:t>13.491</a:t>
                    </a:r>
                    <a:endParaRPr lang="en-US"/>
                  </a:p>
                </c:rich>
              </c:tx>
              <c:showLegendKey val="0"/>
              <c:showVal val="1"/>
              <c:showCatName val="0"/>
              <c:showSerName val="0"/>
              <c:showPercent val="0"/>
              <c:showBubbleSize val="0"/>
            </c:dLbl>
            <c:dLbl>
              <c:idx val="4"/>
              <c:layout/>
              <c:tx>
                <c:rich>
                  <a:bodyPr/>
                  <a:lstStyle/>
                  <a:p>
                    <a:r>
                      <a:rPr lang="en-US" smtClean="0"/>
                      <a:t>11.788</a:t>
                    </a:r>
                    <a:endParaRPr lang="en-US"/>
                  </a:p>
                </c:rich>
              </c:tx>
              <c:showLegendKey val="0"/>
              <c:showVal val="1"/>
              <c:showCatName val="0"/>
              <c:showSerName val="0"/>
              <c:showPercent val="0"/>
              <c:showBubbleSize val="0"/>
            </c:dLbl>
            <c:dLbl>
              <c:idx val="5"/>
              <c:layout/>
              <c:tx>
                <c:rich>
                  <a:bodyPr/>
                  <a:lstStyle/>
                  <a:p>
                    <a:r>
                      <a:rPr lang="en-US" smtClean="0"/>
                      <a:t>16.186</a:t>
                    </a:r>
                    <a:endParaRPr lang="en-US"/>
                  </a:p>
                </c:rich>
              </c:tx>
              <c:showLegendKey val="0"/>
              <c:showVal val="1"/>
              <c:showCatName val="0"/>
              <c:showSerName val="0"/>
              <c:showPercent val="0"/>
              <c:showBubbleSize val="0"/>
            </c:dLbl>
            <c:dLbl>
              <c:idx val="6"/>
              <c:layout/>
              <c:tx>
                <c:rich>
                  <a:bodyPr/>
                  <a:lstStyle/>
                  <a:p>
                    <a:r>
                      <a:rPr lang="en-US" smtClean="0"/>
                      <a:t>22.531</a:t>
                    </a:r>
                    <a:endParaRPr lang="en-US"/>
                  </a:p>
                </c:rich>
              </c:tx>
              <c:showLegendKey val="0"/>
              <c:showVal val="1"/>
              <c:showCatName val="0"/>
              <c:showSerName val="0"/>
              <c:showPercent val="0"/>
              <c:showBubbleSize val="0"/>
            </c:dLbl>
            <c:dLbl>
              <c:idx val="7"/>
              <c:layout/>
              <c:tx>
                <c:rich>
                  <a:bodyPr/>
                  <a:lstStyle/>
                  <a:p>
                    <a:r>
                      <a:rPr lang="en-US" smtClean="0"/>
                      <a:t>24.905</a:t>
                    </a:r>
                    <a:endParaRPr lang="en-US"/>
                  </a:p>
                </c:rich>
              </c:tx>
              <c:showLegendKey val="0"/>
              <c:showVal val="1"/>
              <c:showCatName val="0"/>
              <c:showSerName val="0"/>
              <c:showPercent val="0"/>
              <c:showBubbleSize val="0"/>
            </c:dLbl>
            <c:dLbl>
              <c:idx val="8"/>
              <c:layout/>
              <c:tx>
                <c:rich>
                  <a:bodyPr/>
                  <a:lstStyle/>
                  <a:p>
                    <a:r>
                      <a:rPr lang="en-US" smtClean="0"/>
                      <a:t>4.263</a:t>
                    </a:r>
                    <a:endParaRPr lang="en-US"/>
                  </a:p>
                </c:rich>
              </c:tx>
              <c:showLegendKey val="0"/>
              <c:showVal val="1"/>
              <c:showCatName val="0"/>
              <c:showSerName val="0"/>
              <c:showPercent val="0"/>
              <c:showBubbleSize val="0"/>
            </c:dLbl>
            <c:dLbl>
              <c:idx val="9"/>
              <c:layout>
                <c:manualLayout>
                  <c:x val="-1.4562416581432574E-3"/>
                  <c:y val="-5.9523809523809521E-3"/>
                </c:manualLayout>
              </c:layout>
              <c:showLegendKey val="0"/>
              <c:showVal val="1"/>
              <c:showCatName val="0"/>
              <c:showSerName val="0"/>
              <c:showPercent val="0"/>
              <c:showBubbleSize val="0"/>
            </c:dLbl>
            <c:txPr>
              <a:bodyPr/>
              <a:lstStyle/>
              <a:p>
                <a:pPr>
                  <a:defRPr>
                    <a:solidFill>
                      <a:srgbClr val="C00000"/>
                    </a:solidFill>
                  </a:defRPr>
                </a:pPr>
                <a:endParaRPr lang="it-IT"/>
              </a:p>
            </c:txPr>
            <c:showLegendKey val="0"/>
            <c:showVal val="1"/>
            <c:showCatName val="0"/>
            <c:showSerName val="0"/>
            <c:showPercent val="0"/>
            <c:showBubbleSize val="0"/>
            <c:showLeaderLines val="0"/>
          </c:dLbls>
          <c:cat>
            <c:strRef>
              <c:f>Foglio1!$A$2:$A$11</c:f>
              <c:strCache>
                <c:ptCount val="10"/>
                <c:pt idx="0">
                  <c:v>&lt; 30</c:v>
                </c:pt>
                <c:pt idx="1">
                  <c:v>30-34</c:v>
                </c:pt>
                <c:pt idx="2">
                  <c:v>35-39</c:v>
                </c:pt>
                <c:pt idx="3">
                  <c:v>40-44</c:v>
                </c:pt>
                <c:pt idx="4">
                  <c:v>45-49</c:v>
                </c:pt>
                <c:pt idx="5">
                  <c:v>50-54</c:v>
                </c:pt>
                <c:pt idx="6">
                  <c:v>55-59</c:v>
                </c:pt>
                <c:pt idx="7">
                  <c:v>60-64</c:v>
                </c:pt>
                <c:pt idx="8">
                  <c:v>65-67</c:v>
                </c:pt>
                <c:pt idx="9">
                  <c:v>68 e oltre</c:v>
                </c:pt>
              </c:strCache>
            </c:strRef>
          </c:cat>
          <c:val>
            <c:numRef>
              <c:f>Foglio1!$B$2:$B$11</c:f>
              <c:numCache>
                <c:formatCode>General</c:formatCode>
                <c:ptCount val="10"/>
                <c:pt idx="0">
                  <c:v>35</c:v>
                </c:pt>
                <c:pt idx="1">
                  <c:v>2493</c:v>
                </c:pt>
                <c:pt idx="2">
                  <c:v>9447</c:v>
                </c:pt>
                <c:pt idx="3">
                  <c:v>13491</c:v>
                </c:pt>
                <c:pt idx="4">
                  <c:v>11788</c:v>
                </c:pt>
                <c:pt idx="5">
                  <c:v>16186</c:v>
                </c:pt>
                <c:pt idx="6">
                  <c:v>22531</c:v>
                </c:pt>
                <c:pt idx="7">
                  <c:v>24905</c:v>
                </c:pt>
                <c:pt idx="8">
                  <c:v>4263</c:v>
                </c:pt>
                <c:pt idx="9">
                  <c:v>415</c:v>
                </c:pt>
              </c:numCache>
            </c:numRef>
          </c:val>
        </c:ser>
        <c:ser>
          <c:idx val="1"/>
          <c:order val="1"/>
          <c:tx>
            <c:strRef>
              <c:f>Foglio1!$C$1</c:f>
              <c:strCache>
                <c:ptCount val="1"/>
                <c:pt idx="0">
                  <c:v>Colonna1</c:v>
                </c:pt>
              </c:strCache>
            </c:strRef>
          </c:tx>
          <c:invertIfNegative val="0"/>
          <c:cat>
            <c:strRef>
              <c:f>Foglio1!$A$2:$A$11</c:f>
              <c:strCache>
                <c:ptCount val="10"/>
                <c:pt idx="0">
                  <c:v>&lt; 30</c:v>
                </c:pt>
                <c:pt idx="1">
                  <c:v>30-34</c:v>
                </c:pt>
                <c:pt idx="2">
                  <c:v>35-39</c:v>
                </c:pt>
                <c:pt idx="3">
                  <c:v>40-44</c:v>
                </c:pt>
                <c:pt idx="4">
                  <c:v>45-49</c:v>
                </c:pt>
                <c:pt idx="5">
                  <c:v>50-54</c:v>
                </c:pt>
                <c:pt idx="6">
                  <c:v>55-59</c:v>
                </c:pt>
                <c:pt idx="7">
                  <c:v>60-64</c:v>
                </c:pt>
                <c:pt idx="8">
                  <c:v>65-67</c:v>
                </c:pt>
                <c:pt idx="9">
                  <c:v>68 e oltre</c:v>
                </c:pt>
              </c:strCache>
            </c:strRef>
          </c:cat>
          <c:val>
            <c:numRef>
              <c:f>Foglio1!$C$2:$C$11</c:f>
              <c:numCache>
                <c:formatCode>General</c:formatCode>
                <c:ptCount val="10"/>
              </c:numCache>
            </c:numRef>
          </c:val>
        </c:ser>
        <c:ser>
          <c:idx val="2"/>
          <c:order val="2"/>
          <c:tx>
            <c:strRef>
              <c:f>Foglio1!$D$1</c:f>
              <c:strCache>
                <c:ptCount val="1"/>
                <c:pt idx="0">
                  <c:v>Colonna2</c:v>
                </c:pt>
              </c:strCache>
            </c:strRef>
          </c:tx>
          <c:invertIfNegative val="0"/>
          <c:cat>
            <c:strRef>
              <c:f>Foglio1!$A$2:$A$11</c:f>
              <c:strCache>
                <c:ptCount val="10"/>
                <c:pt idx="0">
                  <c:v>&lt; 30</c:v>
                </c:pt>
                <c:pt idx="1">
                  <c:v>30-34</c:v>
                </c:pt>
                <c:pt idx="2">
                  <c:v>35-39</c:v>
                </c:pt>
                <c:pt idx="3">
                  <c:v>40-44</c:v>
                </c:pt>
                <c:pt idx="4">
                  <c:v>45-49</c:v>
                </c:pt>
                <c:pt idx="5">
                  <c:v>50-54</c:v>
                </c:pt>
                <c:pt idx="6">
                  <c:v>55-59</c:v>
                </c:pt>
                <c:pt idx="7">
                  <c:v>60-64</c:v>
                </c:pt>
                <c:pt idx="8">
                  <c:v>65-67</c:v>
                </c:pt>
                <c:pt idx="9">
                  <c:v>68 e oltre</c:v>
                </c:pt>
              </c:strCache>
            </c:strRef>
          </c:cat>
          <c:val>
            <c:numRef>
              <c:f>Foglio1!$D$2:$D$11</c:f>
              <c:numCache>
                <c:formatCode>General</c:formatCode>
                <c:ptCount val="10"/>
              </c:numCache>
            </c:numRef>
          </c:val>
        </c:ser>
        <c:dLbls>
          <c:showLegendKey val="0"/>
          <c:showVal val="0"/>
          <c:showCatName val="0"/>
          <c:showSerName val="0"/>
          <c:showPercent val="0"/>
          <c:showBubbleSize val="0"/>
        </c:dLbls>
        <c:gapWidth val="150"/>
        <c:axId val="44372736"/>
        <c:axId val="44413696"/>
      </c:barChart>
      <c:catAx>
        <c:axId val="44372736"/>
        <c:scaling>
          <c:orientation val="minMax"/>
        </c:scaling>
        <c:delete val="0"/>
        <c:axPos val="l"/>
        <c:majorTickMark val="out"/>
        <c:minorTickMark val="none"/>
        <c:tickLblPos val="nextTo"/>
        <c:crossAx val="44413696"/>
        <c:crosses val="autoZero"/>
        <c:auto val="1"/>
        <c:lblAlgn val="ctr"/>
        <c:lblOffset val="100"/>
        <c:noMultiLvlLbl val="0"/>
      </c:catAx>
      <c:valAx>
        <c:axId val="44413696"/>
        <c:scaling>
          <c:orientation val="minMax"/>
        </c:scaling>
        <c:delete val="0"/>
        <c:axPos val="b"/>
        <c:majorGridlines/>
        <c:numFmt formatCode="General" sourceLinked="1"/>
        <c:majorTickMark val="out"/>
        <c:minorTickMark val="none"/>
        <c:tickLblPos val="nextTo"/>
        <c:crossAx val="44372736"/>
        <c:crosses val="autoZero"/>
        <c:crossBetween val="between"/>
      </c:valAx>
    </c:plotArea>
    <c:legend>
      <c:legendPos val="r"/>
      <c:legendEntry>
        <c:idx val="0"/>
        <c:delete val="1"/>
      </c:legendEntry>
      <c:legendEntry>
        <c:idx val="1"/>
        <c:delete val="1"/>
      </c:legendEntry>
      <c:layout>
        <c:manualLayout>
          <c:xMode val="edge"/>
          <c:yMode val="edge"/>
          <c:x val="0.78376600145853492"/>
          <c:y val="0.42661839145106861"/>
          <c:w val="0.2074965485926055"/>
          <c:h val="0.28069178852643423"/>
        </c:manualLayout>
      </c:layout>
      <c:overlay val="0"/>
    </c:legend>
    <c:plotVisOnly val="1"/>
    <c:dispBlanksAs val="gap"/>
    <c:showDLblsOverMax val="0"/>
  </c:chart>
  <c:txPr>
    <a:bodyPr/>
    <a:lstStyle/>
    <a:p>
      <a:pPr>
        <a:defRPr sz="1800"/>
      </a:pPr>
      <a:endParaRPr lang="it-I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125226325318959E-2"/>
          <c:y val="3.4273337925943177E-2"/>
          <c:w val="0.69629172913576143"/>
          <c:h val="0.82334251526319013"/>
        </c:manualLayout>
      </c:layout>
      <c:lineChart>
        <c:grouping val="standard"/>
        <c:varyColors val="0"/>
        <c:ser>
          <c:idx val="0"/>
          <c:order val="0"/>
          <c:tx>
            <c:strRef>
              <c:f>Foglio1!$B$1</c:f>
              <c:strCache>
                <c:ptCount val="1"/>
                <c:pt idx="0">
                  <c:v>Medici SSN</c:v>
                </c:pt>
              </c:strCache>
            </c:strRef>
          </c:tx>
          <c:spPr>
            <a:ln>
              <a:solidFill>
                <a:schemeClr val="bg1">
                  <a:lumMod val="65000"/>
                  <a:lumOff val="35000"/>
                </a:schemeClr>
              </a:solidFill>
            </a:ln>
          </c:spPr>
          <c:marker>
            <c:spPr>
              <a:solidFill>
                <a:srgbClr val="002060"/>
              </a:solidFill>
              <a:ln>
                <a:solidFill>
                  <a:schemeClr val="bg1">
                    <a:lumMod val="65000"/>
                    <a:lumOff val="35000"/>
                  </a:schemeClr>
                </a:solidFill>
              </a:ln>
            </c:spPr>
          </c:marker>
          <c:dLbls>
            <c:dLbl>
              <c:idx val="6"/>
              <c:layout>
                <c:manualLayout>
                  <c:x val="-2.0914521199090434E-2"/>
                  <c:y val="-4.371605599326856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B99-4DAA-ABA6-E0FE3134C58B}"/>
                </c:ext>
              </c:extLst>
            </c:dLbl>
            <c:dLbl>
              <c:idx val="7"/>
              <c:layout>
                <c:manualLayout>
                  <c:x val="-2.0914630986603289E-2"/>
                  <c:y val="-3.157270710624956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B99-4DAA-ABA6-E0FE3134C58B}"/>
                </c:ext>
              </c:extLst>
            </c:dLbl>
            <c:spPr>
              <a:noFill/>
              <a:ln>
                <a:noFill/>
              </a:ln>
              <a:effectLst/>
            </c:spPr>
            <c:txPr>
              <a:bodyPr/>
              <a:lstStyle/>
              <a:p>
                <a:pPr>
                  <a:defRPr sz="1400" baseline="0"/>
                </a:pPr>
                <a:endParaRPr lang="it-I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Foglio1!$A$2:$A$10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Foglio1!$B$2:$B$10</c:f>
              <c:numCache>
                <c:formatCode>General</c:formatCode>
                <c:ptCount val="9"/>
                <c:pt idx="0">
                  <c:v>118.9</c:v>
                </c:pt>
                <c:pt idx="1">
                  <c:v>117.2</c:v>
                </c:pt>
                <c:pt idx="2">
                  <c:v>115.4</c:v>
                </c:pt>
                <c:pt idx="3">
                  <c:v>114.6</c:v>
                </c:pt>
                <c:pt idx="4">
                  <c:v>113.8</c:v>
                </c:pt>
                <c:pt idx="5">
                  <c:v>112.7</c:v>
                </c:pt>
                <c:pt idx="6">
                  <c:v>110.8</c:v>
                </c:pt>
                <c:pt idx="7">
                  <c:v>110.5</c:v>
                </c:pt>
                <c:pt idx="8">
                  <c:v>110.8</c:v>
                </c:pt>
              </c:numCache>
            </c:numRef>
          </c:val>
          <c:smooth val="0"/>
          <c:extLst xmlns:c16r2="http://schemas.microsoft.com/office/drawing/2015/06/chart">
            <c:ext xmlns:c16="http://schemas.microsoft.com/office/drawing/2014/chart" uri="{C3380CC4-5D6E-409C-BE32-E72D297353CC}">
              <c16:uniqueId val="{00000002-7B99-4DAA-ABA6-E0FE3134C58B}"/>
            </c:ext>
          </c:extLst>
        </c:ser>
        <c:ser>
          <c:idx val="1"/>
          <c:order val="1"/>
          <c:tx>
            <c:strRef>
              <c:f>Foglio1!$C$1</c:f>
              <c:strCache>
                <c:ptCount val="1"/>
                <c:pt idx="0">
                  <c:v>Cat.Medici </c:v>
                </c:pt>
              </c:strCache>
            </c:strRef>
          </c:tx>
          <c:spPr>
            <a:ln>
              <a:solidFill>
                <a:schemeClr val="accent3">
                  <a:lumMod val="40000"/>
                  <a:lumOff val="60000"/>
                </a:schemeClr>
              </a:solidFill>
            </a:ln>
          </c:spPr>
          <c:marker>
            <c:spPr>
              <a:solidFill>
                <a:schemeClr val="accent6"/>
              </a:solidFill>
              <a:ln>
                <a:solidFill>
                  <a:schemeClr val="accent3">
                    <a:lumMod val="40000"/>
                    <a:lumOff val="60000"/>
                  </a:schemeClr>
                </a:solidFill>
              </a:ln>
            </c:spPr>
          </c:marker>
          <c:dLbls>
            <c:dLbl>
              <c:idx val="6"/>
              <c:layout>
                <c:manualLayout>
                  <c:x val="-1.3943014132726955E-2"/>
                  <c:y val="-4.857339554807618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B99-4DAA-ABA6-E0FE3134C58B}"/>
                </c:ext>
              </c:extLst>
            </c:dLbl>
            <c:dLbl>
              <c:idx val="7"/>
              <c:layout>
                <c:manualLayout>
                  <c:x val="-2.0914630986603289E-2"/>
                  <c:y val="-4.857339554807618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B99-4DAA-ABA6-E0FE3134C58B}"/>
                </c:ext>
              </c:extLst>
            </c:dLbl>
            <c:spPr>
              <a:noFill/>
              <a:ln>
                <a:noFill/>
              </a:ln>
              <a:effectLst/>
            </c:spPr>
            <c:txPr>
              <a:bodyPr/>
              <a:lstStyle/>
              <a:p>
                <a:pPr>
                  <a:defRPr sz="1400" baseline="0"/>
                </a:pPr>
                <a:endParaRPr lang="it-I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Foglio1!$A$2:$A$10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Foglio1!$C$2:$C$10</c:f>
              <c:numCache>
                <c:formatCode>General</c:formatCode>
                <c:ptCount val="9"/>
                <c:pt idx="0">
                  <c:v>112.8</c:v>
                </c:pt>
                <c:pt idx="1">
                  <c:v>111.4</c:v>
                </c:pt>
                <c:pt idx="2">
                  <c:v>109</c:v>
                </c:pt>
                <c:pt idx="3">
                  <c:v>108.1</c:v>
                </c:pt>
                <c:pt idx="4">
                  <c:v>107.3</c:v>
                </c:pt>
                <c:pt idx="5">
                  <c:v>106.2</c:v>
                </c:pt>
                <c:pt idx="6">
                  <c:v>105.3</c:v>
                </c:pt>
                <c:pt idx="7">
                  <c:v>105</c:v>
                </c:pt>
                <c:pt idx="8">
                  <c:v>105.5</c:v>
                </c:pt>
              </c:numCache>
            </c:numRef>
          </c:val>
          <c:smooth val="0"/>
          <c:extLst xmlns:c16r2="http://schemas.microsoft.com/office/drawing/2015/06/chart">
            <c:ext xmlns:c16="http://schemas.microsoft.com/office/drawing/2014/chart" uri="{C3380CC4-5D6E-409C-BE32-E72D297353CC}">
              <c16:uniqueId val="{00000005-7B99-4DAA-ABA6-E0FE3134C58B}"/>
            </c:ext>
          </c:extLst>
        </c:ser>
        <c:ser>
          <c:idx val="2"/>
          <c:order val="2"/>
          <c:tx>
            <c:strRef>
              <c:f>Foglio1!$D$1</c:f>
              <c:strCache>
                <c:ptCount val="1"/>
                <c:pt idx="0">
                  <c:v>Colonna1</c:v>
                </c:pt>
              </c:strCache>
            </c:strRef>
          </c:tx>
          <c:cat>
            <c:numRef>
              <c:f>Foglio1!$A$2:$A$10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Foglio1!$D$2:$D$10</c:f>
              <c:numCache>
                <c:formatCode>General</c:formatCode>
                <c:ptCount val="9"/>
              </c:numCache>
            </c:numRef>
          </c:val>
          <c:smooth val="0"/>
          <c:extLst xmlns:c16r2="http://schemas.microsoft.com/office/drawing/2015/06/chart">
            <c:ext xmlns:c16="http://schemas.microsoft.com/office/drawing/2014/chart" uri="{C3380CC4-5D6E-409C-BE32-E72D297353CC}">
              <c16:uniqueId val="{00000006-7B99-4DAA-ABA6-E0FE3134C58B}"/>
            </c:ext>
          </c:extLst>
        </c:ser>
        <c:dLbls>
          <c:showLegendKey val="0"/>
          <c:showVal val="0"/>
          <c:showCatName val="0"/>
          <c:showSerName val="0"/>
          <c:showPercent val="0"/>
          <c:showBubbleSize val="0"/>
        </c:dLbls>
        <c:marker val="1"/>
        <c:smooth val="0"/>
        <c:axId val="44391424"/>
        <c:axId val="44401408"/>
      </c:lineChart>
      <c:catAx>
        <c:axId val="44391424"/>
        <c:scaling>
          <c:orientation val="minMax"/>
        </c:scaling>
        <c:delete val="0"/>
        <c:axPos val="b"/>
        <c:numFmt formatCode="General" sourceLinked="1"/>
        <c:majorTickMark val="out"/>
        <c:minorTickMark val="none"/>
        <c:tickLblPos val="nextTo"/>
        <c:crossAx val="44401408"/>
        <c:crosses val="autoZero"/>
        <c:auto val="1"/>
        <c:lblAlgn val="ctr"/>
        <c:lblOffset val="100"/>
        <c:noMultiLvlLbl val="0"/>
      </c:catAx>
      <c:valAx>
        <c:axId val="44401408"/>
        <c:scaling>
          <c:orientation val="minMax"/>
          <c:max val="120"/>
          <c:min val="100"/>
        </c:scaling>
        <c:delete val="0"/>
        <c:axPos val="l"/>
        <c:majorGridlines/>
        <c:numFmt formatCode="General" sourceLinked="1"/>
        <c:majorTickMark val="out"/>
        <c:minorTickMark val="none"/>
        <c:tickLblPos val="nextTo"/>
        <c:spPr>
          <a:ln>
            <a:solidFill>
              <a:srgbClr val="C00000"/>
            </a:solidFill>
          </a:ln>
        </c:spPr>
        <c:crossAx val="44391424"/>
        <c:crosses val="autoZero"/>
        <c:crossBetween val="between"/>
      </c:valAx>
    </c:plotArea>
    <c:legend>
      <c:legendPos val="r"/>
      <c:legendEntry>
        <c:idx val="2"/>
        <c:delete val="1"/>
      </c:legendEntry>
      <c:layout>
        <c:manualLayout>
          <c:xMode val="edge"/>
          <c:yMode val="edge"/>
          <c:x val="0.8047648658879657"/>
          <c:y val="4.3302225961906221E-2"/>
          <c:w val="0.1823400417895189"/>
          <c:h val="0.13433565363726765"/>
        </c:manualLayout>
      </c:layout>
      <c:overlay val="0"/>
    </c:legend>
    <c:plotVisOnly val="1"/>
    <c:dispBlanksAs val="zero"/>
    <c:showDLblsOverMax val="0"/>
  </c:chart>
  <c:txPr>
    <a:bodyPr/>
    <a:lstStyle/>
    <a:p>
      <a:pPr>
        <a:defRPr sz="1800"/>
      </a:pPr>
      <a:endParaRPr lang="it-IT"/>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27384076990362E-2"/>
          <c:y val="3.8504405699287599E-2"/>
          <c:w val="0.73866366704161979"/>
          <c:h val="0.64790565241844766"/>
        </c:manualLayout>
      </c:layout>
      <c:barChart>
        <c:barDir val="col"/>
        <c:grouping val="clustered"/>
        <c:varyColors val="0"/>
        <c:ser>
          <c:idx val="0"/>
          <c:order val="0"/>
          <c:tx>
            <c:strRef>
              <c:f>Foglio1!$B$1</c:f>
              <c:strCache>
                <c:ptCount val="1"/>
                <c:pt idx="0">
                  <c:v>Serie 1</c:v>
                </c:pt>
              </c:strCache>
            </c:strRef>
          </c:tx>
          <c:spPr>
            <a:solidFill>
              <a:schemeClr val="accent2"/>
            </a:solidFill>
          </c:spPr>
          <c:invertIfNegative val="0"/>
          <c:dLbls>
            <c:showLegendKey val="0"/>
            <c:showVal val="1"/>
            <c:showCatName val="0"/>
            <c:showSerName val="0"/>
            <c:showPercent val="0"/>
            <c:showBubbleSize val="0"/>
            <c:showLeaderLines val="0"/>
          </c:dLbls>
          <c:cat>
            <c:strRef>
              <c:f>Foglio1!$A$2:$A$10</c:f>
              <c:strCache>
                <c:ptCount val="9"/>
                <c:pt idx="0">
                  <c:v>Svizzera</c:v>
                </c:pt>
                <c:pt idx="1">
                  <c:v>Austria</c:v>
                </c:pt>
                <c:pt idx="2">
                  <c:v>Francia</c:v>
                </c:pt>
                <c:pt idx="3">
                  <c:v>Germania</c:v>
                </c:pt>
                <c:pt idx="4">
                  <c:v>Portogallo </c:v>
                </c:pt>
                <c:pt idx="5">
                  <c:v>Spagna</c:v>
                </c:pt>
                <c:pt idx="6">
                  <c:v>Italia</c:v>
                </c:pt>
                <c:pt idx="7">
                  <c:v>Ungheria</c:v>
                </c:pt>
                <c:pt idx="8">
                  <c:v>Polonia</c:v>
                </c:pt>
              </c:strCache>
            </c:strRef>
          </c:cat>
          <c:val>
            <c:numRef>
              <c:f>Foglio1!$B$2:$B$10</c:f>
              <c:numCache>
                <c:formatCode>General</c:formatCode>
                <c:ptCount val="9"/>
                <c:pt idx="0">
                  <c:v>307</c:v>
                </c:pt>
                <c:pt idx="1">
                  <c:v>280</c:v>
                </c:pt>
                <c:pt idx="2">
                  <c:v>267</c:v>
                </c:pt>
                <c:pt idx="3">
                  <c:v>237</c:v>
                </c:pt>
                <c:pt idx="4">
                  <c:v>234</c:v>
                </c:pt>
                <c:pt idx="5">
                  <c:v>227</c:v>
                </c:pt>
                <c:pt idx="6">
                  <c:v>213</c:v>
                </c:pt>
                <c:pt idx="7">
                  <c:v>198</c:v>
                </c:pt>
                <c:pt idx="8">
                  <c:v>109</c:v>
                </c:pt>
              </c:numCache>
            </c:numRef>
          </c:val>
        </c:ser>
        <c:ser>
          <c:idx val="1"/>
          <c:order val="1"/>
          <c:tx>
            <c:strRef>
              <c:f>Foglio1!$C$1</c:f>
              <c:strCache>
                <c:ptCount val="1"/>
                <c:pt idx="0">
                  <c:v>Colonna1</c:v>
                </c:pt>
              </c:strCache>
            </c:strRef>
          </c:tx>
          <c:invertIfNegative val="0"/>
          <c:cat>
            <c:strRef>
              <c:f>Foglio1!$A$2:$A$10</c:f>
              <c:strCache>
                <c:ptCount val="9"/>
                <c:pt idx="0">
                  <c:v>Svizzera</c:v>
                </c:pt>
                <c:pt idx="1">
                  <c:v>Austria</c:v>
                </c:pt>
                <c:pt idx="2">
                  <c:v>Francia</c:v>
                </c:pt>
                <c:pt idx="3">
                  <c:v>Germania</c:v>
                </c:pt>
                <c:pt idx="4">
                  <c:v>Portogallo </c:v>
                </c:pt>
                <c:pt idx="5">
                  <c:v>Spagna</c:v>
                </c:pt>
                <c:pt idx="6">
                  <c:v>Italia</c:v>
                </c:pt>
                <c:pt idx="7">
                  <c:v>Ungheria</c:v>
                </c:pt>
                <c:pt idx="8">
                  <c:v>Polonia</c:v>
                </c:pt>
              </c:strCache>
            </c:strRef>
          </c:cat>
          <c:val>
            <c:numRef>
              <c:f>Foglio1!$C$2:$C$10</c:f>
              <c:numCache>
                <c:formatCode>General</c:formatCode>
                <c:ptCount val="9"/>
              </c:numCache>
            </c:numRef>
          </c:val>
        </c:ser>
        <c:ser>
          <c:idx val="2"/>
          <c:order val="2"/>
          <c:tx>
            <c:strRef>
              <c:f>Foglio1!$D$1</c:f>
              <c:strCache>
                <c:ptCount val="1"/>
                <c:pt idx="0">
                  <c:v>Colonna2</c:v>
                </c:pt>
              </c:strCache>
            </c:strRef>
          </c:tx>
          <c:invertIfNegative val="0"/>
          <c:cat>
            <c:strRef>
              <c:f>Foglio1!$A$2:$A$10</c:f>
              <c:strCache>
                <c:ptCount val="9"/>
                <c:pt idx="0">
                  <c:v>Svizzera</c:v>
                </c:pt>
                <c:pt idx="1">
                  <c:v>Austria</c:v>
                </c:pt>
                <c:pt idx="2">
                  <c:v>Francia</c:v>
                </c:pt>
                <c:pt idx="3">
                  <c:v>Germania</c:v>
                </c:pt>
                <c:pt idx="4">
                  <c:v>Portogallo </c:v>
                </c:pt>
                <c:pt idx="5">
                  <c:v>Spagna</c:v>
                </c:pt>
                <c:pt idx="6">
                  <c:v>Italia</c:v>
                </c:pt>
                <c:pt idx="7">
                  <c:v>Ungheria</c:v>
                </c:pt>
                <c:pt idx="8">
                  <c:v>Polonia</c:v>
                </c:pt>
              </c:strCache>
            </c:strRef>
          </c:cat>
          <c:val>
            <c:numRef>
              <c:f>Foglio1!$D$2:$D$10</c:f>
              <c:numCache>
                <c:formatCode>General</c:formatCode>
                <c:ptCount val="9"/>
              </c:numCache>
            </c:numRef>
          </c:val>
        </c:ser>
        <c:dLbls>
          <c:showLegendKey val="0"/>
          <c:showVal val="0"/>
          <c:showCatName val="0"/>
          <c:showSerName val="0"/>
          <c:showPercent val="0"/>
          <c:showBubbleSize val="0"/>
        </c:dLbls>
        <c:gapWidth val="150"/>
        <c:axId val="131137920"/>
        <c:axId val="131139456"/>
      </c:barChart>
      <c:catAx>
        <c:axId val="131137920"/>
        <c:scaling>
          <c:orientation val="minMax"/>
        </c:scaling>
        <c:delete val="0"/>
        <c:axPos val="b"/>
        <c:majorTickMark val="out"/>
        <c:minorTickMark val="none"/>
        <c:tickLblPos val="nextTo"/>
        <c:crossAx val="131139456"/>
        <c:crosses val="autoZero"/>
        <c:auto val="1"/>
        <c:lblAlgn val="ctr"/>
        <c:lblOffset val="100"/>
        <c:noMultiLvlLbl val="0"/>
      </c:catAx>
      <c:valAx>
        <c:axId val="131139456"/>
        <c:scaling>
          <c:orientation val="minMax"/>
        </c:scaling>
        <c:delete val="0"/>
        <c:axPos val="l"/>
        <c:majorGridlines/>
        <c:numFmt formatCode="General" sourceLinked="1"/>
        <c:majorTickMark val="out"/>
        <c:minorTickMark val="none"/>
        <c:tickLblPos val="nextTo"/>
        <c:crossAx val="131137920"/>
        <c:crosses val="autoZero"/>
        <c:crossBetween val="between"/>
      </c:valAx>
    </c:plotArea>
    <c:legend>
      <c:legendPos val="r"/>
      <c:legendEntry>
        <c:idx val="1"/>
        <c:delete val="1"/>
      </c:legendEntry>
      <c:legendEntry>
        <c:idx val="2"/>
        <c:delete val="1"/>
      </c:legendEntry>
      <c:layout/>
      <c:overlay val="0"/>
    </c:legend>
    <c:plotVisOnly val="1"/>
    <c:dispBlanksAs val="gap"/>
    <c:showDLblsOverMax val="0"/>
  </c:chart>
  <c:txPr>
    <a:bodyPr/>
    <a:lstStyle/>
    <a:p>
      <a:pPr>
        <a:defRPr sz="1800"/>
      </a:pPr>
      <a:endParaRPr lang="it-IT"/>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2797042256466742"/>
          <c:y val="0.12760665481613154"/>
          <c:w val="0.77007349916867385"/>
          <c:h val="0.72711456767961458"/>
        </c:manualLayout>
      </c:layout>
      <c:lineChart>
        <c:grouping val="standard"/>
        <c:varyColors val="0"/>
        <c:ser>
          <c:idx val="0"/>
          <c:order val="0"/>
          <c:tx>
            <c:strRef>
              <c:f>Foglio1!$B$1</c:f>
              <c:strCache>
                <c:ptCount val="1"/>
                <c:pt idx="0">
                  <c:v>FSN</c:v>
                </c:pt>
              </c:strCache>
            </c:strRef>
          </c:tx>
          <c:spPr>
            <a:ln w="38100">
              <a:solidFill>
                <a:schemeClr val="accent6">
                  <a:lumMod val="75000"/>
                </a:schemeClr>
              </a:solidFill>
            </a:ln>
          </c:spPr>
          <c:marker>
            <c:spPr>
              <a:solidFill>
                <a:srgbClr val="002060"/>
              </a:solidFill>
              <a:ln w="38100">
                <a:solidFill>
                  <a:schemeClr val="accent6">
                    <a:lumMod val="75000"/>
                  </a:schemeClr>
                </a:solidFill>
              </a:ln>
            </c:spPr>
          </c:marker>
          <c:dLbls>
            <c:dLbl>
              <c:idx val="0"/>
              <c:layout/>
              <c:tx>
                <c:rich>
                  <a:bodyPr/>
                  <a:lstStyle/>
                  <a:p>
                    <a:r>
                      <a:rPr lang="en-US" smtClean="0"/>
                      <a:t>97.551</a:t>
                    </a:r>
                    <a:endParaRPr lang="en-US"/>
                  </a:p>
                </c:rich>
              </c:tx>
              <c:showLegendKey val="0"/>
              <c:showVal val="1"/>
              <c:showCatName val="0"/>
              <c:showSerName val="0"/>
              <c:showPercent val="0"/>
              <c:showBubbleSize val="0"/>
            </c:dLbl>
            <c:dLbl>
              <c:idx val="1"/>
              <c:layout/>
              <c:tx>
                <c:rich>
                  <a:bodyPr/>
                  <a:lstStyle/>
                  <a:p>
                    <a:r>
                      <a:rPr lang="en-US" smtClean="0"/>
                      <a:t>101.423</a:t>
                    </a:r>
                    <a:endParaRPr lang="en-US"/>
                  </a:p>
                </c:rich>
              </c:tx>
              <c:showLegendKey val="0"/>
              <c:showVal val="1"/>
              <c:showCatName val="0"/>
              <c:showSerName val="0"/>
              <c:showPercent val="0"/>
              <c:showBubbleSize val="0"/>
            </c:dLbl>
            <c:dLbl>
              <c:idx val="2"/>
              <c:layout/>
              <c:tx>
                <c:rich>
                  <a:bodyPr/>
                  <a:lstStyle/>
                  <a:p>
                    <a:r>
                      <a:rPr lang="en-US" smtClean="0"/>
                      <a:t>104.468</a:t>
                    </a:r>
                    <a:endParaRPr lang="en-US"/>
                  </a:p>
                </c:rich>
              </c:tx>
              <c:showLegendKey val="0"/>
              <c:showVal val="1"/>
              <c:showCatName val="0"/>
              <c:showSerName val="0"/>
              <c:showPercent val="0"/>
              <c:showBubbleSize val="0"/>
            </c:dLbl>
            <c:dLbl>
              <c:idx val="3"/>
              <c:layout/>
              <c:tx>
                <c:rich>
                  <a:bodyPr/>
                  <a:lstStyle/>
                  <a:p>
                    <a:r>
                      <a:rPr lang="en-US" smtClean="0"/>
                      <a:t>105.566</a:t>
                    </a:r>
                    <a:endParaRPr lang="en-US"/>
                  </a:p>
                </c:rich>
              </c:tx>
              <c:showLegendKey val="0"/>
              <c:showVal val="1"/>
              <c:showCatName val="0"/>
              <c:showSerName val="0"/>
              <c:showPercent val="0"/>
              <c:showBubbleSize val="0"/>
            </c:dLbl>
            <c:dLbl>
              <c:idx val="4"/>
              <c:layout/>
              <c:tx>
                <c:rich>
                  <a:bodyPr/>
                  <a:lstStyle/>
                  <a:p>
                    <a:r>
                      <a:rPr lang="en-US" smtClean="0"/>
                      <a:t>106.905</a:t>
                    </a:r>
                    <a:endParaRPr lang="en-US"/>
                  </a:p>
                </c:rich>
              </c:tx>
              <c:showLegendKey val="0"/>
              <c:showVal val="1"/>
              <c:showCatName val="0"/>
              <c:showSerName val="0"/>
              <c:showPercent val="0"/>
              <c:showBubbleSize val="0"/>
            </c:dLbl>
            <c:dLbl>
              <c:idx val="5"/>
              <c:layout>
                <c:manualLayout>
                  <c:x val="-2.1570278313257397E-2"/>
                  <c:y val="-3.0864626152649746E-2"/>
                </c:manualLayout>
              </c:layout>
              <c:tx>
                <c:rich>
                  <a:bodyPr/>
                  <a:lstStyle/>
                  <a:p>
                    <a:r>
                      <a:rPr lang="en-US" smtClean="0"/>
                      <a:t>107.961</a:t>
                    </a:r>
                    <a:endParaRPr lang="en-US"/>
                  </a:p>
                </c:rich>
              </c:tx>
              <c:showLegendKey val="0"/>
              <c:showVal val="1"/>
              <c:showCatName val="0"/>
              <c:showSerName val="0"/>
              <c:showPercent val="0"/>
              <c:showBubbleSize val="0"/>
            </c:dLbl>
            <c:dLbl>
              <c:idx val="6"/>
              <c:layout/>
              <c:tx>
                <c:rich>
                  <a:bodyPr/>
                  <a:lstStyle/>
                  <a:p>
                    <a:r>
                      <a:rPr lang="en-US" smtClean="0"/>
                      <a:t>107.000</a:t>
                    </a:r>
                    <a:endParaRPr lang="en-US"/>
                  </a:p>
                </c:rich>
              </c:tx>
              <c:showLegendKey val="0"/>
              <c:showVal val="1"/>
              <c:showCatName val="0"/>
              <c:showSerName val="0"/>
              <c:showPercent val="0"/>
              <c:showBubbleSize val="0"/>
            </c:dLbl>
            <c:dLbl>
              <c:idx val="7"/>
              <c:layout>
                <c:manualLayout>
                  <c:x val="-2.6192333495493682E-2"/>
                  <c:y val="-2.2046161537606933E-2"/>
                </c:manualLayout>
              </c:layout>
              <c:tx>
                <c:rich>
                  <a:bodyPr/>
                  <a:lstStyle/>
                  <a:p>
                    <a:r>
                      <a:rPr lang="en-US" smtClean="0"/>
                      <a:t>109.928</a:t>
                    </a:r>
                    <a:endParaRPr lang="en-US"/>
                  </a:p>
                </c:rich>
              </c:tx>
              <c:showLegendKey val="0"/>
              <c:showVal val="1"/>
              <c:showCatName val="0"/>
              <c:showSerName val="0"/>
              <c:showPercent val="0"/>
              <c:showBubbleSize val="0"/>
            </c:dLbl>
            <c:dLbl>
              <c:idx val="8"/>
              <c:layout>
                <c:manualLayout>
                  <c:x val="-1.1298523143219273E-16"/>
                  <c:y val="1.3923891497435914E-2"/>
                </c:manualLayout>
              </c:layout>
              <c:tx>
                <c:rich>
                  <a:bodyPr/>
                  <a:lstStyle/>
                  <a:p>
                    <a:r>
                      <a:rPr lang="en-US" dirty="0" smtClean="0"/>
                      <a:t>109.715</a:t>
                    </a:r>
                    <a:endParaRPr lang="en-US" dirty="0"/>
                  </a:p>
                </c:rich>
              </c:tx>
              <c:showLegendKey val="0"/>
              <c:showVal val="1"/>
              <c:showCatName val="0"/>
              <c:showSerName val="0"/>
              <c:showPercent val="0"/>
              <c:showBubbleSize val="0"/>
            </c:dLbl>
            <c:dLbl>
              <c:idx val="9"/>
              <c:layout/>
              <c:tx>
                <c:rich>
                  <a:bodyPr/>
                  <a:lstStyle/>
                  <a:p>
                    <a:r>
                      <a:rPr lang="en-US" smtClean="0"/>
                      <a:t>111.000</a:t>
                    </a:r>
                    <a:endParaRPr lang="en-US"/>
                  </a:p>
                </c:rich>
              </c:tx>
              <c:showLegendKey val="0"/>
              <c:showVal val="1"/>
              <c:showCatName val="0"/>
              <c:showSerName val="0"/>
              <c:showPercent val="0"/>
              <c:showBubbleSize val="0"/>
            </c:dLbl>
            <c:dLbl>
              <c:idx val="10"/>
              <c:layout/>
              <c:tx>
                <c:rich>
                  <a:bodyPr/>
                  <a:lstStyle/>
                  <a:p>
                    <a:r>
                      <a:rPr lang="en-US" smtClean="0"/>
                      <a:t>112.577</a:t>
                    </a:r>
                    <a:endParaRPr lang="en-US"/>
                  </a:p>
                </c:rich>
              </c:tx>
              <c:showLegendKey val="0"/>
              <c:showVal val="1"/>
              <c:showCatName val="0"/>
              <c:showSerName val="0"/>
              <c:showPercent val="0"/>
              <c:showBubbleSize val="0"/>
            </c:dLbl>
            <c:dLbl>
              <c:idx val="11"/>
              <c:layout/>
              <c:tx>
                <c:rich>
                  <a:bodyPr/>
                  <a:lstStyle/>
                  <a:p>
                    <a:r>
                      <a:rPr lang="en-US" smtClean="0"/>
                      <a:t>113.396</a:t>
                    </a:r>
                    <a:endParaRPr lang="en-US"/>
                  </a:p>
                </c:rich>
              </c:tx>
              <c:showLegendKey val="0"/>
              <c:showVal val="1"/>
              <c:showCatName val="0"/>
              <c:showSerName val="0"/>
              <c:showPercent val="0"/>
              <c:showBubbleSize val="0"/>
            </c:dLbl>
            <c:dLbl>
              <c:idx val="12"/>
              <c:layout/>
              <c:tx>
                <c:rich>
                  <a:bodyPr/>
                  <a:lstStyle/>
                  <a:p>
                    <a:r>
                      <a:rPr lang="en-US" smtClean="0"/>
                      <a:t>114.396</a:t>
                    </a:r>
                    <a:endParaRPr lang="en-US"/>
                  </a:p>
                </c:rich>
              </c:tx>
              <c:showLegendKey val="0"/>
              <c:showVal val="1"/>
              <c:showCatName val="0"/>
              <c:showSerName val="0"/>
              <c:showPercent val="0"/>
              <c:showBubbleSize val="0"/>
            </c:dLbl>
            <c:txPr>
              <a:bodyPr/>
              <a:lstStyle/>
              <a:p>
                <a:pPr>
                  <a:defRPr sz="900" baseline="0"/>
                </a:pPr>
                <a:endParaRPr lang="it-IT"/>
              </a:p>
            </c:txPr>
            <c:showLegendKey val="0"/>
            <c:showVal val="1"/>
            <c:showCatName val="0"/>
            <c:showSerName val="0"/>
            <c:showPercent val="0"/>
            <c:showBubbleSize val="0"/>
            <c:showLeaderLines val="0"/>
          </c:dLbls>
          <c:cat>
            <c:numRef>
              <c:f>Foglio1!$A$2:$A$14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Foglio1!$B$2:$B$14</c:f>
              <c:numCache>
                <c:formatCode>General</c:formatCode>
                <c:ptCount val="13"/>
                <c:pt idx="0">
                  <c:v>97551</c:v>
                </c:pt>
                <c:pt idx="1">
                  <c:v>101423</c:v>
                </c:pt>
                <c:pt idx="2">
                  <c:v>104468</c:v>
                </c:pt>
                <c:pt idx="3">
                  <c:v>105566</c:v>
                </c:pt>
                <c:pt idx="4">
                  <c:v>106905</c:v>
                </c:pt>
                <c:pt idx="5">
                  <c:v>107961</c:v>
                </c:pt>
                <c:pt idx="6">
                  <c:v>107009</c:v>
                </c:pt>
                <c:pt idx="7">
                  <c:v>109928</c:v>
                </c:pt>
                <c:pt idx="8">
                  <c:v>109715</c:v>
                </c:pt>
                <c:pt idx="9">
                  <c:v>111000</c:v>
                </c:pt>
                <c:pt idx="10">
                  <c:v>112577</c:v>
                </c:pt>
                <c:pt idx="11">
                  <c:v>113396</c:v>
                </c:pt>
                <c:pt idx="12">
                  <c:v>114396</c:v>
                </c:pt>
              </c:numCache>
            </c:numRef>
          </c:val>
          <c:smooth val="0"/>
        </c:ser>
        <c:dLbls>
          <c:showLegendKey val="0"/>
          <c:showVal val="0"/>
          <c:showCatName val="0"/>
          <c:showSerName val="0"/>
          <c:showPercent val="0"/>
          <c:showBubbleSize val="0"/>
        </c:dLbls>
        <c:marker val="1"/>
        <c:smooth val="0"/>
        <c:axId val="131262336"/>
        <c:axId val="131263872"/>
      </c:lineChart>
      <c:catAx>
        <c:axId val="131262336"/>
        <c:scaling>
          <c:orientation val="minMax"/>
        </c:scaling>
        <c:delete val="0"/>
        <c:axPos val="b"/>
        <c:numFmt formatCode="General" sourceLinked="1"/>
        <c:majorTickMark val="out"/>
        <c:minorTickMark val="none"/>
        <c:tickLblPos val="nextTo"/>
        <c:crossAx val="131263872"/>
        <c:crosses val="autoZero"/>
        <c:auto val="1"/>
        <c:lblAlgn val="ctr"/>
        <c:lblOffset val="100"/>
        <c:noMultiLvlLbl val="0"/>
      </c:catAx>
      <c:valAx>
        <c:axId val="131263872"/>
        <c:scaling>
          <c:orientation val="minMax"/>
          <c:max val="115000"/>
          <c:min val="95000"/>
        </c:scaling>
        <c:delete val="0"/>
        <c:axPos val="l"/>
        <c:majorGridlines/>
        <c:numFmt formatCode="General" sourceLinked="1"/>
        <c:majorTickMark val="out"/>
        <c:minorTickMark val="none"/>
        <c:tickLblPos val="nextTo"/>
        <c:crossAx val="131262336"/>
        <c:crosses val="autoZero"/>
        <c:crossBetween val="between"/>
      </c:valAx>
      <c:spPr>
        <a:noFill/>
        <a:ln w="25400">
          <a:noFill/>
        </a:ln>
      </c:spPr>
    </c:plotArea>
    <c:legend>
      <c:legendPos val="r"/>
      <c:layout/>
      <c:overlay val="0"/>
    </c:legend>
    <c:plotVisOnly val="1"/>
    <c:dispBlanksAs val="gap"/>
    <c:showDLblsOverMax val="0"/>
  </c:chart>
  <c:txPr>
    <a:bodyPr/>
    <a:lstStyle/>
    <a:p>
      <a:pPr>
        <a:defRPr sz="1800"/>
      </a:pPr>
      <a:endParaRPr lang="it-IT"/>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0.90176</cdr:x>
      <cdr:y>0.54375</cdr:y>
    </cdr:from>
    <cdr:to>
      <cdr:x>1</cdr:x>
      <cdr:y>0.6375</cdr:y>
    </cdr:to>
    <cdr:sp macro="" textlink="">
      <cdr:nvSpPr>
        <cdr:cNvPr id="2" name="CasellaDiTesto 1"/>
        <cdr:cNvSpPr txBox="1"/>
      </cdr:nvSpPr>
      <cdr:spPr>
        <a:xfrm xmlns:a="http://schemas.openxmlformats.org/drawingml/2006/main">
          <a:off x="8278652" y="3132348"/>
          <a:ext cx="901860" cy="54006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it-IT" sz="1400" b="1" dirty="0" smtClean="0">
              <a:solidFill>
                <a:schemeClr val="tx1">
                  <a:lumMod val="95000"/>
                </a:schemeClr>
              </a:solidFill>
            </a:rPr>
            <a:t>Miliardi</a:t>
          </a:r>
          <a:r>
            <a:rPr lang="it-IT" sz="1400" b="1" dirty="0" smtClean="0">
              <a:solidFill>
                <a:srgbClr val="C00000"/>
              </a:solidFill>
            </a:rPr>
            <a:t> </a:t>
          </a:r>
        </a:p>
        <a:p xmlns:a="http://schemas.openxmlformats.org/drawingml/2006/main">
          <a:pPr algn="ctr"/>
          <a:r>
            <a:rPr lang="it-IT" sz="1400" b="1" dirty="0" smtClean="0">
              <a:solidFill>
                <a:schemeClr val="tx1"/>
              </a:solidFill>
            </a:rPr>
            <a:t>di €</a:t>
          </a:r>
          <a:endParaRPr lang="it-IT" sz="1400" b="1"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43EF53-C065-4F5B-AEE2-8B9328945C83}" type="datetimeFigureOut">
              <a:rPr lang="it-IT" smtClean="0"/>
              <a:t>21/06/2019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5BCA70-F5E2-4230-BAF8-B0760C636FD9}" type="slidenum">
              <a:rPr lang="it-IT" smtClean="0"/>
              <a:t>‹N›</a:t>
            </a:fld>
            <a:endParaRPr lang="it-IT"/>
          </a:p>
        </p:txBody>
      </p:sp>
    </p:spTree>
    <p:extLst>
      <p:ext uri="{BB962C8B-B14F-4D97-AF65-F5344CB8AC3E}">
        <p14:creationId xmlns:p14="http://schemas.microsoft.com/office/powerpoint/2010/main" val="2483247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sz="quarter"/>
          </p:nvPr>
        </p:nvSpPr>
        <p:spPr/>
        <p:txBody>
          <a:bodyPr/>
          <a:lstStyle>
            <a:lvl1pPr eaLnBrk="0">
              <a:tabLst>
                <a:tab pos="723900" algn="l"/>
                <a:tab pos="1447800" algn="l"/>
                <a:tab pos="2171700" algn="l"/>
                <a:tab pos="2895600" algn="l"/>
              </a:tabLst>
              <a:defRPr sz="2400">
                <a:solidFill>
                  <a:schemeClr val="tx1"/>
                </a:solidFill>
                <a:latin typeface="Arial" pitchFamily="34" charset="0"/>
                <a:ea typeface="ＭＳ Ｐゴシック" pitchFamily="34" charset="-128"/>
              </a:defRPr>
            </a:lvl1pPr>
            <a:lvl2pPr eaLnBrk="0">
              <a:tabLst>
                <a:tab pos="723900" algn="l"/>
                <a:tab pos="1447800" algn="l"/>
                <a:tab pos="2171700" algn="l"/>
                <a:tab pos="2895600" algn="l"/>
              </a:tabLst>
              <a:defRPr sz="2400">
                <a:solidFill>
                  <a:schemeClr val="tx1"/>
                </a:solidFill>
                <a:latin typeface="Arial" pitchFamily="34" charset="0"/>
                <a:ea typeface="ＭＳ Ｐゴシック" pitchFamily="34" charset="-128"/>
              </a:defRPr>
            </a:lvl2pPr>
            <a:lvl3pPr eaLnBrk="0">
              <a:tabLst>
                <a:tab pos="723900" algn="l"/>
                <a:tab pos="1447800" algn="l"/>
                <a:tab pos="2171700" algn="l"/>
                <a:tab pos="2895600" algn="l"/>
              </a:tabLst>
              <a:defRPr sz="2400">
                <a:solidFill>
                  <a:schemeClr val="tx1"/>
                </a:solidFill>
                <a:latin typeface="Arial" pitchFamily="34" charset="0"/>
                <a:ea typeface="ＭＳ Ｐゴシック" pitchFamily="34" charset="-128"/>
              </a:defRPr>
            </a:lvl3pPr>
            <a:lvl4pPr eaLnBrk="0">
              <a:tabLst>
                <a:tab pos="723900" algn="l"/>
                <a:tab pos="1447800" algn="l"/>
                <a:tab pos="2171700" algn="l"/>
                <a:tab pos="2895600" algn="l"/>
              </a:tabLst>
              <a:defRPr sz="2400">
                <a:solidFill>
                  <a:schemeClr val="tx1"/>
                </a:solidFill>
                <a:latin typeface="Arial" pitchFamily="34" charset="0"/>
                <a:ea typeface="ＭＳ Ｐゴシック" pitchFamily="34" charset="-128"/>
              </a:defRPr>
            </a:lvl4pPr>
            <a:lvl5pPr eaLnBrk="0">
              <a:tabLst>
                <a:tab pos="723900" algn="l"/>
                <a:tab pos="1447800" algn="l"/>
                <a:tab pos="2171700" algn="l"/>
                <a:tab pos="2895600" algn="l"/>
              </a:tabLst>
              <a:defRPr sz="2400">
                <a:solidFill>
                  <a:schemeClr val="tx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tx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tx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tx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tx1"/>
                </a:solidFill>
                <a:latin typeface="Arial" pitchFamily="34" charset="0"/>
                <a:ea typeface="ＭＳ Ｐゴシック" pitchFamily="34" charset="-128"/>
              </a:defRPr>
            </a:lvl9pPr>
          </a:lstStyle>
          <a:p>
            <a:pPr eaLnBrk="1">
              <a:defRPr/>
            </a:pPr>
            <a:fld id="{75672B99-F145-44D5-885D-2D622F998A68}" type="slidenum">
              <a:rPr lang="it-IT" altLang="it-IT" sz="1400" smtClean="0">
                <a:solidFill>
                  <a:srgbClr val="000000"/>
                </a:solidFill>
                <a:latin typeface="Times New Roman" pitchFamily="18" charset="0"/>
              </a:rPr>
              <a:pPr eaLnBrk="1">
                <a:defRPr/>
              </a:pPr>
              <a:t>17</a:t>
            </a:fld>
            <a:endParaRPr lang="it-IT" altLang="it-IT" sz="1400">
              <a:solidFill>
                <a:srgbClr val="000000"/>
              </a:solidFill>
              <a:latin typeface="Times New Roman" pitchFamily="18" charset="0"/>
            </a:endParaRPr>
          </a:p>
        </p:txBody>
      </p:sp>
      <p:sp>
        <p:nvSpPr>
          <p:cNvPr id="28673" name="Text Box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8674" name="Text Box 2"/>
          <p:cNvSpPr>
            <a:spLocks noGrp="1" noChangeArrowheads="1"/>
          </p:cNvSpPr>
          <p:nvPr>
            <p:ph type="body" idx="1"/>
          </p:nvPr>
        </p:nvSpPr>
        <p:spPr>
          <a:xfrm>
            <a:off x="755650" y="5078413"/>
            <a:ext cx="6048375" cy="4811712"/>
          </a:xfrm>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it-IT">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487A83D-FF9F-48E8-A236-3BFC19C9505C}" type="datetimeFigureOut">
              <a:rPr lang="it-IT" smtClean="0"/>
              <a:t>21/06/2019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A1C61C7-129C-41F1-BDB6-2A4774832C0E}" type="slidenum">
              <a:rPr lang="it-IT" smtClean="0"/>
              <a:t>‹N›</a:t>
            </a:fld>
            <a:endParaRPr lang="it-IT"/>
          </a:p>
        </p:txBody>
      </p:sp>
    </p:spTree>
    <p:extLst>
      <p:ext uri="{BB962C8B-B14F-4D97-AF65-F5344CB8AC3E}">
        <p14:creationId xmlns:p14="http://schemas.microsoft.com/office/powerpoint/2010/main" val="1352495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487A83D-FF9F-48E8-A236-3BFC19C9505C}" type="datetimeFigureOut">
              <a:rPr lang="it-IT" smtClean="0"/>
              <a:t>21/06/2019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A1C61C7-129C-41F1-BDB6-2A4774832C0E}" type="slidenum">
              <a:rPr lang="it-IT" smtClean="0"/>
              <a:t>‹N›</a:t>
            </a:fld>
            <a:endParaRPr lang="it-IT"/>
          </a:p>
        </p:txBody>
      </p:sp>
    </p:spTree>
    <p:extLst>
      <p:ext uri="{BB962C8B-B14F-4D97-AF65-F5344CB8AC3E}">
        <p14:creationId xmlns:p14="http://schemas.microsoft.com/office/powerpoint/2010/main" val="3160790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487A83D-FF9F-48E8-A236-3BFC19C9505C}" type="datetimeFigureOut">
              <a:rPr lang="it-IT" smtClean="0"/>
              <a:t>21/06/2019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A1C61C7-129C-41F1-BDB6-2A4774832C0E}" type="slidenum">
              <a:rPr lang="it-IT" smtClean="0"/>
              <a:t>‹N›</a:t>
            </a:fld>
            <a:endParaRPr lang="it-IT"/>
          </a:p>
        </p:txBody>
      </p:sp>
    </p:spTree>
    <p:extLst>
      <p:ext uri="{BB962C8B-B14F-4D97-AF65-F5344CB8AC3E}">
        <p14:creationId xmlns:p14="http://schemas.microsoft.com/office/powerpoint/2010/main" val="465104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990600"/>
            <a:ext cx="7772400" cy="1371600"/>
          </a:xfrm>
        </p:spPr>
        <p:txBody>
          <a:bodyPr/>
          <a:lstStyle>
            <a:lvl1pPr>
              <a:defRPr sz="4000"/>
            </a:lvl1pPr>
          </a:lstStyle>
          <a:p>
            <a:r>
              <a:rPr lang="it-IT" smtClean="0"/>
              <a:t>Fare clic per modificare lo stile del titolo</a:t>
            </a:r>
            <a:endParaRPr lang="it-IT"/>
          </a:p>
        </p:txBody>
      </p:sp>
      <p:sp>
        <p:nvSpPr>
          <p:cNvPr id="5123"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it-IT" smtClean="0"/>
              <a:t>Fare clic per modificare lo stile del sottotitolo dello schema</a:t>
            </a:r>
            <a:endParaRPr lang="it-IT"/>
          </a:p>
        </p:txBody>
      </p:sp>
      <p:sp>
        <p:nvSpPr>
          <p:cNvPr id="5124" name="Rectangle 4"/>
          <p:cNvSpPr>
            <a:spLocks noGrp="1" noChangeArrowheads="1"/>
          </p:cNvSpPr>
          <p:nvPr>
            <p:ph type="dt" sz="half" idx="2"/>
          </p:nvPr>
        </p:nvSpPr>
        <p:spPr>
          <a:xfrm>
            <a:off x="685800" y="6248400"/>
            <a:ext cx="1905000" cy="457200"/>
          </a:xfrm>
        </p:spPr>
        <p:txBody>
          <a:bodyPr/>
          <a:lstStyle>
            <a:lvl1pPr>
              <a:defRPr/>
            </a:lvl1pPr>
          </a:lstStyle>
          <a:p>
            <a:fld id="{ABA1CA66-D209-42F5-83BC-92E0B8FABA46}" type="datetimeFigureOut">
              <a:rPr lang="it-IT" smtClean="0">
                <a:solidFill>
                  <a:srgbClr val="000000"/>
                </a:solidFill>
              </a:rPr>
              <a:pPr/>
              <a:t>21/06/2019</a:t>
            </a:fld>
            <a:endParaRPr lang="it-IT">
              <a:solidFill>
                <a:srgbClr val="000000"/>
              </a:solidFill>
            </a:endParaRPr>
          </a:p>
        </p:txBody>
      </p:sp>
      <p:sp>
        <p:nvSpPr>
          <p:cNvPr id="5125" name="Rectangle 5"/>
          <p:cNvSpPr>
            <a:spLocks noGrp="1" noChangeArrowheads="1"/>
          </p:cNvSpPr>
          <p:nvPr>
            <p:ph type="ftr" sz="quarter" idx="3"/>
          </p:nvPr>
        </p:nvSpPr>
        <p:spPr>
          <a:xfrm>
            <a:off x="3124200" y="6248400"/>
            <a:ext cx="2895600" cy="457200"/>
          </a:xfrm>
        </p:spPr>
        <p:txBody>
          <a:bodyPr/>
          <a:lstStyle>
            <a:lvl1pPr>
              <a:defRPr/>
            </a:lvl1pPr>
          </a:lstStyle>
          <a:p>
            <a:endParaRPr lang="it-IT">
              <a:solidFill>
                <a:srgbClr val="000000"/>
              </a:solidFill>
            </a:endParaRPr>
          </a:p>
        </p:txBody>
      </p:sp>
      <p:sp>
        <p:nvSpPr>
          <p:cNvPr id="5126" name="Rectangle 6"/>
          <p:cNvSpPr>
            <a:spLocks noGrp="1" noChangeArrowheads="1"/>
          </p:cNvSpPr>
          <p:nvPr>
            <p:ph type="sldNum" sz="quarter" idx="4"/>
          </p:nvPr>
        </p:nvSpPr>
        <p:spPr>
          <a:xfrm>
            <a:off x="6553200" y="6248400"/>
            <a:ext cx="1905000" cy="457200"/>
          </a:xfrm>
        </p:spPr>
        <p:txBody>
          <a:bodyPr/>
          <a:lstStyle>
            <a:lvl1pPr>
              <a:defRPr/>
            </a:lvl1pPr>
          </a:lstStyle>
          <a:p>
            <a:fld id="{6C532B11-AC73-4A8F-A367-841EBE339E64}" type="slidenum">
              <a:rPr lang="it-IT" smtClean="0">
                <a:solidFill>
                  <a:srgbClr val="000000"/>
                </a:solidFill>
              </a:rPr>
              <a:pPr/>
              <a:t>‹N›</a:t>
            </a:fld>
            <a:endParaRPr lang="it-IT">
              <a:solidFill>
                <a:srgbClr val="000000"/>
              </a:solidFill>
            </a:endParaRPr>
          </a:p>
        </p:txBody>
      </p:sp>
      <p:sp>
        <p:nvSpPr>
          <p:cNvPr id="5127"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it-IT" sz="2400">
              <a:solidFill>
                <a:srgbClr val="000000"/>
              </a:solidFill>
              <a:latin typeface="Times New Roman" charset="0"/>
            </a:endParaRPr>
          </a:p>
        </p:txBody>
      </p:sp>
    </p:spTree>
    <p:extLst>
      <p:ext uri="{BB962C8B-B14F-4D97-AF65-F5344CB8AC3E}">
        <p14:creationId xmlns:p14="http://schemas.microsoft.com/office/powerpoint/2010/main" val="183186094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fld id="{ABA1CA66-D209-42F5-83BC-92E0B8FABA46}" type="datetimeFigureOut">
              <a:rPr lang="it-IT" smtClean="0">
                <a:solidFill>
                  <a:srgbClr val="000000"/>
                </a:solidFill>
              </a:rPr>
              <a:pPr/>
              <a:t>21/06/2019</a:t>
            </a:fld>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6C532B11-AC73-4A8F-A367-841EBE339E64}" type="slidenum">
              <a:rPr lang="it-IT" smtClean="0">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2280920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2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fld id="{ABA1CA66-D209-42F5-83BC-92E0B8FABA46}" type="datetimeFigureOut">
              <a:rPr lang="it-IT" smtClean="0">
                <a:solidFill>
                  <a:srgbClr val="000000"/>
                </a:solidFill>
              </a:rPr>
              <a:pPr/>
              <a:t>21/06/2019</a:t>
            </a:fld>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6C532B11-AC73-4A8F-A367-841EBE339E64}" type="slidenum">
              <a:rPr lang="it-IT" smtClean="0">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3516119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fld id="{ABA1CA66-D209-42F5-83BC-92E0B8FABA46}" type="datetimeFigureOut">
              <a:rPr lang="it-IT" smtClean="0">
                <a:solidFill>
                  <a:srgbClr val="000000"/>
                </a:solidFill>
              </a:rPr>
              <a:pPr/>
              <a:t>21/06/2019</a:t>
            </a:fld>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6C532B11-AC73-4A8F-A367-841EBE339E64}" type="slidenum">
              <a:rPr lang="it-IT" smtClean="0">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2481553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3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fld id="{ABA1CA66-D209-42F5-83BC-92E0B8FABA46}" type="datetimeFigureOut">
              <a:rPr lang="it-IT" smtClean="0">
                <a:solidFill>
                  <a:srgbClr val="000000"/>
                </a:solidFill>
              </a:rPr>
              <a:pPr/>
              <a:t>21/06/2019</a:t>
            </a:fld>
            <a:endParaRPr lang="it-IT">
              <a:solidFill>
                <a:srgbClr val="000000"/>
              </a:solidFill>
            </a:endParaRPr>
          </a:p>
        </p:txBody>
      </p:sp>
      <p:sp>
        <p:nvSpPr>
          <p:cNvPr id="8" name="Segnaposto piè di pagina 7"/>
          <p:cNvSpPr>
            <a:spLocks noGrp="1"/>
          </p:cNvSpPr>
          <p:nvPr>
            <p:ph type="ftr" sz="quarter" idx="11"/>
          </p:nvPr>
        </p:nvSpPr>
        <p:spPr/>
        <p:txBody>
          <a:bodyPr/>
          <a:lstStyle>
            <a:lvl1pPr>
              <a:defRPr/>
            </a:lvl1pPr>
          </a:lstStyle>
          <a:p>
            <a:endParaRPr lang="it-IT">
              <a:solidFill>
                <a:srgbClr val="000000"/>
              </a:solidFill>
            </a:endParaRPr>
          </a:p>
        </p:txBody>
      </p:sp>
      <p:sp>
        <p:nvSpPr>
          <p:cNvPr id="9" name="Segnaposto numero diapositiva 8"/>
          <p:cNvSpPr>
            <a:spLocks noGrp="1"/>
          </p:cNvSpPr>
          <p:nvPr>
            <p:ph type="sldNum" sz="quarter" idx="12"/>
          </p:nvPr>
        </p:nvSpPr>
        <p:spPr/>
        <p:txBody>
          <a:bodyPr/>
          <a:lstStyle>
            <a:lvl1pPr>
              <a:defRPr/>
            </a:lvl1pPr>
          </a:lstStyle>
          <a:p>
            <a:fld id="{6C532B11-AC73-4A8F-A367-841EBE339E64}" type="slidenum">
              <a:rPr lang="it-IT" smtClean="0">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1404953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fld id="{ABA1CA66-D209-42F5-83BC-92E0B8FABA46}" type="datetimeFigureOut">
              <a:rPr lang="it-IT" smtClean="0">
                <a:solidFill>
                  <a:srgbClr val="000000"/>
                </a:solidFill>
              </a:rPr>
              <a:pPr/>
              <a:t>21/06/2019</a:t>
            </a:fld>
            <a:endParaRPr lang="it-IT">
              <a:solidFill>
                <a:srgbClr val="000000"/>
              </a:solidFill>
            </a:endParaRPr>
          </a:p>
        </p:txBody>
      </p:sp>
      <p:sp>
        <p:nvSpPr>
          <p:cNvPr id="4" name="Segnaposto piè di pagina 3"/>
          <p:cNvSpPr>
            <a:spLocks noGrp="1"/>
          </p:cNvSpPr>
          <p:nvPr>
            <p:ph type="ftr" sz="quarter" idx="11"/>
          </p:nvPr>
        </p:nvSpPr>
        <p:spPr/>
        <p:txBody>
          <a:bodyPr/>
          <a:lstStyle>
            <a:lvl1pPr>
              <a:defRPr/>
            </a:lvl1pPr>
          </a:lstStyle>
          <a:p>
            <a:endParaRPr lang="it-IT">
              <a:solidFill>
                <a:srgbClr val="000000"/>
              </a:solidFill>
            </a:endParaRPr>
          </a:p>
        </p:txBody>
      </p:sp>
      <p:sp>
        <p:nvSpPr>
          <p:cNvPr id="5" name="Segnaposto numero diapositiva 4"/>
          <p:cNvSpPr>
            <a:spLocks noGrp="1"/>
          </p:cNvSpPr>
          <p:nvPr>
            <p:ph type="sldNum" sz="quarter" idx="12"/>
          </p:nvPr>
        </p:nvSpPr>
        <p:spPr/>
        <p:txBody>
          <a:bodyPr/>
          <a:lstStyle>
            <a:lvl1pPr>
              <a:defRPr/>
            </a:lvl1pPr>
          </a:lstStyle>
          <a:p>
            <a:fld id="{6C532B11-AC73-4A8F-A367-841EBE339E64}" type="slidenum">
              <a:rPr lang="it-IT" smtClean="0">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26463098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fld id="{ABA1CA66-D209-42F5-83BC-92E0B8FABA46}" type="datetimeFigureOut">
              <a:rPr lang="it-IT" smtClean="0">
                <a:solidFill>
                  <a:srgbClr val="000000"/>
                </a:solidFill>
              </a:rPr>
              <a:pPr/>
              <a:t>21/06/2019</a:t>
            </a:fld>
            <a:endParaRPr lang="it-IT">
              <a:solidFill>
                <a:srgbClr val="000000"/>
              </a:solidFill>
            </a:endParaRPr>
          </a:p>
        </p:txBody>
      </p:sp>
      <p:sp>
        <p:nvSpPr>
          <p:cNvPr id="3" name="Segnaposto piè di pagina 2"/>
          <p:cNvSpPr>
            <a:spLocks noGrp="1"/>
          </p:cNvSpPr>
          <p:nvPr>
            <p:ph type="ftr" sz="quarter" idx="11"/>
          </p:nvPr>
        </p:nvSpPr>
        <p:spPr/>
        <p:txBody>
          <a:bodyPr/>
          <a:lstStyle>
            <a:lvl1pPr>
              <a:defRPr/>
            </a:lvl1pPr>
          </a:lstStyle>
          <a:p>
            <a:endParaRPr lang="it-IT">
              <a:solidFill>
                <a:srgbClr val="000000"/>
              </a:solidFill>
            </a:endParaRPr>
          </a:p>
        </p:txBody>
      </p:sp>
      <p:sp>
        <p:nvSpPr>
          <p:cNvPr id="4" name="Segnaposto numero diapositiva 3"/>
          <p:cNvSpPr>
            <a:spLocks noGrp="1"/>
          </p:cNvSpPr>
          <p:nvPr>
            <p:ph type="sldNum" sz="quarter" idx="12"/>
          </p:nvPr>
        </p:nvSpPr>
        <p:spPr/>
        <p:txBody>
          <a:bodyPr/>
          <a:lstStyle>
            <a:lvl1pPr>
              <a:defRPr/>
            </a:lvl1pPr>
          </a:lstStyle>
          <a:p>
            <a:fld id="{6C532B11-AC73-4A8F-A367-841EBE339E64}" type="slidenum">
              <a:rPr lang="it-IT" smtClean="0">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19406796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7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fld id="{ABA1CA66-D209-42F5-83BC-92E0B8FABA46}" type="datetimeFigureOut">
              <a:rPr lang="it-IT" smtClean="0">
                <a:solidFill>
                  <a:srgbClr val="000000"/>
                </a:solidFill>
              </a:rPr>
              <a:pPr/>
              <a:t>21/06/2019</a:t>
            </a:fld>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6C532B11-AC73-4A8F-A367-841EBE339E64}" type="slidenum">
              <a:rPr lang="it-IT" smtClean="0">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3222851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487A83D-FF9F-48E8-A236-3BFC19C9505C}" type="datetimeFigureOut">
              <a:rPr lang="it-IT" smtClean="0"/>
              <a:t>21/06/2019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A1C61C7-129C-41F1-BDB6-2A4774832C0E}" type="slidenum">
              <a:rPr lang="it-IT" smtClean="0"/>
              <a:t>‹N›</a:t>
            </a:fld>
            <a:endParaRPr lang="it-IT"/>
          </a:p>
        </p:txBody>
      </p:sp>
    </p:spTree>
    <p:extLst>
      <p:ext uri="{BB962C8B-B14F-4D97-AF65-F5344CB8AC3E}">
        <p14:creationId xmlns:p14="http://schemas.microsoft.com/office/powerpoint/2010/main" val="6606423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fld id="{ABA1CA66-D209-42F5-83BC-92E0B8FABA46}" type="datetimeFigureOut">
              <a:rPr lang="it-IT" smtClean="0">
                <a:solidFill>
                  <a:srgbClr val="000000"/>
                </a:solidFill>
              </a:rPr>
              <a:pPr/>
              <a:t>21/06/2019</a:t>
            </a:fld>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6C532B11-AC73-4A8F-A367-841EBE339E64}" type="slidenum">
              <a:rPr lang="it-IT" smtClean="0">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1425936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fld id="{ABA1CA66-D209-42F5-83BC-92E0B8FABA46}" type="datetimeFigureOut">
              <a:rPr lang="it-IT" smtClean="0">
                <a:solidFill>
                  <a:srgbClr val="000000"/>
                </a:solidFill>
              </a:rPr>
              <a:pPr/>
              <a:t>21/06/2019</a:t>
            </a:fld>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6C532B11-AC73-4A8F-A367-841EBE339E64}" type="slidenum">
              <a:rPr lang="it-IT" smtClean="0">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41989021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73839" y="304800"/>
            <a:ext cx="2001837" cy="57150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566740" y="304800"/>
            <a:ext cx="5854700" cy="57150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fld id="{ABA1CA66-D209-42F5-83BC-92E0B8FABA46}" type="datetimeFigureOut">
              <a:rPr lang="it-IT" smtClean="0">
                <a:solidFill>
                  <a:srgbClr val="000000"/>
                </a:solidFill>
              </a:rPr>
              <a:pPr/>
              <a:t>21/06/2019</a:t>
            </a:fld>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6C532B11-AC73-4A8F-A367-841EBE339E64}" type="slidenum">
              <a:rPr lang="it-IT" smtClean="0">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17043549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009443" y="3307361"/>
            <a:ext cx="7117180" cy="1470025"/>
          </a:xfrm>
        </p:spPr>
        <p:txBody>
          <a:bodyPr anchor="b"/>
          <a:lstStyle>
            <a:lvl1pPr>
              <a:defRPr sz="4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009443"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defRPr/>
            </a:lvl1pPr>
          </a:lstStyle>
          <a:p>
            <a:pPr>
              <a:defRPr/>
            </a:pPr>
            <a:fld id="{DC65E66A-5F79-47DE-B4BD-AD9AA82F3432}" type="datetime1">
              <a:rPr lang="it-IT" altLang="it-IT">
                <a:solidFill>
                  <a:prstClr val="white">
                    <a:tint val="75000"/>
                  </a:prstClr>
                </a:solidFill>
              </a:rPr>
              <a:pPr>
                <a:defRPr/>
              </a:pPr>
              <a:t>21/06/2019</a:t>
            </a:fld>
            <a:endParaRPr lang="it-IT" altLang="it-IT">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it-IT" altLang="it-IT">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257F729-4833-4449-95C7-20E5A0F2F632}" type="slidenum">
              <a:rPr lang="it-IT" altLang="it-IT">
                <a:solidFill>
                  <a:prstClr val="white">
                    <a:tint val="75000"/>
                  </a:prstClr>
                </a:solidFill>
              </a:rPr>
              <a:pPr>
                <a:defRPr/>
              </a:pPr>
              <a:t>‹N›</a:t>
            </a:fld>
            <a:endParaRPr lang="it-IT" altLang="it-IT">
              <a:solidFill>
                <a:prstClr val="white">
                  <a:tint val="75000"/>
                </a:prstClr>
              </a:solidFill>
            </a:endParaRPr>
          </a:p>
        </p:txBody>
      </p:sp>
    </p:spTree>
    <p:extLst>
      <p:ext uri="{BB962C8B-B14F-4D97-AF65-F5344CB8AC3E}">
        <p14:creationId xmlns:p14="http://schemas.microsoft.com/office/powerpoint/2010/main" val="5059513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smtClean="0"/>
          </a:p>
        </p:txBody>
      </p:sp>
      <p:sp>
        <p:nvSpPr>
          <p:cNvPr id="4" name="Date Placeholder 3"/>
          <p:cNvSpPr>
            <a:spLocks noGrp="1"/>
          </p:cNvSpPr>
          <p:nvPr>
            <p:ph type="dt" sz="half" idx="10"/>
          </p:nvPr>
        </p:nvSpPr>
        <p:spPr/>
        <p:txBody>
          <a:bodyPr/>
          <a:lstStyle>
            <a:lvl1pPr>
              <a:defRPr/>
            </a:lvl1pPr>
          </a:lstStyle>
          <a:p>
            <a:pPr>
              <a:defRPr/>
            </a:pPr>
            <a:fld id="{61DAF22F-F539-49F4-B2F1-B78F9C4C2C82}" type="datetime1">
              <a:rPr lang="it-IT" altLang="it-IT">
                <a:solidFill>
                  <a:prstClr val="white">
                    <a:tint val="75000"/>
                  </a:prstClr>
                </a:solidFill>
              </a:rPr>
              <a:pPr>
                <a:defRPr/>
              </a:pPr>
              <a:t>21/06/2019</a:t>
            </a:fld>
            <a:endParaRPr lang="it-IT" altLang="it-IT">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it-IT" altLang="it-IT">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53A1484-632A-47E7-94C5-440C6CB9FCE6}" type="slidenum">
              <a:rPr lang="it-IT" altLang="it-IT">
                <a:solidFill>
                  <a:prstClr val="white">
                    <a:tint val="75000"/>
                  </a:prstClr>
                </a:solidFill>
              </a:rPr>
              <a:pPr>
                <a:defRPr/>
              </a:pPr>
              <a:t>‹N›</a:t>
            </a:fld>
            <a:endParaRPr lang="it-IT" altLang="it-IT">
              <a:solidFill>
                <a:prstClr val="white">
                  <a:tint val="75000"/>
                </a:prstClr>
              </a:solidFill>
            </a:endParaRPr>
          </a:p>
        </p:txBody>
      </p:sp>
    </p:spTree>
    <p:extLst>
      <p:ext uri="{BB962C8B-B14F-4D97-AF65-F5344CB8AC3E}">
        <p14:creationId xmlns:p14="http://schemas.microsoft.com/office/powerpoint/2010/main" val="2222258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009444" y="3308581"/>
            <a:ext cx="7117178" cy="1468800"/>
          </a:xfrm>
        </p:spPr>
        <p:txBody>
          <a:bodyPr anchor="b"/>
          <a:lstStyle>
            <a:lvl1pPr algn="r">
              <a:defRPr sz="3200" b="0" cap="none"/>
            </a:lvl1pPr>
          </a:lstStyle>
          <a:p>
            <a:r>
              <a:rPr lang="it-IT" smtClean="0"/>
              <a:t>Fare clic per modificare lo stile del titolo</a:t>
            </a:r>
            <a:endParaRPr lang="en-US"/>
          </a:p>
        </p:txBody>
      </p:sp>
      <p:sp>
        <p:nvSpPr>
          <p:cNvPr id="3" name="Text Placeholder 2"/>
          <p:cNvSpPr>
            <a:spLocks noGrp="1"/>
          </p:cNvSpPr>
          <p:nvPr>
            <p:ph type="body" idx="1"/>
          </p:nvPr>
        </p:nvSpPr>
        <p:spPr>
          <a:xfrm>
            <a:off x="1009444"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lvl1pPr>
              <a:defRPr/>
            </a:lvl1pPr>
          </a:lstStyle>
          <a:p>
            <a:pPr>
              <a:defRPr/>
            </a:pPr>
            <a:fld id="{B2E3AC1F-C16F-4ADE-AA46-E9208003B4D2}" type="datetime1">
              <a:rPr lang="it-IT" altLang="it-IT">
                <a:solidFill>
                  <a:prstClr val="white">
                    <a:tint val="75000"/>
                  </a:prstClr>
                </a:solidFill>
              </a:rPr>
              <a:pPr>
                <a:defRPr/>
              </a:pPr>
              <a:t>21/06/2019</a:t>
            </a:fld>
            <a:endParaRPr lang="it-IT" altLang="it-IT">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it-IT" altLang="it-IT">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0DB6AD3-2999-4917-9A17-5CAD23F54C76}" type="slidenum">
              <a:rPr lang="it-IT" altLang="it-IT">
                <a:solidFill>
                  <a:prstClr val="white">
                    <a:tint val="75000"/>
                  </a:prstClr>
                </a:solidFill>
              </a:rPr>
              <a:pPr>
                <a:defRPr/>
              </a:pPr>
              <a:t>‹N›</a:t>
            </a:fld>
            <a:endParaRPr lang="it-IT" altLang="it-IT">
              <a:solidFill>
                <a:prstClr val="white">
                  <a:tint val="75000"/>
                </a:prstClr>
              </a:solidFill>
            </a:endParaRPr>
          </a:p>
        </p:txBody>
      </p:sp>
    </p:spTree>
    <p:extLst>
      <p:ext uri="{BB962C8B-B14F-4D97-AF65-F5344CB8AC3E}">
        <p14:creationId xmlns:p14="http://schemas.microsoft.com/office/powerpoint/2010/main" val="40573239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44"/>
            <a:ext cx="7123080" cy="924475"/>
          </a:xfrm>
        </p:spPr>
        <p:txBody>
          <a:bodyPr/>
          <a:lstStyle/>
          <a:p>
            <a:r>
              <a:rPr lang="it-IT" smtClean="0"/>
              <a:t>Fare clic per modificare lo stile del titolo</a:t>
            </a:r>
            <a:endParaRPr lang="en-US"/>
          </a:p>
        </p:txBody>
      </p:sp>
      <p:sp>
        <p:nvSpPr>
          <p:cNvPr id="3" name="Content Placeholder 2"/>
          <p:cNvSpPr>
            <a:spLocks noGrp="1"/>
          </p:cNvSpPr>
          <p:nvPr>
            <p:ph sz="half" idx="1"/>
          </p:nvPr>
        </p:nvSpPr>
        <p:spPr>
          <a:xfrm>
            <a:off x="1009452" y="1809750"/>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3"/>
          <p:cNvSpPr>
            <a:spLocks noGrp="1"/>
          </p:cNvSpPr>
          <p:nvPr>
            <p:ph type="dt" sz="half" idx="10"/>
          </p:nvPr>
        </p:nvSpPr>
        <p:spPr/>
        <p:txBody>
          <a:bodyPr/>
          <a:lstStyle>
            <a:lvl1pPr>
              <a:defRPr/>
            </a:lvl1pPr>
          </a:lstStyle>
          <a:p>
            <a:pPr>
              <a:defRPr/>
            </a:pPr>
            <a:fld id="{EFAB8368-671D-43BD-B0EB-8950DC2A9010}" type="datetime1">
              <a:rPr lang="it-IT" altLang="it-IT">
                <a:solidFill>
                  <a:prstClr val="white">
                    <a:tint val="75000"/>
                  </a:prstClr>
                </a:solidFill>
              </a:rPr>
              <a:pPr>
                <a:defRPr/>
              </a:pPr>
              <a:t>21/06/2019</a:t>
            </a:fld>
            <a:endParaRPr lang="it-IT" altLang="it-IT">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it-IT" altLang="it-IT">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AF8BF44-B3A5-4969-89A7-556870C38BF3}" type="slidenum">
              <a:rPr lang="it-IT" altLang="it-IT">
                <a:solidFill>
                  <a:prstClr val="white">
                    <a:tint val="75000"/>
                  </a:prstClr>
                </a:solidFill>
              </a:rPr>
              <a:pPr>
                <a:defRPr/>
              </a:pPr>
              <a:t>‹N›</a:t>
            </a:fld>
            <a:endParaRPr lang="it-IT" altLang="it-IT">
              <a:solidFill>
                <a:prstClr val="white">
                  <a:tint val="75000"/>
                </a:prstClr>
              </a:solidFill>
            </a:endParaRPr>
          </a:p>
        </p:txBody>
      </p:sp>
    </p:spTree>
    <p:extLst>
      <p:ext uri="{BB962C8B-B14F-4D97-AF65-F5344CB8AC3E}">
        <p14:creationId xmlns:p14="http://schemas.microsoft.com/office/powerpoint/2010/main" val="13164805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100945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009452" y="2389192"/>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Text Placeholder 4"/>
          <p:cNvSpPr>
            <a:spLocks noGrp="1"/>
          </p:cNvSpPr>
          <p:nvPr>
            <p:ph type="body" sz="quarter" idx="3"/>
          </p:nvPr>
        </p:nvSpPr>
        <p:spPr>
          <a:xfrm>
            <a:off x="466329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63290" y="2389192"/>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Date Placeholder 3"/>
          <p:cNvSpPr>
            <a:spLocks noGrp="1"/>
          </p:cNvSpPr>
          <p:nvPr>
            <p:ph type="dt" sz="half" idx="10"/>
          </p:nvPr>
        </p:nvSpPr>
        <p:spPr/>
        <p:txBody>
          <a:bodyPr/>
          <a:lstStyle>
            <a:lvl1pPr>
              <a:defRPr/>
            </a:lvl1pPr>
          </a:lstStyle>
          <a:p>
            <a:pPr>
              <a:defRPr/>
            </a:pPr>
            <a:fld id="{A96BCAEB-24FA-47FC-B392-CE8BD359731C}" type="datetime1">
              <a:rPr lang="it-IT" altLang="it-IT">
                <a:solidFill>
                  <a:prstClr val="white">
                    <a:tint val="75000"/>
                  </a:prstClr>
                </a:solidFill>
              </a:rPr>
              <a:pPr>
                <a:defRPr/>
              </a:pPr>
              <a:t>21/06/2019</a:t>
            </a:fld>
            <a:endParaRPr lang="it-IT" altLang="it-IT">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it-IT" altLang="it-IT">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EA0E635-9F71-4066-8B92-80C1E00E4DA2}" type="slidenum">
              <a:rPr lang="it-IT" altLang="it-IT">
                <a:solidFill>
                  <a:prstClr val="white">
                    <a:tint val="75000"/>
                  </a:prstClr>
                </a:solidFill>
              </a:rPr>
              <a:pPr>
                <a:defRPr/>
              </a:pPr>
              <a:t>‹N›</a:t>
            </a:fld>
            <a:endParaRPr lang="it-IT" altLang="it-IT">
              <a:solidFill>
                <a:prstClr val="white">
                  <a:tint val="75000"/>
                </a:prstClr>
              </a:solidFill>
            </a:endParaRPr>
          </a:p>
        </p:txBody>
      </p:sp>
    </p:spTree>
    <p:extLst>
      <p:ext uri="{BB962C8B-B14F-4D97-AF65-F5344CB8AC3E}">
        <p14:creationId xmlns:p14="http://schemas.microsoft.com/office/powerpoint/2010/main" val="13005195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3"/>
          <p:cNvSpPr>
            <a:spLocks noGrp="1"/>
          </p:cNvSpPr>
          <p:nvPr>
            <p:ph type="dt" sz="half" idx="10"/>
          </p:nvPr>
        </p:nvSpPr>
        <p:spPr/>
        <p:txBody>
          <a:bodyPr/>
          <a:lstStyle>
            <a:lvl1pPr>
              <a:defRPr/>
            </a:lvl1pPr>
          </a:lstStyle>
          <a:p>
            <a:pPr>
              <a:defRPr/>
            </a:pPr>
            <a:fld id="{D6C004B6-5592-410A-B577-8DE693F27766}" type="datetime1">
              <a:rPr lang="it-IT" altLang="it-IT">
                <a:solidFill>
                  <a:prstClr val="white">
                    <a:tint val="75000"/>
                  </a:prstClr>
                </a:solidFill>
              </a:rPr>
              <a:pPr>
                <a:defRPr/>
              </a:pPr>
              <a:t>21/06/2019</a:t>
            </a:fld>
            <a:endParaRPr lang="it-IT" altLang="it-IT">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it-IT" altLang="it-IT">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B11AD27-17E5-4932-9092-352A37B85A4C}" type="slidenum">
              <a:rPr lang="it-IT" altLang="it-IT">
                <a:solidFill>
                  <a:prstClr val="white">
                    <a:tint val="75000"/>
                  </a:prstClr>
                </a:solidFill>
              </a:rPr>
              <a:pPr>
                <a:defRPr/>
              </a:pPr>
              <a:t>‹N›</a:t>
            </a:fld>
            <a:endParaRPr lang="it-IT" altLang="it-IT">
              <a:solidFill>
                <a:prstClr val="white">
                  <a:tint val="75000"/>
                </a:prstClr>
              </a:solidFill>
            </a:endParaRPr>
          </a:p>
        </p:txBody>
      </p:sp>
    </p:spTree>
    <p:extLst>
      <p:ext uri="{BB962C8B-B14F-4D97-AF65-F5344CB8AC3E}">
        <p14:creationId xmlns:p14="http://schemas.microsoft.com/office/powerpoint/2010/main" val="29541805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10B906C-91D6-4E18-B8D2-6E2693F1A713}" type="datetime1">
              <a:rPr lang="it-IT" altLang="it-IT">
                <a:solidFill>
                  <a:prstClr val="white">
                    <a:tint val="75000"/>
                  </a:prstClr>
                </a:solidFill>
              </a:rPr>
              <a:pPr>
                <a:defRPr/>
              </a:pPr>
              <a:t>21/06/2019</a:t>
            </a:fld>
            <a:endParaRPr lang="it-IT" altLang="it-IT">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it-IT" altLang="it-IT">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6D1A86C-9314-4AF3-B548-C82A2945182B}" type="slidenum">
              <a:rPr lang="it-IT" altLang="it-IT">
                <a:solidFill>
                  <a:prstClr val="white">
                    <a:tint val="75000"/>
                  </a:prstClr>
                </a:solidFill>
              </a:rPr>
              <a:pPr>
                <a:defRPr/>
              </a:pPr>
              <a:t>‹N›</a:t>
            </a:fld>
            <a:endParaRPr lang="it-IT" altLang="it-IT">
              <a:solidFill>
                <a:prstClr val="white">
                  <a:tint val="75000"/>
                </a:prstClr>
              </a:solidFill>
            </a:endParaRPr>
          </a:p>
        </p:txBody>
      </p:sp>
    </p:spTree>
    <p:extLst>
      <p:ext uri="{BB962C8B-B14F-4D97-AF65-F5344CB8AC3E}">
        <p14:creationId xmlns:p14="http://schemas.microsoft.com/office/powerpoint/2010/main" val="1115225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487A83D-FF9F-48E8-A236-3BFC19C9505C}" type="datetimeFigureOut">
              <a:rPr lang="it-IT" smtClean="0"/>
              <a:t>21/06/2019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A1C61C7-129C-41F1-BDB6-2A4774832C0E}" type="slidenum">
              <a:rPr lang="it-IT" smtClean="0"/>
              <a:t>‹N›</a:t>
            </a:fld>
            <a:endParaRPr lang="it-IT"/>
          </a:p>
        </p:txBody>
      </p:sp>
    </p:spTree>
    <p:extLst>
      <p:ext uri="{BB962C8B-B14F-4D97-AF65-F5344CB8AC3E}">
        <p14:creationId xmlns:p14="http://schemas.microsoft.com/office/powerpoint/2010/main" val="22449829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009443" y="446091"/>
            <a:ext cx="2660650" cy="1185861"/>
          </a:xfrm>
        </p:spPr>
        <p:txBody>
          <a:bodyPr anchor="b"/>
          <a:lstStyle>
            <a:lvl1pPr algn="l">
              <a:defRPr sz="2400" b="0"/>
            </a:lvl1pPr>
          </a:lstStyle>
          <a:p>
            <a:r>
              <a:rPr lang="it-IT" smtClean="0"/>
              <a:t>Fare clic per modificare lo stile del titolo</a:t>
            </a:r>
            <a:endParaRPr lang="en-US"/>
          </a:p>
        </p:txBody>
      </p:sp>
      <p:sp>
        <p:nvSpPr>
          <p:cNvPr id="3" name="Content Placeholder 2"/>
          <p:cNvSpPr>
            <a:spLocks noGrp="1"/>
          </p:cNvSpPr>
          <p:nvPr>
            <p:ph idx="1"/>
          </p:nvPr>
        </p:nvSpPr>
        <p:spPr>
          <a:xfrm>
            <a:off x="3852656" y="44610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Text Placeholder 3"/>
          <p:cNvSpPr>
            <a:spLocks noGrp="1"/>
          </p:cNvSpPr>
          <p:nvPr>
            <p:ph type="body" sz="half" idx="2"/>
          </p:nvPr>
        </p:nvSpPr>
        <p:spPr>
          <a:xfrm>
            <a:off x="1009443" y="1631952"/>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3"/>
          <p:cNvSpPr>
            <a:spLocks noGrp="1"/>
          </p:cNvSpPr>
          <p:nvPr>
            <p:ph type="dt" sz="half" idx="10"/>
          </p:nvPr>
        </p:nvSpPr>
        <p:spPr/>
        <p:txBody>
          <a:bodyPr/>
          <a:lstStyle>
            <a:lvl1pPr>
              <a:defRPr/>
            </a:lvl1pPr>
          </a:lstStyle>
          <a:p>
            <a:pPr>
              <a:defRPr/>
            </a:pPr>
            <a:fld id="{A95805AB-19FC-4A4B-8581-1CA88D8D4219}" type="datetime1">
              <a:rPr lang="it-IT" altLang="it-IT">
                <a:solidFill>
                  <a:prstClr val="white">
                    <a:tint val="75000"/>
                  </a:prstClr>
                </a:solidFill>
              </a:rPr>
              <a:pPr>
                <a:defRPr/>
              </a:pPr>
              <a:t>21/06/2019</a:t>
            </a:fld>
            <a:endParaRPr lang="it-IT" altLang="it-IT">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it-IT" altLang="it-IT">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760D3F1-30B8-4ABA-99C7-31CD29A9A895}" type="slidenum">
              <a:rPr lang="it-IT" altLang="it-IT">
                <a:solidFill>
                  <a:prstClr val="white">
                    <a:tint val="75000"/>
                  </a:prstClr>
                </a:solidFill>
              </a:rPr>
              <a:pPr>
                <a:defRPr/>
              </a:pPr>
              <a:t>‹N›</a:t>
            </a:fld>
            <a:endParaRPr lang="it-IT" altLang="it-IT">
              <a:solidFill>
                <a:prstClr val="white">
                  <a:tint val="75000"/>
                </a:prstClr>
              </a:solidFill>
            </a:endParaRPr>
          </a:p>
        </p:txBody>
      </p:sp>
    </p:spTree>
    <p:extLst>
      <p:ext uri="{BB962C8B-B14F-4D97-AF65-F5344CB8AC3E}">
        <p14:creationId xmlns:p14="http://schemas.microsoft.com/office/powerpoint/2010/main" val="22720611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grpSp>
        <p:nvGrpSpPr>
          <p:cNvPr id="5" name="Group 15"/>
          <p:cNvGrpSpPr>
            <a:grpSpLocks/>
          </p:cNvGrpSpPr>
          <p:nvPr/>
        </p:nvGrpSpPr>
        <p:grpSpPr bwMode="auto">
          <a:xfrm>
            <a:off x="4516438" y="993775"/>
            <a:ext cx="1846262" cy="1530350"/>
            <a:chOff x="4718762" y="993075"/>
            <a:chExt cx="1847138" cy="1530439"/>
          </a:xfrm>
        </p:grpSpPr>
        <p:sp>
          <p:nvSpPr>
            <p:cNvPr id="6"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7"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8"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9"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10"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11"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12"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13"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grpSp>
      <p:sp>
        <p:nvSpPr>
          <p:cNvPr id="2" name="Title 1"/>
          <p:cNvSpPr>
            <a:spLocks noGrp="1"/>
          </p:cNvSpPr>
          <p:nvPr>
            <p:ph type="title"/>
          </p:nvPr>
        </p:nvSpPr>
        <p:spPr>
          <a:xfrm>
            <a:off x="1009453" y="1387058"/>
            <a:ext cx="3297953" cy="1113254"/>
          </a:xfrm>
        </p:spPr>
        <p:txBody>
          <a:bodyPr anchor="b">
            <a:normAutofit/>
          </a:bodyPr>
          <a:lstStyle>
            <a:lvl1pPr algn="l">
              <a:defRPr sz="2400" b="0"/>
            </a:lvl1pPr>
          </a:lstStyle>
          <a:p>
            <a:r>
              <a:rPr lang="it-IT" smtClean="0"/>
              <a:t>Fare clic per modificare lo stile del titolo</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rtlCol="0">
            <a:normAutofit/>
          </a:bodyPr>
          <a:lstStyle/>
          <a:p>
            <a:pPr lvl="0"/>
            <a:r>
              <a:rPr lang="it-IT" noProof="0" smtClean="0"/>
              <a:t>Fare clic sull'icona per inserire un'immagine</a:t>
            </a:r>
            <a:endParaRPr lang="en-US" noProof="0"/>
          </a:p>
        </p:txBody>
      </p:sp>
      <p:sp>
        <p:nvSpPr>
          <p:cNvPr id="14" name="Date Placeholder 4"/>
          <p:cNvSpPr>
            <a:spLocks noGrp="1"/>
          </p:cNvSpPr>
          <p:nvPr>
            <p:ph type="dt" sz="half" idx="15"/>
          </p:nvPr>
        </p:nvSpPr>
        <p:spPr/>
        <p:txBody>
          <a:bodyPr/>
          <a:lstStyle>
            <a:lvl1pPr>
              <a:defRPr/>
            </a:lvl1pPr>
          </a:lstStyle>
          <a:p>
            <a:pPr>
              <a:defRPr/>
            </a:pPr>
            <a:fld id="{57639EF3-5DF4-4FF3-8D33-BF2465183A42}" type="datetime1">
              <a:rPr lang="it-IT" altLang="it-IT">
                <a:solidFill>
                  <a:prstClr val="white">
                    <a:tint val="75000"/>
                  </a:prstClr>
                </a:solidFill>
              </a:rPr>
              <a:pPr>
                <a:defRPr/>
              </a:pPr>
              <a:t>21/06/2019</a:t>
            </a:fld>
            <a:endParaRPr lang="it-IT" altLang="it-IT">
              <a:solidFill>
                <a:prstClr val="white">
                  <a:tint val="75000"/>
                </a:prstClr>
              </a:solidFill>
            </a:endParaRPr>
          </a:p>
        </p:txBody>
      </p:sp>
      <p:sp>
        <p:nvSpPr>
          <p:cNvPr id="15" name="Footer Placeholder 5"/>
          <p:cNvSpPr>
            <a:spLocks noGrp="1"/>
          </p:cNvSpPr>
          <p:nvPr>
            <p:ph type="ftr" sz="quarter" idx="16"/>
          </p:nvPr>
        </p:nvSpPr>
        <p:spPr/>
        <p:txBody>
          <a:bodyPr/>
          <a:lstStyle>
            <a:lvl1pPr>
              <a:defRPr/>
            </a:lvl1pPr>
          </a:lstStyle>
          <a:p>
            <a:pPr>
              <a:defRPr/>
            </a:pPr>
            <a:endParaRPr lang="it-IT" altLang="it-IT">
              <a:solidFill>
                <a:prstClr val="white">
                  <a:tint val="75000"/>
                </a:prstClr>
              </a:solidFill>
            </a:endParaRPr>
          </a:p>
        </p:txBody>
      </p:sp>
      <p:sp>
        <p:nvSpPr>
          <p:cNvPr id="16" name="Slide Number Placeholder 6"/>
          <p:cNvSpPr>
            <a:spLocks noGrp="1"/>
          </p:cNvSpPr>
          <p:nvPr>
            <p:ph type="sldNum" sz="quarter" idx="17"/>
          </p:nvPr>
        </p:nvSpPr>
        <p:spPr/>
        <p:txBody>
          <a:bodyPr/>
          <a:lstStyle>
            <a:lvl1pPr>
              <a:defRPr/>
            </a:lvl1pPr>
          </a:lstStyle>
          <a:p>
            <a:pPr>
              <a:defRPr/>
            </a:pPr>
            <a:fld id="{9CB7CCCF-315A-4343-991F-BF5284481DE0}" type="slidenum">
              <a:rPr lang="it-IT" altLang="it-IT">
                <a:solidFill>
                  <a:prstClr val="white">
                    <a:tint val="75000"/>
                  </a:prstClr>
                </a:solidFill>
              </a:rPr>
              <a:pPr>
                <a:defRPr/>
              </a:pPr>
              <a:t>‹N›</a:t>
            </a:fld>
            <a:endParaRPr lang="it-IT" altLang="it-IT">
              <a:solidFill>
                <a:prstClr val="white">
                  <a:tint val="75000"/>
                </a:prstClr>
              </a:solidFill>
            </a:endParaRPr>
          </a:p>
        </p:txBody>
      </p:sp>
    </p:spTree>
    <p:extLst>
      <p:ext uri="{BB962C8B-B14F-4D97-AF65-F5344CB8AC3E}">
        <p14:creationId xmlns:p14="http://schemas.microsoft.com/office/powerpoint/2010/main" val="5723437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lvl1pPr>
              <a:defRPr/>
            </a:lvl1pPr>
          </a:lstStyle>
          <a:p>
            <a:pPr>
              <a:defRPr/>
            </a:pPr>
            <a:fld id="{DDF0FF87-ED0E-4433-8ED5-6DD6419599B3}" type="datetime1">
              <a:rPr lang="it-IT" altLang="it-IT">
                <a:solidFill>
                  <a:prstClr val="white">
                    <a:tint val="75000"/>
                  </a:prstClr>
                </a:solidFill>
              </a:rPr>
              <a:pPr>
                <a:defRPr/>
              </a:pPr>
              <a:t>21/06/2019</a:t>
            </a:fld>
            <a:endParaRPr lang="it-IT" altLang="it-IT">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it-IT" altLang="it-IT">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A92FD55-5A37-4EFB-BA61-9C470F83FFC9}" type="slidenum">
              <a:rPr lang="it-IT" altLang="it-IT">
                <a:solidFill>
                  <a:prstClr val="white">
                    <a:tint val="75000"/>
                  </a:prstClr>
                </a:solidFill>
              </a:rPr>
              <a:pPr>
                <a:defRPr/>
              </a:pPr>
              <a:t>‹N›</a:t>
            </a:fld>
            <a:endParaRPr lang="it-IT" altLang="it-IT">
              <a:solidFill>
                <a:prstClr val="white">
                  <a:tint val="75000"/>
                </a:prstClr>
              </a:solidFill>
            </a:endParaRPr>
          </a:p>
        </p:txBody>
      </p:sp>
    </p:spTree>
    <p:extLst>
      <p:ext uri="{BB962C8B-B14F-4D97-AF65-F5344CB8AC3E}">
        <p14:creationId xmlns:p14="http://schemas.microsoft.com/office/powerpoint/2010/main" val="39895846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2" y="675723"/>
            <a:ext cx="1472962" cy="5185328"/>
          </a:xfrm>
        </p:spPr>
        <p:txBody>
          <a:bodyPr vert="eaVert"/>
          <a:lstStyle/>
          <a:p>
            <a:r>
              <a:rPr lang="it-IT" smtClean="0"/>
              <a:t>Fare clic per modificare lo stile del titolo</a:t>
            </a:r>
            <a:endParaRPr lang="en-US"/>
          </a:p>
        </p:txBody>
      </p:sp>
      <p:sp>
        <p:nvSpPr>
          <p:cNvPr id="3" name="Vertical Text Placeholder 2"/>
          <p:cNvSpPr>
            <a:spLocks noGrp="1"/>
          </p:cNvSpPr>
          <p:nvPr>
            <p:ph type="body" orient="vert" idx="1"/>
          </p:nvPr>
        </p:nvSpPr>
        <p:spPr>
          <a:xfrm>
            <a:off x="1009442" y="675743"/>
            <a:ext cx="5467557" cy="518532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lvl1pPr>
              <a:defRPr/>
            </a:lvl1pPr>
          </a:lstStyle>
          <a:p>
            <a:pPr>
              <a:defRPr/>
            </a:pPr>
            <a:fld id="{784413B5-2A10-43A1-9C03-C8201E81CB90}" type="datetime1">
              <a:rPr lang="it-IT" altLang="it-IT">
                <a:solidFill>
                  <a:prstClr val="white">
                    <a:tint val="75000"/>
                  </a:prstClr>
                </a:solidFill>
              </a:rPr>
              <a:pPr>
                <a:defRPr/>
              </a:pPr>
              <a:t>21/06/2019</a:t>
            </a:fld>
            <a:endParaRPr lang="it-IT" altLang="it-IT">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it-IT" altLang="it-IT">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D36D407-8933-4B66-A551-8F5594397D9E}" type="slidenum">
              <a:rPr lang="it-IT" altLang="it-IT">
                <a:solidFill>
                  <a:prstClr val="white">
                    <a:tint val="75000"/>
                  </a:prstClr>
                </a:solidFill>
              </a:rPr>
              <a:pPr>
                <a:defRPr/>
              </a:pPr>
              <a:t>‹N›</a:t>
            </a:fld>
            <a:endParaRPr lang="it-IT" altLang="it-IT">
              <a:solidFill>
                <a:prstClr val="white">
                  <a:tint val="75000"/>
                </a:prstClr>
              </a:solidFill>
            </a:endParaRPr>
          </a:p>
        </p:txBody>
      </p:sp>
    </p:spTree>
    <p:extLst>
      <p:ext uri="{BB962C8B-B14F-4D97-AF65-F5344CB8AC3E}">
        <p14:creationId xmlns:p14="http://schemas.microsoft.com/office/powerpoint/2010/main" val="26291736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4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68580131-DF17-4214-B29F-03A8C0B05E77}" type="datetimeFigureOut">
              <a:rPr lang="it-IT" smtClean="0">
                <a:solidFill>
                  <a:prstClr val="black">
                    <a:tint val="75000"/>
                  </a:prstClr>
                </a:solidFill>
              </a:rPr>
              <a:pPr/>
              <a:t>21/06/2019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CB5F3C7-4EF7-4F9A-B819-0674F261E6E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7894966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8580131-DF17-4214-B29F-03A8C0B05E77}" type="datetimeFigureOut">
              <a:rPr lang="it-IT" smtClean="0">
                <a:solidFill>
                  <a:prstClr val="black">
                    <a:tint val="75000"/>
                  </a:prstClr>
                </a:solidFill>
              </a:rPr>
              <a:pPr/>
              <a:t>21/06/2019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CB5F3C7-4EF7-4F9A-B819-0674F261E6E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1946147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2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68580131-DF17-4214-B29F-03A8C0B05E77}" type="datetimeFigureOut">
              <a:rPr lang="it-IT" smtClean="0">
                <a:solidFill>
                  <a:prstClr val="black">
                    <a:tint val="75000"/>
                  </a:prstClr>
                </a:solidFill>
              </a:rPr>
              <a:pPr/>
              <a:t>21/06/2019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CB5F3C7-4EF7-4F9A-B819-0674F261E6E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1792432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68580131-DF17-4214-B29F-03A8C0B05E77}" type="datetimeFigureOut">
              <a:rPr lang="it-IT" smtClean="0">
                <a:solidFill>
                  <a:prstClr val="black">
                    <a:tint val="75000"/>
                  </a:prstClr>
                </a:solidFill>
              </a:rPr>
              <a:pPr/>
              <a:t>21/06/2019</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DCB5F3C7-4EF7-4F9A-B819-0674F261E6E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1968740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3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68580131-DF17-4214-B29F-03A8C0B05E77}" type="datetimeFigureOut">
              <a:rPr lang="it-IT" smtClean="0">
                <a:solidFill>
                  <a:prstClr val="black">
                    <a:tint val="75000"/>
                  </a:prstClr>
                </a:solidFill>
              </a:rPr>
              <a:pPr/>
              <a:t>21/06/2019</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DCB5F3C7-4EF7-4F9A-B819-0674F261E6E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7006216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68580131-DF17-4214-B29F-03A8C0B05E77}" type="datetimeFigureOut">
              <a:rPr lang="it-IT" smtClean="0">
                <a:solidFill>
                  <a:prstClr val="black">
                    <a:tint val="75000"/>
                  </a:prstClr>
                </a:solidFill>
              </a:rPr>
              <a:pPr/>
              <a:t>21/06/2019</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DCB5F3C7-4EF7-4F9A-B819-0674F261E6E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745585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487A83D-FF9F-48E8-A236-3BFC19C9505C}" type="datetimeFigureOut">
              <a:rPr lang="it-IT" smtClean="0"/>
              <a:t>21/06/2019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A1C61C7-129C-41F1-BDB6-2A4774832C0E}" type="slidenum">
              <a:rPr lang="it-IT" smtClean="0"/>
              <a:t>‹N›</a:t>
            </a:fld>
            <a:endParaRPr lang="it-IT"/>
          </a:p>
        </p:txBody>
      </p:sp>
    </p:spTree>
    <p:extLst>
      <p:ext uri="{BB962C8B-B14F-4D97-AF65-F5344CB8AC3E}">
        <p14:creationId xmlns:p14="http://schemas.microsoft.com/office/powerpoint/2010/main" val="38506961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8580131-DF17-4214-B29F-03A8C0B05E77}" type="datetimeFigureOut">
              <a:rPr lang="it-IT" smtClean="0">
                <a:solidFill>
                  <a:prstClr val="black">
                    <a:tint val="75000"/>
                  </a:prstClr>
                </a:solidFill>
              </a:rPr>
              <a:pPr/>
              <a:t>21/06/2019</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DCB5F3C7-4EF7-4F9A-B819-0674F261E6E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005206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7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8580131-DF17-4214-B29F-03A8C0B05E77}" type="datetimeFigureOut">
              <a:rPr lang="it-IT" smtClean="0">
                <a:solidFill>
                  <a:prstClr val="black">
                    <a:tint val="75000"/>
                  </a:prstClr>
                </a:solidFill>
              </a:rPr>
              <a:pPr/>
              <a:t>21/06/2019</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DCB5F3C7-4EF7-4F9A-B819-0674F261E6E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7710022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8580131-DF17-4214-B29F-03A8C0B05E77}" type="datetimeFigureOut">
              <a:rPr lang="it-IT" smtClean="0">
                <a:solidFill>
                  <a:prstClr val="black">
                    <a:tint val="75000"/>
                  </a:prstClr>
                </a:solidFill>
              </a:rPr>
              <a:pPr/>
              <a:t>21/06/2019</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DCB5F3C7-4EF7-4F9A-B819-0674F261E6E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1733844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8580131-DF17-4214-B29F-03A8C0B05E77}" type="datetimeFigureOut">
              <a:rPr lang="it-IT" smtClean="0">
                <a:solidFill>
                  <a:prstClr val="black">
                    <a:tint val="75000"/>
                  </a:prstClr>
                </a:solidFill>
              </a:rPr>
              <a:pPr/>
              <a:t>21/06/2019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CB5F3C7-4EF7-4F9A-B819-0674F261E6E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5418124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5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5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8580131-DF17-4214-B29F-03A8C0B05E77}" type="datetimeFigureOut">
              <a:rPr lang="it-IT" smtClean="0">
                <a:solidFill>
                  <a:prstClr val="black">
                    <a:tint val="75000"/>
                  </a:prstClr>
                </a:solidFill>
              </a:rPr>
              <a:pPr/>
              <a:t>21/06/2019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CB5F3C7-4EF7-4F9A-B819-0674F261E6E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7237551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8" name="Titolo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a:xfrm>
            <a:off x="6400800" y="6355080"/>
            <a:ext cx="2286000" cy="365760"/>
          </a:xfrm>
        </p:spPr>
        <p:txBody>
          <a:bodyPr/>
          <a:lstStyle>
            <a:lvl1pPr>
              <a:defRPr sz="1400"/>
            </a:lvl1pPr>
          </a:lstStyle>
          <a:p>
            <a:fld id="{952D6FB7-2250-4ACB-A2DC-605B3C506E91}" type="datetimeFigureOut">
              <a:rPr lang="it-IT" smtClean="0">
                <a:solidFill>
                  <a:srgbClr val="464653"/>
                </a:solidFill>
              </a:rPr>
              <a:pPr/>
              <a:t>21/06/2019</a:t>
            </a:fld>
            <a:endParaRPr lang="it-IT">
              <a:solidFill>
                <a:srgbClr val="464653"/>
              </a:solidFill>
            </a:endParaRPr>
          </a:p>
        </p:txBody>
      </p:sp>
      <p:sp>
        <p:nvSpPr>
          <p:cNvPr id="17" name="Segnaposto piè di pagina 16"/>
          <p:cNvSpPr>
            <a:spLocks noGrp="1"/>
          </p:cNvSpPr>
          <p:nvPr>
            <p:ph type="ftr" sz="quarter" idx="11"/>
          </p:nvPr>
        </p:nvSpPr>
        <p:spPr>
          <a:xfrm>
            <a:off x="2898648" y="6355080"/>
            <a:ext cx="3474720" cy="365760"/>
          </a:xfrm>
        </p:spPr>
        <p:txBody>
          <a:bodyPr/>
          <a:lstStyle/>
          <a:p>
            <a:endParaRPr lang="it-IT">
              <a:solidFill>
                <a:srgbClr val="464653"/>
              </a:solidFill>
            </a:endParaRPr>
          </a:p>
        </p:txBody>
      </p:sp>
      <p:sp>
        <p:nvSpPr>
          <p:cNvPr id="29" name="Segnaposto numero diapositiva 28"/>
          <p:cNvSpPr>
            <a:spLocks noGrp="1"/>
          </p:cNvSpPr>
          <p:nvPr>
            <p:ph type="sldNum" sz="quarter" idx="12"/>
          </p:nvPr>
        </p:nvSpPr>
        <p:spPr>
          <a:xfrm>
            <a:off x="1216152" y="6355080"/>
            <a:ext cx="1219200" cy="365760"/>
          </a:xfrm>
        </p:spPr>
        <p:txBody>
          <a:bodyPr/>
          <a:lstStyle/>
          <a:p>
            <a:fld id="{E734D42B-451C-4672-8CA8-197451A9E2DF}" type="slidenum">
              <a:rPr lang="it-IT" smtClean="0">
                <a:solidFill>
                  <a:srgbClr val="464653"/>
                </a:solidFill>
              </a:rPr>
              <a:pPr/>
              <a:t>‹N›</a:t>
            </a:fld>
            <a:endParaRPr lang="it-IT">
              <a:solidFill>
                <a:srgbClr val="464653"/>
              </a:solidFill>
            </a:endParaRPr>
          </a:p>
        </p:txBody>
      </p:sp>
      <p:sp>
        <p:nvSpPr>
          <p:cNvPr id="21" name="Rettangolo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3" name="Rettangolo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Rettangolo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Rettangolo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28017387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4" name="Segnaposto data 3"/>
          <p:cNvSpPr>
            <a:spLocks noGrp="1"/>
          </p:cNvSpPr>
          <p:nvPr>
            <p:ph type="dt" sz="half" idx="10"/>
          </p:nvPr>
        </p:nvSpPr>
        <p:spPr/>
        <p:txBody>
          <a:bodyPr/>
          <a:lstStyle/>
          <a:p>
            <a:fld id="{952D6FB7-2250-4ACB-A2DC-605B3C506E91}" type="datetimeFigureOut">
              <a:rPr lang="it-IT" smtClean="0">
                <a:solidFill>
                  <a:srgbClr val="464653"/>
                </a:solidFill>
              </a:rPr>
              <a:pPr/>
              <a:t>21/06/2019</a:t>
            </a:fld>
            <a:endParaRPr lang="it-IT">
              <a:solidFill>
                <a:srgbClr val="464653"/>
              </a:solidFill>
            </a:endParaRPr>
          </a:p>
        </p:txBody>
      </p:sp>
      <p:sp>
        <p:nvSpPr>
          <p:cNvPr id="5" name="Segnaposto piè di pagina 4"/>
          <p:cNvSpPr>
            <a:spLocks noGrp="1"/>
          </p:cNvSpPr>
          <p:nvPr>
            <p:ph type="ftr" sz="quarter" idx="11"/>
          </p:nvPr>
        </p:nvSpPr>
        <p:spPr/>
        <p:txBody>
          <a:bodyPr/>
          <a:lstStyle/>
          <a:p>
            <a:endParaRPr lang="it-IT">
              <a:solidFill>
                <a:srgbClr val="464653"/>
              </a:solidFill>
            </a:endParaRPr>
          </a:p>
        </p:txBody>
      </p:sp>
      <p:sp>
        <p:nvSpPr>
          <p:cNvPr id="6" name="Segnaposto numero diapositiva 5"/>
          <p:cNvSpPr>
            <a:spLocks noGrp="1"/>
          </p:cNvSpPr>
          <p:nvPr>
            <p:ph type="sldNum" sz="quarter" idx="12"/>
          </p:nvPr>
        </p:nvSpPr>
        <p:spPr/>
        <p:txBody>
          <a:bodyPr/>
          <a:lstStyle/>
          <a:p>
            <a:fld id="{E734D42B-451C-4672-8CA8-197451A9E2DF}" type="slidenum">
              <a:rPr lang="it-IT" smtClean="0">
                <a:solidFill>
                  <a:srgbClr val="464653"/>
                </a:solidFill>
              </a:rPr>
              <a:pPr/>
              <a:t>‹N›</a:t>
            </a:fld>
            <a:endParaRPr lang="it-IT">
              <a:solidFill>
                <a:srgbClr val="464653"/>
              </a:solidFill>
            </a:endParaRPr>
          </a:p>
        </p:txBody>
      </p:sp>
      <p:sp>
        <p:nvSpPr>
          <p:cNvPr id="8" name="Segnaposto contenuto 7"/>
          <p:cNvSpPr>
            <a:spLocks noGrp="1"/>
          </p:cNvSpPr>
          <p:nvPr>
            <p:ph sz="quarter" idx="1"/>
          </p:nvPr>
        </p:nvSpPr>
        <p:spPr>
          <a:xfrm>
            <a:off x="457200" y="1219200"/>
            <a:ext cx="8229600" cy="493776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extLst>
      <p:ext uri="{BB962C8B-B14F-4D97-AF65-F5344CB8AC3E}">
        <p14:creationId xmlns:p14="http://schemas.microsoft.com/office/powerpoint/2010/main" val="2572316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a:xfrm>
            <a:off x="6400800" y="6355080"/>
            <a:ext cx="2286000" cy="365760"/>
          </a:xfrm>
        </p:spPr>
        <p:txBody>
          <a:bodyPr/>
          <a:lstStyle/>
          <a:p>
            <a:fld id="{952D6FB7-2250-4ACB-A2DC-605B3C506E91}" type="datetimeFigureOut">
              <a:rPr lang="it-IT" smtClean="0">
                <a:solidFill>
                  <a:srgbClr val="DDE9EC"/>
                </a:solidFill>
              </a:rPr>
              <a:pPr/>
              <a:t>21/06/2019</a:t>
            </a:fld>
            <a:endParaRPr lang="it-IT">
              <a:solidFill>
                <a:srgbClr val="DDE9EC"/>
              </a:solidFill>
            </a:endParaRPr>
          </a:p>
        </p:txBody>
      </p:sp>
      <p:sp>
        <p:nvSpPr>
          <p:cNvPr id="5" name="Segnaposto piè di pagina 4"/>
          <p:cNvSpPr>
            <a:spLocks noGrp="1"/>
          </p:cNvSpPr>
          <p:nvPr>
            <p:ph type="ftr" sz="quarter" idx="11"/>
          </p:nvPr>
        </p:nvSpPr>
        <p:spPr>
          <a:xfrm>
            <a:off x="2898648" y="6355080"/>
            <a:ext cx="3474720" cy="365760"/>
          </a:xfrm>
        </p:spPr>
        <p:txBody>
          <a:bodyPr/>
          <a:lstStyle/>
          <a:p>
            <a:endParaRPr lang="it-IT">
              <a:solidFill>
                <a:srgbClr val="DDE9EC"/>
              </a:solidFill>
            </a:endParaRPr>
          </a:p>
        </p:txBody>
      </p:sp>
      <p:sp>
        <p:nvSpPr>
          <p:cNvPr id="6" name="Segnaposto numero diapositiva 5"/>
          <p:cNvSpPr>
            <a:spLocks noGrp="1"/>
          </p:cNvSpPr>
          <p:nvPr>
            <p:ph type="sldNum" sz="quarter" idx="12"/>
          </p:nvPr>
        </p:nvSpPr>
        <p:spPr>
          <a:xfrm>
            <a:off x="1069848" y="6355080"/>
            <a:ext cx="1520952" cy="365760"/>
          </a:xfrm>
        </p:spPr>
        <p:txBody>
          <a:bodyPr/>
          <a:lstStyle/>
          <a:p>
            <a:fld id="{E734D42B-451C-4672-8CA8-197451A9E2DF}" type="slidenum">
              <a:rPr lang="it-IT" smtClean="0">
                <a:solidFill>
                  <a:srgbClr val="DDE9EC"/>
                </a:solidFill>
              </a:rPr>
              <a:pPr/>
              <a:t>‹N›</a:t>
            </a:fld>
            <a:endParaRPr lang="it-IT">
              <a:solidFill>
                <a:srgbClr val="DDE9EC"/>
              </a:solidFill>
            </a:endParaRPr>
          </a:p>
        </p:txBody>
      </p:sp>
      <p:sp>
        <p:nvSpPr>
          <p:cNvPr id="7" name="Rettangolo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ttangolo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422262943"/>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28600"/>
            <a:ext cx="8229600" cy="914400"/>
          </a:xfrm>
        </p:spPr>
        <p:txBody>
          <a:body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p>
            <a:fld id="{952D6FB7-2250-4ACB-A2DC-605B3C506E91}" type="datetimeFigureOut">
              <a:rPr lang="it-IT" smtClean="0">
                <a:solidFill>
                  <a:srgbClr val="464653"/>
                </a:solidFill>
              </a:rPr>
              <a:pPr/>
              <a:t>21/06/2019</a:t>
            </a:fld>
            <a:endParaRPr lang="it-IT">
              <a:solidFill>
                <a:srgbClr val="464653"/>
              </a:solidFill>
            </a:endParaRPr>
          </a:p>
        </p:txBody>
      </p:sp>
      <p:sp>
        <p:nvSpPr>
          <p:cNvPr id="6" name="Segnaposto piè di pagina 5"/>
          <p:cNvSpPr>
            <a:spLocks noGrp="1"/>
          </p:cNvSpPr>
          <p:nvPr>
            <p:ph type="ftr" sz="quarter" idx="11"/>
          </p:nvPr>
        </p:nvSpPr>
        <p:spPr/>
        <p:txBody>
          <a:bodyPr/>
          <a:lstStyle/>
          <a:p>
            <a:endParaRPr lang="it-IT">
              <a:solidFill>
                <a:srgbClr val="464653"/>
              </a:solidFill>
            </a:endParaRPr>
          </a:p>
        </p:txBody>
      </p:sp>
      <p:sp>
        <p:nvSpPr>
          <p:cNvPr id="7" name="Segnaposto numero diapositiva 6"/>
          <p:cNvSpPr>
            <a:spLocks noGrp="1"/>
          </p:cNvSpPr>
          <p:nvPr>
            <p:ph type="sldNum" sz="quarter" idx="12"/>
          </p:nvPr>
        </p:nvSpPr>
        <p:spPr/>
        <p:txBody>
          <a:bodyPr/>
          <a:lstStyle/>
          <a:p>
            <a:fld id="{E734D42B-451C-4672-8CA8-197451A9E2DF}" type="slidenum">
              <a:rPr lang="it-IT" smtClean="0">
                <a:solidFill>
                  <a:srgbClr val="464653"/>
                </a:solidFill>
              </a:rPr>
              <a:pPr/>
              <a:t>‹N›</a:t>
            </a:fld>
            <a:endParaRPr lang="it-IT">
              <a:solidFill>
                <a:srgbClr val="464653"/>
              </a:solidFill>
            </a:endParaRPr>
          </a:p>
        </p:txBody>
      </p:sp>
      <p:sp>
        <p:nvSpPr>
          <p:cNvPr id="9" name="Segnaposto contenuto 8"/>
          <p:cNvSpPr>
            <a:spLocks noGrp="1"/>
          </p:cNvSpPr>
          <p:nvPr>
            <p:ph sz="quarter" idx="1"/>
          </p:nvPr>
        </p:nvSpPr>
        <p:spPr>
          <a:xfrm>
            <a:off x="457200" y="1219200"/>
            <a:ext cx="4041648" cy="493776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1" name="Segnaposto contenuto 10"/>
          <p:cNvSpPr>
            <a:spLocks noGrp="1"/>
          </p:cNvSpPr>
          <p:nvPr>
            <p:ph sz="quarter" idx="2"/>
          </p:nvPr>
        </p:nvSpPr>
        <p:spPr>
          <a:xfrm>
            <a:off x="4632198" y="1216152"/>
            <a:ext cx="4041648" cy="493776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extLst>
      <p:ext uri="{BB962C8B-B14F-4D97-AF65-F5344CB8AC3E}">
        <p14:creationId xmlns:p14="http://schemas.microsoft.com/office/powerpoint/2010/main" val="28941472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28600"/>
            <a:ext cx="8229600" cy="914400"/>
          </a:xfrm>
        </p:spPr>
        <p:txBody>
          <a:bodyPr anchor="ctr"/>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821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7" name="Segnaposto data 6"/>
          <p:cNvSpPr>
            <a:spLocks noGrp="1"/>
          </p:cNvSpPr>
          <p:nvPr>
            <p:ph type="dt" sz="half" idx="10"/>
          </p:nvPr>
        </p:nvSpPr>
        <p:spPr/>
        <p:txBody>
          <a:bodyPr/>
          <a:lstStyle/>
          <a:p>
            <a:fld id="{952D6FB7-2250-4ACB-A2DC-605B3C506E91}" type="datetimeFigureOut">
              <a:rPr lang="it-IT" smtClean="0">
                <a:solidFill>
                  <a:srgbClr val="464653"/>
                </a:solidFill>
              </a:rPr>
              <a:pPr/>
              <a:t>21/06/2019</a:t>
            </a:fld>
            <a:endParaRPr lang="it-IT">
              <a:solidFill>
                <a:srgbClr val="464653"/>
              </a:solidFill>
            </a:endParaRPr>
          </a:p>
        </p:txBody>
      </p:sp>
      <p:sp>
        <p:nvSpPr>
          <p:cNvPr id="8" name="Segnaposto piè di pagina 7"/>
          <p:cNvSpPr>
            <a:spLocks noGrp="1"/>
          </p:cNvSpPr>
          <p:nvPr>
            <p:ph type="ftr" sz="quarter" idx="11"/>
          </p:nvPr>
        </p:nvSpPr>
        <p:spPr/>
        <p:txBody>
          <a:bodyPr/>
          <a:lstStyle/>
          <a:p>
            <a:endParaRPr lang="it-IT">
              <a:solidFill>
                <a:srgbClr val="464653"/>
              </a:solidFill>
            </a:endParaRPr>
          </a:p>
        </p:txBody>
      </p:sp>
      <p:sp>
        <p:nvSpPr>
          <p:cNvPr id="9" name="Segnaposto numero diapositiva 8"/>
          <p:cNvSpPr>
            <a:spLocks noGrp="1"/>
          </p:cNvSpPr>
          <p:nvPr>
            <p:ph type="sldNum" sz="quarter" idx="12"/>
          </p:nvPr>
        </p:nvSpPr>
        <p:spPr/>
        <p:txBody>
          <a:bodyPr/>
          <a:lstStyle/>
          <a:p>
            <a:fld id="{E734D42B-451C-4672-8CA8-197451A9E2DF}" type="slidenum">
              <a:rPr lang="it-IT" smtClean="0">
                <a:solidFill>
                  <a:srgbClr val="464653"/>
                </a:solidFill>
              </a:rPr>
              <a:pPr/>
              <a:t>‹N›</a:t>
            </a:fld>
            <a:endParaRPr lang="it-IT">
              <a:solidFill>
                <a:srgbClr val="464653"/>
              </a:solidFill>
            </a:endParaRPr>
          </a:p>
        </p:txBody>
      </p:sp>
      <p:sp>
        <p:nvSpPr>
          <p:cNvPr id="11" name="Segnaposto contenuto 10"/>
          <p:cNvSpPr>
            <a:spLocks noGrp="1"/>
          </p:cNvSpPr>
          <p:nvPr>
            <p:ph sz="quarter" idx="2"/>
          </p:nvPr>
        </p:nvSpPr>
        <p:spPr>
          <a:xfrm>
            <a:off x="457200" y="2133600"/>
            <a:ext cx="4038600" cy="40386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quarter" idx="4"/>
          </p:nvPr>
        </p:nvSpPr>
        <p:spPr>
          <a:xfrm>
            <a:off x="4648200" y="2133600"/>
            <a:ext cx="4038600" cy="40386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extLst>
      <p:ext uri="{BB962C8B-B14F-4D97-AF65-F5344CB8AC3E}">
        <p14:creationId xmlns:p14="http://schemas.microsoft.com/office/powerpoint/2010/main" val="4249388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487A83D-FF9F-48E8-A236-3BFC19C9505C}" type="datetimeFigureOut">
              <a:rPr lang="it-IT" smtClean="0"/>
              <a:t>21/06/2019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DA1C61C7-129C-41F1-BDB6-2A4774832C0E}" type="slidenum">
              <a:rPr lang="it-IT" smtClean="0"/>
              <a:t>‹N›</a:t>
            </a:fld>
            <a:endParaRPr lang="it-IT"/>
          </a:p>
        </p:txBody>
      </p:sp>
    </p:spTree>
    <p:extLst>
      <p:ext uri="{BB962C8B-B14F-4D97-AF65-F5344CB8AC3E}">
        <p14:creationId xmlns:p14="http://schemas.microsoft.com/office/powerpoint/2010/main" val="13558472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28600"/>
            <a:ext cx="8229600" cy="914400"/>
          </a:xfrm>
        </p:spPr>
        <p:txBody>
          <a:body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952D6FB7-2250-4ACB-A2DC-605B3C506E91}" type="datetimeFigureOut">
              <a:rPr lang="it-IT" smtClean="0">
                <a:solidFill>
                  <a:srgbClr val="464653"/>
                </a:solidFill>
              </a:rPr>
              <a:pPr/>
              <a:t>21/06/2019</a:t>
            </a:fld>
            <a:endParaRPr lang="it-IT">
              <a:solidFill>
                <a:srgbClr val="464653"/>
              </a:solidFill>
            </a:endParaRPr>
          </a:p>
        </p:txBody>
      </p:sp>
      <p:sp>
        <p:nvSpPr>
          <p:cNvPr id="4" name="Segnaposto piè di pagina 3"/>
          <p:cNvSpPr>
            <a:spLocks noGrp="1"/>
          </p:cNvSpPr>
          <p:nvPr>
            <p:ph type="ftr" sz="quarter" idx="11"/>
          </p:nvPr>
        </p:nvSpPr>
        <p:spPr/>
        <p:txBody>
          <a:bodyPr/>
          <a:lstStyle/>
          <a:p>
            <a:endParaRPr lang="it-IT">
              <a:solidFill>
                <a:srgbClr val="464653"/>
              </a:solidFill>
            </a:endParaRPr>
          </a:p>
        </p:txBody>
      </p:sp>
      <p:sp>
        <p:nvSpPr>
          <p:cNvPr id="5" name="Segnaposto numero diapositiva 4"/>
          <p:cNvSpPr>
            <a:spLocks noGrp="1"/>
          </p:cNvSpPr>
          <p:nvPr>
            <p:ph type="sldNum" sz="quarter" idx="12"/>
          </p:nvPr>
        </p:nvSpPr>
        <p:spPr/>
        <p:txBody>
          <a:bodyPr/>
          <a:lstStyle/>
          <a:p>
            <a:fld id="{E734D42B-451C-4672-8CA8-197451A9E2DF}" type="slidenum">
              <a:rPr lang="it-IT" smtClean="0">
                <a:solidFill>
                  <a:srgbClr val="464653"/>
                </a:solidFill>
              </a:rPr>
              <a:pPr/>
              <a:t>‹N›</a:t>
            </a:fld>
            <a:endParaRPr lang="it-IT">
              <a:solidFill>
                <a:srgbClr val="464653"/>
              </a:solidFill>
            </a:endParaRPr>
          </a:p>
        </p:txBody>
      </p:sp>
      <p:sp>
        <p:nvSpPr>
          <p:cNvPr id="6" name="Triangolo isoscele 5"/>
          <p:cNvSpPr>
            <a:spLocks noChangeAspect="1"/>
          </p:cNvSpPr>
          <p:nvPr/>
        </p:nvSpPr>
        <p:spPr>
          <a:xfrm rot="5400000">
            <a:off x="419110" y="646748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20144121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52D6FB7-2250-4ACB-A2DC-605B3C506E91}" type="datetimeFigureOut">
              <a:rPr lang="it-IT" smtClean="0">
                <a:solidFill>
                  <a:srgbClr val="464653"/>
                </a:solidFill>
              </a:rPr>
              <a:pPr/>
              <a:t>21/06/2019</a:t>
            </a:fld>
            <a:endParaRPr lang="it-IT">
              <a:solidFill>
                <a:srgbClr val="464653"/>
              </a:solidFill>
            </a:endParaRPr>
          </a:p>
        </p:txBody>
      </p:sp>
      <p:sp>
        <p:nvSpPr>
          <p:cNvPr id="3" name="Segnaposto piè di pagina 2"/>
          <p:cNvSpPr>
            <a:spLocks noGrp="1"/>
          </p:cNvSpPr>
          <p:nvPr>
            <p:ph type="ftr" sz="quarter" idx="11"/>
          </p:nvPr>
        </p:nvSpPr>
        <p:spPr/>
        <p:txBody>
          <a:bodyPr/>
          <a:lstStyle/>
          <a:p>
            <a:endParaRPr lang="it-IT">
              <a:solidFill>
                <a:srgbClr val="464653"/>
              </a:solidFill>
            </a:endParaRPr>
          </a:p>
        </p:txBody>
      </p:sp>
      <p:sp>
        <p:nvSpPr>
          <p:cNvPr id="4" name="Segnaposto numero diapositiva 3"/>
          <p:cNvSpPr>
            <a:spLocks noGrp="1"/>
          </p:cNvSpPr>
          <p:nvPr>
            <p:ph type="sldNum" sz="quarter" idx="12"/>
          </p:nvPr>
        </p:nvSpPr>
        <p:spPr/>
        <p:txBody>
          <a:bodyPr/>
          <a:lstStyle/>
          <a:p>
            <a:fld id="{E734D42B-451C-4672-8CA8-197451A9E2DF}" type="slidenum">
              <a:rPr lang="it-IT" smtClean="0">
                <a:solidFill>
                  <a:srgbClr val="464653"/>
                </a:solidFill>
              </a:rPr>
              <a:pPr/>
              <a:t>‹N›</a:t>
            </a:fld>
            <a:endParaRPr lang="it-IT">
              <a:solidFill>
                <a:srgbClr val="464653"/>
              </a:solidFill>
            </a:endParaRPr>
          </a:p>
        </p:txBody>
      </p:sp>
      <p:sp>
        <p:nvSpPr>
          <p:cNvPr id="5" name="Connettore 1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6" name="Triangolo isoscele 5"/>
          <p:cNvSpPr>
            <a:spLocks noChangeAspect="1"/>
          </p:cNvSpPr>
          <p:nvPr/>
        </p:nvSpPr>
        <p:spPr>
          <a:xfrm rot="5400000">
            <a:off x="419110" y="646748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40517266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324600" y="1219203"/>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952D6FB7-2250-4ACB-A2DC-605B3C506E91}" type="datetimeFigureOut">
              <a:rPr lang="it-IT" smtClean="0">
                <a:solidFill>
                  <a:srgbClr val="464653"/>
                </a:solidFill>
              </a:rPr>
              <a:pPr/>
              <a:t>21/06/2019</a:t>
            </a:fld>
            <a:endParaRPr lang="it-IT">
              <a:solidFill>
                <a:srgbClr val="464653"/>
              </a:solidFill>
            </a:endParaRPr>
          </a:p>
        </p:txBody>
      </p:sp>
      <p:sp>
        <p:nvSpPr>
          <p:cNvPr id="6" name="Segnaposto piè di pagina 5"/>
          <p:cNvSpPr>
            <a:spLocks noGrp="1"/>
          </p:cNvSpPr>
          <p:nvPr>
            <p:ph type="ftr" sz="quarter" idx="11"/>
          </p:nvPr>
        </p:nvSpPr>
        <p:spPr/>
        <p:txBody>
          <a:bodyPr/>
          <a:lstStyle/>
          <a:p>
            <a:endParaRPr lang="it-IT">
              <a:solidFill>
                <a:srgbClr val="464653"/>
              </a:solidFill>
            </a:endParaRPr>
          </a:p>
        </p:txBody>
      </p:sp>
      <p:sp>
        <p:nvSpPr>
          <p:cNvPr id="7" name="Segnaposto numero diapositiva 6"/>
          <p:cNvSpPr>
            <a:spLocks noGrp="1"/>
          </p:cNvSpPr>
          <p:nvPr>
            <p:ph type="sldNum" sz="quarter" idx="12"/>
          </p:nvPr>
        </p:nvSpPr>
        <p:spPr/>
        <p:txBody>
          <a:bodyPr/>
          <a:lstStyle/>
          <a:p>
            <a:fld id="{E734D42B-451C-4672-8CA8-197451A9E2DF}" type="slidenum">
              <a:rPr lang="it-IT" smtClean="0">
                <a:solidFill>
                  <a:srgbClr val="464653"/>
                </a:solidFill>
              </a:rPr>
              <a:pPr/>
              <a:t>‹N›</a:t>
            </a:fld>
            <a:endParaRPr lang="it-IT">
              <a:solidFill>
                <a:srgbClr val="464653"/>
              </a:solidFill>
            </a:endParaRPr>
          </a:p>
        </p:txBody>
      </p:sp>
      <p:sp>
        <p:nvSpPr>
          <p:cNvPr id="8" name="Connettore 1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Connettore 1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Triangolo isoscele 8"/>
          <p:cNvSpPr>
            <a:spLocks noChangeAspect="1"/>
          </p:cNvSpPr>
          <p:nvPr/>
        </p:nvSpPr>
        <p:spPr>
          <a:xfrm rot="5400000">
            <a:off x="419110" y="646748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egnaposto contenuto 11"/>
          <p:cNvSpPr>
            <a:spLocks noGrp="1"/>
          </p:cNvSpPr>
          <p:nvPr>
            <p:ph sz="quarter" idx="1"/>
          </p:nvPr>
        </p:nvSpPr>
        <p:spPr>
          <a:xfrm>
            <a:off x="304800" y="304800"/>
            <a:ext cx="5715000" cy="5715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extLst>
      <p:ext uri="{BB962C8B-B14F-4D97-AF65-F5344CB8AC3E}">
        <p14:creationId xmlns:p14="http://schemas.microsoft.com/office/powerpoint/2010/main" val="30353972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952D6FB7-2250-4ACB-A2DC-605B3C506E91}" type="datetimeFigureOut">
              <a:rPr lang="it-IT" smtClean="0">
                <a:solidFill>
                  <a:srgbClr val="DDE9EC"/>
                </a:solidFill>
              </a:rPr>
              <a:pPr/>
              <a:t>21/06/2019</a:t>
            </a:fld>
            <a:endParaRPr lang="it-IT">
              <a:solidFill>
                <a:srgbClr val="DDE9EC"/>
              </a:solidFill>
            </a:endParaRPr>
          </a:p>
        </p:txBody>
      </p:sp>
      <p:sp>
        <p:nvSpPr>
          <p:cNvPr id="6" name="Segnaposto piè di pagina 5"/>
          <p:cNvSpPr>
            <a:spLocks noGrp="1"/>
          </p:cNvSpPr>
          <p:nvPr>
            <p:ph type="ftr" sz="quarter" idx="11"/>
          </p:nvPr>
        </p:nvSpPr>
        <p:spPr/>
        <p:txBody>
          <a:bodyPr/>
          <a:lstStyle/>
          <a:p>
            <a:endParaRPr lang="it-IT">
              <a:solidFill>
                <a:srgbClr val="DDE9EC"/>
              </a:solidFill>
            </a:endParaRPr>
          </a:p>
        </p:txBody>
      </p:sp>
      <p:sp>
        <p:nvSpPr>
          <p:cNvPr id="7" name="Segnaposto numero diapositiva 6"/>
          <p:cNvSpPr>
            <a:spLocks noGrp="1"/>
          </p:cNvSpPr>
          <p:nvPr>
            <p:ph type="sldNum" sz="quarter" idx="12"/>
          </p:nvPr>
        </p:nvSpPr>
        <p:spPr/>
        <p:txBody>
          <a:bodyPr/>
          <a:lstStyle/>
          <a:p>
            <a:fld id="{E734D42B-451C-4672-8CA8-197451A9E2DF}" type="slidenum">
              <a:rPr lang="it-IT" smtClean="0">
                <a:solidFill>
                  <a:srgbClr val="DDE9EC"/>
                </a:solidFill>
              </a:rPr>
              <a:pPr/>
              <a:t>‹N›</a:t>
            </a:fld>
            <a:endParaRPr lang="it-IT">
              <a:solidFill>
                <a:srgbClr val="DDE9EC"/>
              </a:solidFill>
            </a:endParaRPr>
          </a:p>
        </p:txBody>
      </p:sp>
      <p:sp>
        <p:nvSpPr>
          <p:cNvPr id="8" name="Connettore 1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Triangolo isoscele 8"/>
          <p:cNvSpPr>
            <a:spLocks noChangeAspect="1"/>
          </p:cNvSpPr>
          <p:nvPr/>
        </p:nvSpPr>
        <p:spPr>
          <a:xfrm rot="5400000">
            <a:off x="419110" y="646748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ttangolo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871489070"/>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952D6FB7-2250-4ACB-A2DC-605B3C506E91}" type="datetimeFigureOut">
              <a:rPr lang="it-IT" smtClean="0">
                <a:solidFill>
                  <a:srgbClr val="464653"/>
                </a:solidFill>
              </a:rPr>
              <a:pPr/>
              <a:t>21/06/2019</a:t>
            </a:fld>
            <a:endParaRPr lang="it-IT">
              <a:solidFill>
                <a:srgbClr val="464653"/>
              </a:solidFill>
            </a:endParaRPr>
          </a:p>
        </p:txBody>
      </p:sp>
      <p:sp>
        <p:nvSpPr>
          <p:cNvPr id="5" name="Segnaposto piè di pagina 4"/>
          <p:cNvSpPr>
            <a:spLocks noGrp="1"/>
          </p:cNvSpPr>
          <p:nvPr>
            <p:ph type="ftr" sz="quarter" idx="11"/>
          </p:nvPr>
        </p:nvSpPr>
        <p:spPr/>
        <p:txBody>
          <a:bodyPr/>
          <a:lstStyle/>
          <a:p>
            <a:endParaRPr lang="it-IT">
              <a:solidFill>
                <a:srgbClr val="464653"/>
              </a:solidFill>
            </a:endParaRPr>
          </a:p>
        </p:txBody>
      </p:sp>
      <p:sp>
        <p:nvSpPr>
          <p:cNvPr id="6" name="Segnaposto numero diapositiva 5"/>
          <p:cNvSpPr>
            <a:spLocks noGrp="1"/>
          </p:cNvSpPr>
          <p:nvPr>
            <p:ph type="sldNum" sz="quarter" idx="12"/>
          </p:nvPr>
        </p:nvSpPr>
        <p:spPr/>
        <p:txBody>
          <a:bodyPr/>
          <a:lstStyle/>
          <a:p>
            <a:fld id="{E734D42B-451C-4672-8CA8-197451A9E2DF}" type="slidenum">
              <a:rPr lang="it-IT" smtClean="0">
                <a:solidFill>
                  <a:srgbClr val="464653"/>
                </a:solidFill>
              </a:rPr>
              <a:pPr/>
              <a:t>‹N›</a:t>
            </a:fld>
            <a:endParaRPr lang="it-IT">
              <a:solidFill>
                <a:srgbClr val="464653"/>
              </a:solidFill>
            </a:endParaRPr>
          </a:p>
        </p:txBody>
      </p:sp>
    </p:spTree>
    <p:extLst>
      <p:ext uri="{BB962C8B-B14F-4D97-AF65-F5344CB8AC3E}">
        <p14:creationId xmlns:p14="http://schemas.microsoft.com/office/powerpoint/2010/main" val="14813357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58"/>
            <a:ext cx="2057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5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952D6FB7-2250-4ACB-A2DC-605B3C506E91}" type="datetimeFigureOut">
              <a:rPr lang="it-IT" smtClean="0">
                <a:solidFill>
                  <a:srgbClr val="464653"/>
                </a:solidFill>
              </a:rPr>
              <a:pPr/>
              <a:t>21/06/2019</a:t>
            </a:fld>
            <a:endParaRPr lang="it-IT">
              <a:solidFill>
                <a:srgbClr val="464653"/>
              </a:solidFill>
            </a:endParaRPr>
          </a:p>
        </p:txBody>
      </p:sp>
      <p:sp>
        <p:nvSpPr>
          <p:cNvPr id="5" name="Segnaposto piè di pagina 4"/>
          <p:cNvSpPr>
            <a:spLocks noGrp="1"/>
          </p:cNvSpPr>
          <p:nvPr>
            <p:ph type="ftr" sz="quarter" idx="11"/>
          </p:nvPr>
        </p:nvSpPr>
        <p:spPr/>
        <p:txBody>
          <a:bodyPr/>
          <a:lstStyle/>
          <a:p>
            <a:endParaRPr lang="it-IT">
              <a:solidFill>
                <a:srgbClr val="464653"/>
              </a:solidFill>
            </a:endParaRPr>
          </a:p>
        </p:txBody>
      </p:sp>
      <p:sp>
        <p:nvSpPr>
          <p:cNvPr id="6" name="Segnaposto numero diapositiva 5"/>
          <p:cNvSpPr>
            <a:spLocks noGrp="1"/>
          </p:cNvSpPr>
          <p:nvPr>
            <p:ph type="sldNum" sz="quarter" idx="12"/>
          </p:nvPr>
        </p:nvSpPr>
        <p:spPr/>
        <p:txBody>
          <a:bodyPr/>
          <a:lstStyle/>
          <a:p>
            <a:fld id="{E734D42B-451C-4672-8CA8-197451A9E2DF}" type="slidenum">
              <a:rPr lang="it-IT" smtClean="0">
                <a:solidFill>
                  <a:srgbClr val="464653"/>
                </a:solidFill>
              </a:rPr>
              <a:pPr/>
              <a:t>‹N›</a:t>
            </a:fld>
            <a:endParaRPr lang="it-IT">
              <a:solidFill>
                <a:srgbClr val="464653"/>
              </a:solidFill>
            </a:endParaRPr>
          </a:p>
        </p:txBody>
      </p:sp>
      <p:sp>
        <p:nvSpPr>
          <p:cNvPr id="7" name="Connettore 1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riangolo isoscele 7"/>
          <p:cNvSpPr>
            <a:spLocks noChangeAspect="1"/>
          </p:cNvSpPr>
          <p:nvPr/>
        </p:nvSpPr>
        <p:spPr>
          <a:xfrm rot="5400000">
            <a:off x="419110" y="646748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Connettore 1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927809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990600"/>
            <a:ext cx="7772400" cy="1371600"/>
          </a:xfrm>
        </p:spPr>
        <p:txBody>
          <a:bodyPr/>
          <a:lstStyle>
            <a:lvl1pPr>
              <a:defRPr sz="4000"/>
            </a:lvl1pPr>
          </a:lstStyle>
          <a:p>
            <a:r>
              <a:rPr lang="it-IT"/>
              <a:t>Fare clic per modificare lo stile del titolo</a:t>
            </a:r>
          </a:p>
        </p:txBody>
      </p:sp>
      <p:sp>
        <p:nvSpPr>
          <p:cNvPr id="5123"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it-IT"/>
              <a:t>Fare clic per modificare lo stile del sottotitolo dello schema</a:t>
            </a:r>
          </a:p>
        </p:txBody>
      </p:sp>
      <p:sp>
        <p:nvSpPr>
          <p:cNvPr id="5124" name="Rectangle 4"/>
          <p:cNvSpPr>
            <a:spLocks noGrp="1" noChangeArrowheads="1"/>
          </p:cNvSpPr>
          <p:nvPr>
            <p:ph type="dt" sz="half" idx="2"/>
          </p:nvPr>
        </p:nvSpPr>
        <p:spPr>
          <a:xfrm>
            <a:off x="685800" y="6248400"/>
            <a:ext cx="1905000" cy="457200"/>
          </a:xfrm>
        </p:spPr>
        <p:txBody>
          <a:bodyPr/>
          <a:lstStyle>
            <a:lvl1pPr>
              <a:defRPr/>
            </a:lvl1pPr>
          </a:lstStyle>
          <a:p>
            <a:fld id="{ABA1CA66-D209-42F5-83BC-92E0B8FABA46}" type="datetimeFigureOut">
              <a:rPr lang="it-IT" smtClean="0">
                <a:solidFill>
                  <a:srgbClr val="000000"/>
                </a:solidFill>
              </a:rPr>
              <a:pPr/>
              <a:t>21/06/2019</a:t>
            </a:fld>
            <a:endParaRPr lang="it-IT">
              <a:solidFill>
                <a:srgbClr val="000000"/>
              </a:solidFill>
            </a:endParaRPr>
          </a:p>
        </p:txBody>
      </p:sp>
      <p:sp>
        <p:nvSpPr>
          <p:cNvPr id="5125" name="Rectangle 5"/>
          <p:cNvSpPr>
            <a:spLocks noGrp="1" noChangeArrowheads="1"/>
          </p:cNvSpPr>
          <p:nvPr>
            <p:ph type="ftr" sz="quarter" idx="3"/>
          </p:nvPr>
        </p:nvSpPr>
        <p:spPr>
          <a:xfrm>
            <a:off x="3124200" y="6248400"/>
            <a:ext cx="2895600" cy="457200"/>
          </a:xfrm>
        </p:spPr>
        <p:txBody>
          <a:bodyPr/>
          <a:lstStyle>
            <a:lvl1pPr>
              <a:defRPr/>
            </a:lvl1pPr>
          </a:lstStyle>
          <a:p>
            <a:endParaRPr lang="it-IT">
              <a:solidFill>
                <a:srgbClr val="000000"/>
              </a:solidFill>
            </a:endParaRPr>
          </a:p>
        </p:txBody>
      </p:sp>
      <p:sp>
        <p:nvSpPr>
          <p:cNvPr id="5126" name="Rectangle 6"/>
          <p:cNvSpPr>
            <a:spLocks noGrp="1" noChangeArrowheads="1"/>
          </p:cNvSpPr>
          <p:nvPr>
            <p:ph type="sldNum" sz="quarter" idx="4"/>
          </p:nvPr>
        </p:nvSpPr>
        <p:spPr>
          <a:xfrm>
            <a:off x="6553200" y="6248400"/>
            <a:ext cx="1905000" cy="457200"/>
          </a:xfrm>
        </p:spPr>
        <p:txBody>
          <a:bodyPr/>
          <a:lstStyle>
            <a:lvl1pPr>
              <a:defRPr/>
            </a:lvl1pPr>
          </a:lstStyle>
          <a:p>
            <a:fld id="{6C532B11-AC73-4A8F-A367-841EBE339E64}" type="slidenum">
              <a:rPr lang="it-IT" smtClean="0">
                <a:solidFill>
                  <a:srgbClr val="000000"/>
                </a:solidFill>
              </a:rPr>
              <a:pPr/>
              <a:t>‹N›</a:t>
            </a:fld>
            <a:endParaRPr lang="it-IT">
              <a:solidFill>
                <a:srgbClr val="000000"/>
              </a:solidFill>
            </a:endParaRPr>
          </a:p>
        </p:txBody>
      </p:sp>
      <p:sp>
        <p:nvSpPr>
          <p:cNvPr id="5127"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it-IT" sz="2400">
              <a:solidFill>
                <a:srgbClr val="000000"/>
              </a:solidFill>
              <a:latin typeface="Times New Roman" charset="0"/>
            </a:endParaRPr>
          </a:p>
        </p:txBody>
      </p:sp>
    </p:spTree>
    <p:extLst>
      <p:ext uri="{BB962C8B-B14F-4D97-AF65-F5344CB8AC3E}">
        <p14:creationId xmlns:p14="http://schemas.microsoft.com/office/powerpoint/2010/main" val="37474049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fld id="{ABA1CA66-D209-42F5-83BC-92E0B8FABA46}" type="datetimeFigureOut">
              <a:rPr lang="it-IT" smtClean="0">
                <a:solidFill>
                  <a:srgbClr val="000000"/>
                </a:solidFill>
              </a:rPr>
              <a:pPr/>
              <a:t>21/06/2019</a:t>
            </a:fld>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6C532B11-AC73-4A8F-A367-841EBE339E64}" type="slidenum">
              <a:rPr lang="it-IT" smtClean="0">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8793803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14"/>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fld id="{ABA1CA66-D209-42F5-83BC-92E0B8FABA46}" type="datetimeFigureOut">
              <a:rPr lang="it-IT" smtClean="0">
                <a:solidFill>
                  <a:srgbClr val="000000"/>
                </a:solidFill>
              </a:rPr>
              <a:pPr/>
              <a:t>21/06/2019</a:t>
            </a:fld>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6C532B11-AC73-4A8F-A367-841EBE339E64}" type="slidenum">
              <a:rPr lang="it-IT" smtClean="0">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7713996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lvl1pPr>
              <a:defRPr/>
            </a:lvl1pPr>
          </a:lstStyle>
          <a:p>
            <a:fld id="{ABA1CA66-D209-42F5-83BC-92E0B8FABA46}" type="datetimeFigureOut">
              <a:rPr lang="it-IT" smtClean="0">
                <a:solidFill>
                  <a:srgbClr val="000000"/>
                </a:solidFill>
              </a:rPr>
              <a:pPr/>
              <a:t>21/06/2019</a:t>
            </a:fld>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6C532B11-AC73-4A8F-A367-841EBE339E64}" type="slidenum">
              <a:rPr lang="it-IT" smtClean="0">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2072573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487A83D-FF9F-48E8-A236-3BFC19C9505C}" type="datetimeFigureOut">
              <a:rPr lang="it-IT" smtClean="0"/>
              <a:t>21/06/2019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DA1C61C7-129C-41F1-BDB6-2A4774832C0E}" type="slidenum">
              <a:rPr lang="it-IT" smtClean="0"/>
              <a:t>‹N›</a:t>
            </a:fld>
            <a:endParaRPr lang="it-IT"/>
          </a:p>
        </p:txBody>
      </p:sp>
    </p:spTree>
    <p:extLst>
      <p:ext uri="{BB962C8B-B14F-4D97-AF65-F5344CB8AC3E}">
        <p14:creationId xmlns:p14="http://schemas.microsoft.com/office/powerpoint/2010/main" val="9550472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3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lvl1pPr>
              <a:defRPr/>
            </a:lvl1pPr>
          </a:lstStyle>
          <a:p>
            <a:fld id="{ABA1CA66-D209-42F5-83BC-92E0B8FABA46}" type="datetimeFigureOut">
              <a:rPr lang="it-IT" smtClean="0">
                <a:solidFill>
                  <a:srgbClr val="000000"/>
                </a:solidFill>
              </a:rPr>
              <a:pPr/>
              <a:t>21/06/2019</a:t>
            </a:fld>
            <a:endParaRPr lang="it-IT">
              <a:solidFill>
                <a:srgbClr val="000000"/>
              </a:solidFill>
            </a:endParaRPr>
          </a:p>
        </p:txBody>
      </p:sp>
      <p:sp>
        <p:nvSpPr>
          <p:cNvPr id="8" name="Segnaposto piè di pagina 7"/>
          <p:cNvSpPr>
            <a:spLocks noGrp="1"/>
          </p:cNvSpPr>
          <p:nvPr>
            <p:ph type="ftr" sz="quarter" idx="11"/>
          </p:nvPr>
        </p:nvSpPr>
        <p:spPr/>
        <p:txBody>
          <a:bodyPr/>
          <a:lstStyle>
            <a:lvl1pPr>
              <a:defRPr/>
            </a:lvl1pPr>
          </a:lstStyle>
          <a:p>
            <a:endParaRPr lang="it-IT">
              <a:solidFill>
                <a:srgbClr val="000000"/>
              </a:solidFill>
            </a:endParaRPr>
          </a:p>
        </p:txBody>
      </p:sp>
      <p:sp>
        <p:nvSpPr>
          <p:cNvPr id="9" name="Segnaposto numero diapositiva 8"/>
          <p:cNvSpPr>
            <a:spLocks noGrp="1"/>
          </p:cNvSpPr>
          <p:nvPr>
            <p:ph type="sldNum" sz="quarter" idx="12"/>
          </p:nvPr>
        </p:nvSpPr>
        <p:spPr/>
        <p:txBody>
          <a:bodyPr/>
          <a:lstStyle>
            <a:lvl1pPr>
              <a:defRPr/>
            </a:lvl1pPr>
          </a:lstStyle>
          <a:p>
            <a:fld id="{6C532B11-AC73-4A8F-A367-841EBE339E64}" type="slidenum">
              <a:rPr lang="it-IT" smtClean="0">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28396089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lvl1pPr>
              <a:defRPr/>
            </a:lvl1pPr>
          </a:lstStyle>
          <a:p>
            <a:fld id="{ABA1CA66-D209-42F5-83BC-92E0B8FABA46}" type="datetimeFigureOut">
              <a:rPr lang="it-IT" smtClean="0">
                <a:solidFill>
                  <a:srgbClr val="000000"/>
                </a:solidFill>
              </a:rPr>
              <a:pPr/>
              <a:t>21/06/2019</a:t>
            </a:fld>
            <a:endParaRPr lang="it-IT">
              <a:solidFill>
                <a:srgbClr val="000000"/>
              </a:solidFill>
            </a:endParaRPr>
          </a:p>
        </p:txBody>
      </p:sp>
      <p:sp>
        <p:nvSpPr>
          <p:cNvPr id="4" name="Segnaposto piè di pagina 3"/>
          <p:cNvSpPr>
            <a:spLocks noGrp="1"/>
          </p:cNvSpPr>
          <p:nvPr>
            <p:ph type="ftr" sz="quarter" idx="11"/>
          </p:nvPr>
        </p:nvSpPr>
        <p:spPr/>
        <p:txBody>
          <a:bodyPr/>
          <a:lstStyle>
            <a:lvl1pPr>
              <a:defRPr/>
            </a:lvl1pPr>
          </a:lstStyle>
          <a:p>
            <a:endParaRPr lang="it-IT">
              <a:solidFill>
                <a:srgbClr val="000000"/>
              </a:solidFill>
            </a:endParaRPr>
          </a:p>
        </p:txBody>
      </p:sp>
      <p:sp>
        <p:nvSpPr>
          <p:cNvPr id="5" name="Segnaposto numero diapositiva 4"/>
          <p:cNvSpPr>
            <a:spLocks noGrp="1"/>
          </p:cNvSpPr>
          <p:nvPr>
            <p:ph type="sldNum" sz="quarter" idx="12"/>
          </p:nvPr>
        </p:nvSpPr>
        <p:spPr/>
        <p:txBody>
          <a:bodyPr/>
          <a:lstStyle>
            <a:lvl1pPr>
              <a:defRPr/>
            </a:lvl1pPr>
          </a:lstStyle>
          <a:p>
            <a:fld id="{6C532B11-AC73-4A8F-A367-841EBE339E64}" type="slidenum">
              <a:rPr lang="it-IT" smtClean="0">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27929930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fld id="{ABA1CA66-D209-42F5-83BC-92E0B8FABA46}" type="datetimeFigureOut">
              <a:rPr lang="it-IT" smtClean="0">
                <a:solidFill>
                  <a:srgbClr val="000000"/>
                </a:solidFill>
              </a:rPr>
              <a:pPr/>
              <a:t>21/06/2019</a:t>
            </a:fld>
            <a:endParaRPr lang="it-IT">
              <a:solidFill>
                <a:srgbClr val="000000"/>
              </a:solidFill>
            </a:endParaRPr>
          </a:p>
        </p:txBody>
      </p:sp>
      <p:sp>
        <p:nvSpPr>
          <p:cNvPr id="3" name="Segnaposto piè di pagina 2"/>
          <p:cNvSpPr>
            <a:spLocks noGrp="1"/>
          </p:cNvSpPr>
          <p:nvPr>
            <p:ph type="ftr" sz="quarter" idx="11"/>
          </p:nvPr>
        </p:nvSpPr>
        <p:spPr/>
        <p:txBody>
          <a:bodyPr/>
          <a:lstStyle>
            <a:lvl1pPr>
              <a:defRPr/>
            </a:lvl1pPr>
          </a:lstStyle>
          <a:p>
            <a:endParaRPr lang="it-IT">
              <a:solidFill>
                <a:srgbClr val="000000"/>
              </a:solidFill>
            </a:endParaRPr>
          </a:p>
        </p:txBody>
      </p:sp>
      <p:sp>
        <p:nvSpPr>
          <p:cNvPr id="4" name="Segnaposto numero diapositiva 3"/>
          <p:cNvSpPr>
            <a:spLocks noGrp="1"/>
          </p:cNvSpPr>
          <p:nvPr>
            <p:ph type="sldNum" sz="quarter" idx="12"/>
          </p:nvPr>
        </p:nvSpPr>
        <p:spPr/>
        <p:txBody>
          <a:bodyPr/>
          <a:lstStyle>
            <a:lvl1pPr>
              <a:defRPr/>
            </a:lvl1pPr>
          </a:lstStyle>
          <a:p>
            <a:fld id="{6C532B11-AC73-4A8F-A367-841EBE339E64}" type="slidenum">
              <a:rPr lang="it-IT" smtClean="0">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8133983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50"/>
            <a:ext cx="3008313" cy="1162050"/>
          </a:xfrm>
        </p:spPr>
        <p:txBody>
          <a:bodyPr/>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fld id="{ABA1CA66-D209-42F5-83BC-92E0B8FABA46}" type="datetimeFigureOut">
              <a:rPr lang="it-IT" smtClean="0">
                <a:solidFill>
                  <a:srgbClr val="000000"/>
                </a:solidFill>
              </a:rPr>
              <a:pPr/>
              <a:t>21/06/2019</a:t>
            </a:fld>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6C532B11-AC73-4A8F-A367-841EBE339E64}" type="slidenum">
              <a:rPr lang="it-IT" smtClean="0">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4328528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fld id="{ABA1CA66-D209-42F5-83BC-92E0B8FABA46}" type="datetimeFigureOut">
              <a:rPr lang="it-IT" smtClean="0">
                <a:solidFill>
                  <a:srgbClr val="000000"/>
                </a:solidFill>
              </a:rPr>
              <a:pPr/>
              <a:t>21/06/2019</a:t>
            </a:fld>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6C532B11-AC73-4A8F-A367-841EBE339E64}" type="slidenum">
              <a:rPr lang="it-IT" smtClean="0">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4892639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fld id="{ABA1CA66-D209-42F5-83BC-92E0B8FABA46}" type="datetimeFigureOut">
              <a:rPr lang="it-IT" smtClean="0">
                <a:solidFill>
                  <a:srgbClr val="000000"/>
                </a:solidFill>
              </a:rPr>
              <a:pPr/>
              <a:t>21/06/2019</a:t>
            </a:fld>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6C532B11-AC73-4A8F-A367-841EBE339E64}" type="slidenum">
              <a:rPr lang="it-IT" smtClean="0">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14584576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73839" y="304800"/>
            <a:ext cx="2001837" cy="57150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566740" y="304800"/>
            <a:ext cx="5854700" cy="57150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fld id="{ABA1CA66-D209-42F5-83BC-92E0B8FABA46}" type="datetimeFigureOut">
              <a:rPr lang="it-IT" smtClean="0">
                <a:solidFill>
                  <a:srgbClr val="000000"/>
                </a:solidFill>
              </a:rPr>
              <a:pPr/>
              <a:t>21/06/2019</a:t>
            </a:fld>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6C532B11-AC73-4A8F-A367-841EBE339E64}" type="slidenum">
              <a:rPr lang="it-IT" smtClean="0">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27288190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it-IT"/>
              <a:t>Fare clic per modificare lo stile del titolo</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defRPr/>
            </a:lvl1pPr>
          </a:lstStyle>
          <a:p>
            <a:pPr>
              <a:defRPr/>
            </a:pPr>
            <a:fld id="{DC65E66A-5F79-47DE-B4BD-AD9AA82F3432}" type="datetime1">
              <a:rPr lang="it-IT" altLang="it-IT">
                <a:solidFill>
                  <a:prstClr val="white">
                    <a:tint val="75000"/>
                  </a:prstClr>
                </a:solidFill>
              </a:rPr>
              <a:pPr>
                <a:defRPr/>
              </a:pPr>
              <a:t>21/06/2019</a:t>
            </a:fld>
            <a:endParaRPr lang="it-IT" altLang="it-IT">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it-IT" altLang="it-IT">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257F729-4833-4449-95C7-20E5A0F2F632}" type="slidenum">
              <a:rPr lang="it-IT" altLang="it-IT">
                <a:solidFill>
                  <a:prstClr val="white">
                    <a:tint val="75000"/>
                  </a:prstClr>
                </a:solidFill>
              </a:rPr>
              <a:pPr>
                <a:defRPr/>
              </a:pPr>
              <a:t>‹N›</a:t>
            </a:fld>
            <a:endParaRPr lang="it-IT" altLang="it-IT">
              <a:solidFill>
                <a:prstClr val="white">
                  <a:tint val="75000"/>
                </a:prstClr>
              </a:solidFill>
            </a:endParaRPr>
          </a:p>
        </p:txBody>
      </p:sp>
    </p:spTree>
    <p:extLst>
      <p:ext uri="{BB962C8B-B14F-4D97-AF65-F5344CB8AC3E}">
        <p14:creationId xmlns:p14="http://schemas.microsoft.com/office/powerpoint/2010/main" val="9819588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lvl1pPr>
              <a:defRPr/>
            </a:lvl1pPr>
          </a:lstStyle>
          <a:p>
            <a:pPr>
              <a:defRPr/>
            </a:pPr>
            <a:fld id="{61DAF22F-F539-49F4-B2F1-B78F9C4C2C82}" type="datetime1">
              <a:rPr lang="it-IT" altLang="it-IT">
                <a:solidFill>
                  <a:prstClr val="white">
                    <a:tint val="75000"/>
                  </a:prstClr>
                </a:solidFill>
              </a:rPr>
              <a:pPr>
                <a:defRPr/>
              </a:pPr>
              <a:t>21/06/2019</a:t>
            </a:fld>
            <a:endParaRPr lang="it-IT" altLang="it-IT">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it-IT" altLang="it-IT">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53A1484-632A-47E7-94C5-440C6CB9FCE6}" type="slidenum">
              <a:rPr lang="it-IT" altLang="it-IT">
                <a:solidFill>
                  <a:prstClr val="white">
                    <a:tint val="75000"/>
                  </a:prstClr>
                </a:solidFill>
              </a:rPr>
              <a:pPr>
                <a:defRPr/>
              </a:pPr>
              <a:t>‹N›</a:t>
            </a:fld>
            <a:endParaRPr lang="it-IT" altLang="it-IT">
              <a:solidFill>
                <a:prstClr val="white">
                  <a:tint val="75000"/>
                </a:prstClr>
              </a:solidFill>
            </a:endParaRPr>
          </a:p>
        </p:txBody>
      </p:sp>
    </p:spTree>
    <p:extLst>
      <p:ext uri="{BB962C8B-B14F-4D97-AF65-F5344CB8AC3E}">
        <p14:creationId xmlns:p14="http://schemas.microsoft.com/office/powerpoint/2010/main" val="17207535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it-IT"/>
              <a:t>Fare clic per modificare lo stile del titolo</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lvl1pPr>
              <a:defRPr/>
            </a:lvl1pPr>
          </a:lstStyle>
          <a:p>
            <a:pPr>
              <a:defRPr/>
            </a:pPr>
            <a:fld id="{B2E3AC1F-C16F-4ADE-AA46-E9208003B4D2}" type="datetime1">
              <a:rPr lang="it-IT" altLang="it-IT">
                <a:solidFill>
                  <a:prstClr val="white">
                    <a:tint val="75000"/>
                  </a:prstClr>
                </a:solidFill>
              </a:rPr>
              <a:pPr>
                <a:defRPr/>
              </a:pPr>
              <a:t>21/06/2019</a:t>
            </a:fld>
            <a:endParaRPr lang="it-IT" altLang="it-IT">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it-IT" altLang="it-IT">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0DB6AD3-2999-4917-9A17-5CAD23F54C76}" type="slidenum">
              <a:rPr lang="it-IT" altLang="it-IT">
                <a:solidFill>
                  <a:prstClr val="white">
                    <a:tint val="75000"/>
                  </a:prstClr>
                </a:solidFill>
              </a:rPr>
              <a:pPr>
                <a:defRPr/>
              </a:pPr>
              <a:t>‹N›</a:t>
            </a:fld>
            <a:endParaRPr lang="it-IT" altLang="it-IT">
              <a:solidFill>
                <a:prstClr val="white">
                  <a:tint val="75000"/>
                </a:prstClr>
              </a:solidFill>
            </a:endParaRPr>
          </a:p>
        </p:txBody>
      </p:sp>
    </p:spTree>
    <p:extLst>
      <p:ext uri="{BB962C8B-B14F-4D97-AF65-F5344CB8AC3E}">
        <p14:creationId xmlns:p14="http://schemas.microsoft.com/office/powerpoint/2010/main" val="319191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487A83D-FF9F-48E8-A236-3BFC19C9505C}" type="datetimeFigureOut">
              <a:rPr lang="it-IT" smtClean="0"/>
              <a:t>21/06/2019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A1C61C7-129C-41F1-BDB6-2A4774832C0E}" type="slidenum">
              <a:rPr lang="it-IT" smtClean="0"/>
              <a:t>‹N›</a:t>
            </a:fld>
            <a:endParaRPr lang="it-IT"/>
          </a:p>
        </p:txBody>
      </p:sp>
    </p:spTree>
    <p:extLst>
      <p:ext uri="{BB962C8B-B14F-4D97-AF65-F5344CB8AC3E}">
        <p14:creationId xmlns:p14="http://schemas.microsoft.com/office/powerpoint/2010/main" val="31519530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it-IT"/>
              <a:t>Fare clic per modificare lo stile del titolo</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3"/>
          <p:cNvSpPr>
            <a:spLocks noGrp="1"/>
          </p:cNvSpPr>
          <p:nvPr>
            <p:ph type="dt" sz="half" idx="10"/>
          </p:nvPr>
        </p:nvSpPr>
        <p:spPr/>
        <p:txBody>
          <a:bodyPr/>
          <a:lstStyle>
            <a:lvl1pPr>
              <a:defRPr/>
            </a:lvl1pPr>
          </a:lstStyle>
          <a:p>
            <a:pPr>
              <a:defRPr/>
            </a:pPr>
            <a:fld id="{EFAB8368-671D-43BD-B0EB-8950DC2A9010}" type="datetime1">
              <a:rPr lang="it-IT" altLang="it-IT">
                <a:solidFill>
                  <a:prstClr val="white">
                    <a:tint val="75000"/>
                  </a:prstClr>
                </a:solidFill>
              </a:rPr>
              <a:pPr>
                <a:defRPr/>
              </a:pPr>
              <a:t>21/06/2019</a:t>
            </a:fld>
            <a:endParaRPr lang="it-IT" altLang="it-IT">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it-IT" altLang="it-IT">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AF8BF44-B3A5-4969-89A7-556870C38BF3}" type="slidenum">
              <a:rPr lang="it-IT" altLang="it-IT">
                <a:solidFill>
                  <a:prstClr val="white">
                    <a:tint val="75000"/>
                  </a:prstClr>
                </a:solidFill>
              </a:rPr>
              <a:pPr>
                <a:defRPr/>
              </a:pPr>
              <a:t>‹N›</a:t>
            </a:fld>
            <a:endParaRPr lang="it-IT" altLang="it-IT">
              <a:solidFill>
                <a:prstClr val="white">
                  <a:tint val="75000"/>
                </a:prstClr>
              </a:solidFill>
            </a:endParaRPr>
          </a:p>
        </p:txBody>
      </p:sp>
    </p:spTree>
    <p:extLst>
      <p:ext uri="{BB962C8B-B14F-4D97-AF65-F5344CB8AC3E}">
        <p14:creationId xmlns:p14="http://schemas.microsoft.com/office/powerpoint/2010/main" val="15254888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3"/>
          <p:cNvSpPr>
            <a:spLocks noGrp="1"/>
          </p:cNvSpPr>
          <p:nvPr>
            <p:ph type="dt" sz="half" idx="10"/>
          </p:nvPr>
        </p:nvSpPr>
        <p:spPr/>
        <p:txBody>
          <a:bodyPr/>
          <a:lstStyle>
            <a:lvl1pPr>
              <a:defRPr/>
            </a:lvl1pPr>
          </a:lstStyle>
          <a:p>
            <a:pPr>
              <a:defRPr/>
            </a:pPr>
            <a:fld id="{A96BCAEB-24FA-47FC-B392-CE8BD359731C}" type="datetime1">
              <a:rPr lang="it-IT" altLang="it-IT">
                <a:solidFill>
                  <a:prstClr val="white">
                    <a:tint val="75000"/>
                  </a:prstClr>
                </a:solidFill>
              </a:rPr>
              <a:pPr>
                <a:defRPr/>
              </a:pPr>
              <a:t>21/06/2019</a:t>
            </a:fld>
            <a:endParaRPr lang="it-IT" altLang="it-IT">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it-IT" altLang="it-IT">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EA0E635-9F71-4066-8B92-80C1E00E4DA2}" type="slidenum">
              <a:rPr lang="it-IT" altLang="it-IT">
                <a:solidFill>
                  <a:prstClr val="white">
                    <a:tint val="75000"/>
                  </a:prstClr>
                </a:solidFill>
              </a:rPr>
              <a:pPr>
                <a:defRPr/>
              </a:pPr>
              <a:t>‹N›</a:t>
            </a:fld>
            <a:endParaRPr lang="it-IT" altLang="it-IT">
              <a:solidFill>
                <a:prstClr val="white">
                  <a:tint val="75000"/>
                </a:prstClr>
              </a:solidFill>
            </a:endParaRPr>
          </a:p>
        </p:txBody>
      </p:sp>
    </p:spTree>
    <p:extLst>
      <p:ext uri="{BB962C8B-B14F-4D97-AF65-F5344CB8AC3E}">
        <p14:creationId xmlns:p14="http://schemas.microsoft.com/office/powerpoint/2010/main" val="19377580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Date Placeholder 3"/>
          <p:cNvSpPr>
            <a:spLocks noGrp="1"/>
          </p:cNvSpPr>
          <p:nvPr>
            <p:ph type="dt" sz="half" idx="10"/>
          </p:nvPr>
        </p:nvSpPr>
        <p:spPr/>
        <p:txBody>
          <a:bodyPr/>
          <a:lstStyle>
            <a:lvl1pPr>
              <a:defRPr/>
            </a:lvl1pPr>
          </a:lstStyle>
          <a:p>
            <a:pPr>
              <a:defRPr/>
            </a:pPr>
            <a:fld id="{D6C004B6-5592-410A-B577-8DE693F27766}" type="datetime1">
              <a:rPr lang="it-IT" altLang="it-IT">
                <a:solidFill>
                  <a:prstClr val="white">
                    <a:tint val="75000"/>
                  </a:prstClr>
                </a:solidFill>
              </a:rPr>
              <a:pPr>
                <a:defRPr/>
              </a:pPr>
              <a:t>21/06/2019</a:t>
            </a:fld>
            <a:endParaRPr lang="it-IT" altLang="it-IT">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it-IT" altLang="it-IT">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B11AD27-17E5-4932-9092-352A37B85A4C}" type="slidenum">
              <a:rPr lang="it-IT" altLang="it-IT">
                <a:solidFill>
                  <a:prstClr val="white">
                    <a:tint val="75000"/>
                  </a:prstClr>
                </a:solidFill>
              </a:rPr>
              <a:pPr>
                <a:defRPr/>
              </a:pPr>
              <a:t>‹N›</a:t>
            </a:fld>
            <a:endParaRPr lang="it-IT" altLang="it-IT">
              <a:solidFill>
                <a:prstClr val="white">
                  <a:tint val="75000"/>
                </a:prstClr>
              </a:solidFill>
            </a:endParaRPr>
          </a:p>
        </p:txBody>
      </p:sp>
    </p:spTree>
    <p:extLst>
      <p:ext uri="{BB962C8B-B14F-4D97-AF65-F5344CB8AC3E}">
        <p14:creationId xmlns:p14="http://schemas.microsoft.com/office/powerpoint/2010/main" val="17829050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10B906C-91D6-4E18-B8D2-6E2693F1A713}" type="datetime1">
              <a:rPr lang="it-IT" altLang="it-IT">
                <a:solidFill>
                  <a:prstClr val="white">
                    <a:tint val="75000"/>
                  </a:prstClr>
                </a:solidFill>
              </a:rPr>
              <a:pPr>
                <a:defRPr/>
              </a:pPr>
              <a:t>21/06/2019</a:t>
            </a:fld>
            <a:endParaRPr lang="it-IT" altLang="it-IT">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it-IT" altLang="it-IT">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6D1A86C-9314-4AF3-B548-C82A2945182B}" type="slidenum">
              <a:rPr lang="it-IT" altLang="it-IT">
                <a:solidFill>
                  <a:prstClr val="white">
                    <a:tint val="75000"/>
                  </a:prstClr>
                </a:solidFill>
              </a:rPr>
              <a:pPr>
                <a:defRPr/>
              </a:pPr>
              <a:t>‹N›</a:t>
            </a:fld>
            <a:endParaRPr lang="it-IT" altLang="it-IT">
              <a:solidFill>
                <a:prstClr val="white">
                  <a:tint val="75000"/>
                </a:prstClr>
              </a:solidFill>
            </a:endParaRPr>
          </a:p>
        </p:txBody>
      </p:sp>
    </p:spTree>
    <p:extLst>
      <p:ext uri="{BB962C8B-B14F-4D97-AF65-F5344CB8AC3E}">
        <p14:creationId xmlns:p14="http://schemas.microsoft.com/office/powerpoint/2010/main" val="188751775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it-IT"/>
              <a:t>Fare clic per modificare lo stile del titolo</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3"/>
          <p:cNvSpPr>
            <a:spLocks noGrp="1"/>
          </p:cNvSpPr>
          <p:nvPr>
            <p:ph type="dt" sz="half" idx="10"/>
          </p:nvPr>
        </p:nvSpPr>
        <p:spPr/>
        <p:txBody>
          <a:bodyPr/>
          <a:lstStyle>
            <a:lvl1pPr>
              <a:defRPr/>
            </a:lvl1pPr>
          </a:lstStyle>
          <a:p>
            <a:pPr>
              <a:defRPr/>
            </a:pPr>
            <a:fld id="{A95805AB-19FC-4A4B-8581-1CA88D8D4219}" type="datetime1">
              <a:rPr lang="it-IT" altLang="it-IT">
                <a:solidFill>
                  <a:prstClr val="white">
                    <a:tint val="75000"/>
                  </a:prstClr>
                </a:solidFill>
              </a:rPr>
              <a:pPr>
                <a:defRPr/>
              </a:pPr>
              <a:t>21/06/2019</a:t>
            </a:fld>
            <a:endParaRPr lang="it-IT" altLang="it-IT">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it-IT" altLang="it-IT">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760D3F1-30B8-4ABA-99C7-31CD29A9A895}" type="slidenum">
              <a:rPr lang="it-IT" altLang="it-IT">
                <a:solidFill>
                  <a:prstClr val="white">
                    <a:tint val="75000"/>
                  </a:prstClr>
                </a:solidFill>
              </a:rPr>
              <a:pPr>
                <a:defRPr/>
              </a:pPr>
              <a:t>‹N›</a:t>
            </a:fld>
            <a:endParaRPr lang="it-IT" altLang="it-IT">
              <a:solidFill>
                <a:prstClr val="white">
                  <a:tint val="75000"/>
                </a:prstClr>
              </a:solidFill>
            </a:endParaRPr>
          </a:p>
        </p:txBody>
      </p:sp>
    </p:spTree>
    <p:extLst>
      <p:ext uri="{BB962C8B-B14F-4D97-AF65-F5344CB8AC3E}">
        <p14:creationId xmlns:p14="http://schemas.microsoft.com/office/powerpoint/2010/main" val="20835983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grpSp>
        <p:nvGrpSpPr>
          <p:cNvPr id="5" name="Group 15"/>
          <p:cNvGrpSpPr>
            <a:grpSpLocks/>
          </p:cNvGrpSpPr>
          <p:nvPr/>
        </p:nvGrpSpPr>
        <p:grpSpPr bwMode="auto">
          <a:xfrm>
            <a:off x="4516438" y="993775"/>
            <a:ext cx="1846262" cy="1530350"/>
            <a:chOff x="4718762" y="993075"/>
            <a:chExt cx="1847138" cy="1530439"/>
          </a:xfrm>
        </p:grpSpPr>
        <p:sp>
          <p:nvSpPr>
            <p:cNvPr id="6"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7"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8"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9"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10"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11"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12"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13"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grpSp>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it-IT"/>
              <a:t>Fare clic per modificare lo stile del titolo</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rtlCol="0">
            <a:normAutofit/>
          </a:bodyPr>
          <a:lstStyle/>
          <a:p>
            <a:pPr lvl="0"/>
            <a:r>
              <a:rPr lang="it-IT" noProof="0"/>
              <a:t>Fare clic sull'icona per inserire un'immagine</a:t>
            </a:r>
            <a:endParaRPr lang="en-US" noProof="0"/>
          </a:p>
        </p:txBody>
      </p:sp>
      <p:sp>
        <p:nvSpPr>
          <p:cNvPr id="14" name="Date Placeholder 4"/>
          <p:cNvSpPr>
            <a:spLocks noGrp="1"/>
          </p:cNvSpPr>
          <p:nvPr>
            <p:ph type="dt" sz="half" idx="15"/>
          </p:nvPr>
        </p:nvSpPr>
        <p:spPr/>
        <p:txBody>
          <a:bodyPr/>
          <a:lstStyle>
            <a:lvl1pPr>
              <a:defRPr/>
            </a:lvl1pPr>
          </a:lstStyle>
          <a:p>
            <a:pPr>
              <a:defRPr/>
            </a:pPr>
            <a:fld id="{57639EF3-5DF4-4FF3-8D33-BF2465183A42}" type="datetime1">
              <a:rPr lang="it-IT" altLang="it-IT">
                <a:solidFill>
                  <a:prstClr val="white">
                    <a:tint val="75000"/>
                  </a:prstClr>
                </a:solidFill>
              </a:rPr>
              <a:pPr>
                <a:defRPr/>
              </a:pPr>
              <a:t>21/06/2019</a:t>
            </a:fld>
            <a:endParaRPr lang="it-IT" altLang="it-IT">
              <a:solidFill>
                <a:prstClr val="white">
                  <a:tint val="75000"/>
                </a:prstClr>
              </a:solidFill>
            </a:endParaRPr>
          </a:p>
        </p:txBody>
      </p:sp>
      <p:sp>
        <p:nvSpPr>
          <p:cNvPr id="15" name="Footer Placeholder 5"/>
          <p:cNvSpPr>
            <a:spLocks noGrp="1"/>
          </p:cNvSpPr>
          <p:nvPr>
            <p:ph type="ftr" sz="quarter" idx="16"/>
          </p:nvPr>
        </p:nvSpPr>
        <p:spPr/>
        <p:txBody>
          <a:bodyPr/>
          <a:lstStyle>
            <a:lvl1pPr>
              <a:defRPr/>
            </a:lvl1pPr>
          </a:lstStyle>
          <a:p>
            <a:pPr>
              <a:defRPr/>
            </a:pPr>
            <a:endParaRPr lang="it-IT" altLang="it-IT">
              <a:solidFill>
                <a:prstClr val="white">
                  <a:tint val="75000"/>
                </a:prstClr>
              </a:solidFill>
            </a:endParaRPr>
          </a:p>
        </p:txBody>
      </p:sp>
      <p:sp>
        <p:nvSpPr>
          <p:cNvPr id="16" name="Slide Number Placeholder 6"/>
          <p:cNvSpPr>
            <a:spLocks noGrp="1"/>
          </p:cNvSpPr>
          <p:nvPr>
            <p:ph type="sldNum" sz="quarter" idx="17"/>
          </p:nvPr>
        </p:nvSpPr>
        <p:spPr/>
        <p:txBody>
          <a:bodyPr/>
          <a:lstStyle>
            <a:lvl1pPr>
              <a:defRPr/>
            </a:lvl1pPr>
          </a:lstStyle>
          <a:p>
            <a:pPr>
              <a:defRPr/>
            </a:pPr>
            <a:fld id="{9CB7CCCF-315A-4343-991F-BF5284481DE0}" type="slidenum">
              <a:rPr lang="it-IT" altLang="it-IT">
                <a:solidFill>
                  <a:prstClr val="white">
                    <a:tint val="75000"/>
                  </a:prstClr>
                </a:solidFill>
              </a:rPr>
              <a:pPr>
                <a:defRPr/>
              </a:pPr>
              <a:t>‹N›</a:t>
            </a:fld>
            <a:endParaRPr lang="it-IT" altLang="it-IT">
              <a:solidFill>
                <a:prstClr val="white">
                  <a:tint val="75000"/>
                </a:prstClr>
              </a:solidFill>
            </a:endParaRPr>
          </a:p>
        </p:txBody>
      </p:sp>
    </p:spTree>
    <p:extLst>
      <p:ext uri="{BB962C8B-B14F-4D97-AF65-F5344CB8AC3E}">
        <p14:creationId xmlns:p14="http://schemas.microsoft.com/office/powerpoint/2010/main" val="5843131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lvl1pPr>
              <a:defRPr/>
            </a:lvl1pPr>
          </a:lstStyle>
          <a:p>
            <a:pPr>
              <a:defRPr/>
            </a:pPr>
            <a:fld id="{DDF0FF87-ED0E-4433-8ED5-6DD6419599B3}" type="datetime1">
              <a:rPr lang="it-IT" altLang="it-IT">
                <a:solidFill>
                  <a:prstClr val="white">
                    <a:tint val="75000"/>
                  </a:prstClr>
                </a:solidFill>
              </a:rPr>
              <a:pPr>
                <a:defRPr/>
              </a:pPr>
              <a:t>21/06/2019</a:t>
            </a:fld>
            <a:endParaRPr lang="it-IT" altLang="it-IT">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it-IT" altLang="it-IT">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A92FD55-5A37-4EFB-BA61-9C470F83FFC9}" type="slidenum">
              <a:rPr lang="it-IT" altLang="it-IT">
                <a:solidFill>
                  <a:prstClr val="white">
                    <a:tint val="75000"/>
                  </a:prstClr>
                </a:solidFill>
              </a:rPr>
              <a:pPr>
                <a:defRPr/>
              </a:pPr>
              <a:t>‹N›</a:t>
            </a:fld>
            <a:endParaRPr lang="it-IT" altLang="it-IT">
              <a:solidFill>
                <a:prstClr val="white">
                  <a:tint val="75000"/>
                </a:prstClr>
              </a:solidFill>
            </a:endParaRPr>
          </a:p>
        </p:txBody>
      </p:sp>
    </p:spTree>
    <p:extLst>
      <p:ext uri="{BB962C8B-B14F-4D97-AF65-F5344CB8AC3E}">
        <p14:creationId xmlns:p14="http://schemas.microsoft.com/office/powerpoint/2010/main" val="17537094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it-IT"/>
              <a:t>Fare clic per modificare lo stile del titolo</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lvl1pPr>
              <a:defRPr/>
            </a:lvl1pPr>
          </a:lstStyle>
          <a:p>
            <a:pPr>
              <a:defRPr/>
            </a:pPr>
            <a:fld id="{784413B5-2A10-43A1-9C03-C8201E81CB90}" type="datetime1">
              <a:rPr lang="it-IT" altLang="it-IT">
                <a:solidFill>
                  <a:prstClr val="white">
                    <a:tint val="75000"/>
                  </a:prstClr>
                </a:solidFill>
              </a:rPr>
              <a:pPr>
                <a:defRPr/>
              </a:pPr>
              <a:t>21/06/2019</a:t>
            </a:fld>
            <a:endParaRPr lang="it-IT" altLang="it-IT">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it-IT" altLang="it-IT">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D36D407-8933-4B66-A551-8F5594397D9E}" type="slidenum">
              <a:rPr lang="it-IT" altLang="it-IT">
                <a:solidFill>
                  <a:prstClr val="white">
                    <a:tint val="75000"/>
                  </a:prstClr>
                </a:solidFill>
              </a:rPr>
              <a:pPr>
                <a:defRPr/>
              </a:pPr>
              <a:t>‹N›</a:t>
            </a:fld>
            <a:endParaRPr lang="it-IT" altLang="it-IT">
              <a:solidFill>
                <a:prstClr val="white">
                  <a:tint val="75000"/>
                </a:prstClr>
              </a:solidFill>
            </a:endParaRPr>
          </a:p>
        </p:txBody>
      </p:sp>
    </p:spTree>
    <p:extLst>
      <p:ext uri="{BB962C8B-B14F-4D97-AF65-F5344CB8AC3E}">
        <p14:creationId xmlns:p14="http://schemas.microsoft.com/office/powerpoint/2010/main" val="2449081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487A83D-FF9F-48E8-A236-3BFC19C9505C}" type="datetimeFigureOut">
              <a:rPr lang="it-IT" smtClean="0"/>
              <a:t>21/06/2019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A1C61C7-129C-41F1-BDB6-2A4774832C0E}" type="slidenum">
              <a:rPr lang="it-IT" smtClean="0"/>
              <a:t>‹N›</a:t>
            </a:fld>
            <a:endParaRPr lang="it-IT"/>
          </a:p>
        </p:txBody>
      </p:sp>
    </p:spTree>
    <p:extLst>
      <p:ext uri="{BB962C8B-B14F-4D97-AF65-F5344CB8AC3E}">
        <p14:creationId xmlns:p14="http://schemas.microsoft.com/office/powerpoint/2010/main" val="3265149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487A83D-FF9F-48E8-A236-3BFC19C9505C}" type="datetimeFigureOut">
              <a:rPr lang="it-IT" smtClean="0"/>
              <a:t>21/06/2019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A1C61C7-129C-41F1-BDB6-2A4774832C0E}" type="slidenum">
              <a:rPr lang="it-IT" smtClean="0"/>
              <a:t>‹N›</a:t>
            </a:fld>
            <a:endParaRPr lang="it-IT"/>
          </a:p>
        </p:txBody>
      </p:sp>
    </p:spTree>
    <p:extLst>
      <p:ext uri="{BB962C8B-B14F-4D97-AF65-F5344CB8AC3E}">
        <p14:creationId xmlns:p14="http://schemas.microsoft.com/office/powerpoint/2010/main" val="1084887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87A83D-FF9F-48E8-A236-3BFC19C9505C}" type="datetimeFigureOut">
              <a:rPr lang="it-IT" smtClean="0"/>
              <a:t>21/06/2019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1C61C7-129C-41F1-BDB6-2A4774832C0E}" type="slidenum">
              <a:rPr lang="it-IT" smtClean="0"/>
              <a:t>‹N›</a:t>
            </a:fld>
            <a:endParaRPr lang="it-IT"/>
          </a:p>
        </p:txBody>
      </p:sp>
    </p:spTree>
    <p:extLst>
      <p:ext uri="{BB962C8B-B14F-4D97-AF65-F5344CB8AC3E}">
        <p14:creationId xmlns:p14="http://schemas.microsoft.com/office/powerpoint/2010/main" val="802685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74675" y="304801"/>
            <a:ext cx="8001000" cy="1216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it-IT" smtClean="0"/>
              <a:t>Fare clic per modificare lo stile del titolo</a:t>
            </a:r>
          </a:p>
        </p:txBody>
      </p:sp>
      <p:sp>
        <p:nvSpPr>
          <p:cNvPr id="4099"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100" name="AutoShape 4"/>
          <p:cNvSpPr>
            <a:spLocks noChangeArrowheads="1"/>
          </p:cNvSpPr>
          <p:nvPr/>
        </p:nvSpPr>
        <p:spPr bwMode="auto">
          <a:xfrm>
            <a:off x="609601" y="156688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it-IT" sz="2400">
              <a:solidFill>
                <a:srgbClr val="000000"/>
              </a:solidFill>
              <a:latin typeface="Times New Roman" charset="0"/>
            </a:endParaRPr>
          </a:p>
        </p:txBody>
      </p:sp>
      <p:sp>
        <p:nvSpPr>
          <p:cNvPr id="4101"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endParaRPr lang="it-IT">
              <a:solidFill>
                <a:srgbClr val="000000"/>
              </a:solidFill>
            </a:endParaRPr>
          </a:p>
        </p:txBody>
      </p:sp>
      <p:sp>
        <p:nvSpPr>
          <p:cNvPr id="4102"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fld id="{ABA1CA66-D209-42F5-83BC-92E0B8FABA46}" type="datetimeFigureOut">
              <a:rPr lang="it-IT" smtClean="0">
                <a:solidFill>
                  <a:srgbClr val="000000"/>
                </a:solidFill>
              </a:rPr>
              <a:pPr/>
              <a:t>21/06/2019</a:t>
            </a:fld>
            <a:endParaRPr lang="it-IT">
              <a:solidFill>
                <a:srgbClr val="000000"/>
              </a:solidFill>
            </a:endParaRPr>
          </a:p>
        </p:txBody>
      </p:sp>
      <p:sp>
        <p:nvSpPr>
          <p:cNvPr id="4103"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vl1pPr>
          </a:lstStyle>
          <a:p>
            <a:endParaRPr lang="it-IT">
              <a:solidFill>
                <a:srgbClr val="000000"/>
              </a:solidFill>
            </a:endParaRPr>
          </a:p>
        </p:txBody>
      </p:sp>
      <p:sp>
        <p:nvSpPr>
          <p:cNvPr id="4104"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6C532B11-AC73-4A8F-A367-841EBE339E64}" type="slidenum">
              <a:rPr lang="it-IT" smtClean="0">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14245517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1" fontAlgn="base" hangingPunct="1">
        <a:spcBef>
          <a:spcPct val="0"/>
        </a:spcBef>
        <a:spcAft>
          <a:spcPct val="0"/>
        </a:spcAft>
        <a:defRPr sz="3800">
          <a:solidFill>
            <a:schemeClr val="tx2"/>
          </a:solidFill>
          <a:latin typeface="+mj-lt"/>
          <a:ea typeface="+mj-ea"/>
          <a:cs typeface="+mj-cs"/>
        </a:defRPr>
      </a:lvl1pPr>
      <a:lvl2pPr algn="l" rtl="0" eaLnBrk="1" fontAlgn="base" hangingPunct="1">
        <a:spcBef>
          <a:spcPct val="0"/>
        </a:spcBef>
        <a:spcAft>
          <a:spcPct val="0"/>
        </a:spcAft>
        <a:defRPr sz="3800">
          <a:solidFill>
            <a:schemeClr val="tx2"/>
          </a:solidFill>
          <a:latin typeface="Verdana" pitchFamily="34" charset="0"/>
        </a:defRPr>
      </a:lvl2pPr>
      <a:lvl3pPr algn="l" rtl="0" eaLnBrk="1" fontAlgn="base" hangingPunct="1">
        <a:spcBef>
          <a:spcPct val="0"/>
        </a:spcBef>
        <a:spcAft>
          <a:spcPct val="0"/>
        </a:spcAft>
        <a:defRPr sz="3800">
          <a:solidFill>
            <a:schemeClr val="tx2"/>
          </a:solidFill>
          <a:latin typeface="Verdana" pitchFamily="34" charset="0"/>
        </a:defRPr>
      </a:lvl3pPr>
      <a:lvl4pPr algn="l" rtl="0" eaLnBrk="1" fontAlgn="base" hangingPunct="1">
        <a:spcBef>
          <a:spcPct val="0"/>
        </a:spcBef>
        <a:spcAft>
          <a:spcPct val="0"/>
        </a:spcAft>
        <a:defRPr sz="3800">
          <a:solidFill>
            <a:schemeClr val="tx2"/>
          </a:solidFill>
          <a:latin typeface="Verdana" pitchFamily="34" charset="0"/>
        </a:defRPr>
      </a:lvl4pPr>
      <a:lvl5pPr algn="l" rtl="0" eaLnBrk="1" fontAlgn="base" hangingPunct="1">
        <a:spcBef>
          <a:spcPct val="0"/>
        </a:spcBef>
        <a:spcAft>
          <a:spcPct val="0"/>
        </a:spcAft>
        <a:defRPr sz="3800">
          <a:solidFill>
            <a:schemeClr val="tx2"/>
          </a:solidFill>
          <a:latin typeface="Verdana" pitchFamily="34" charset="0"/>
        </a:defRPr>
      </a:lvl5pPr>
      <a:lvl6pPr marL="457200" algn="l" rtl="0" eaLnBrk="1" fontAlgn="base" hangingPunct="1">
        <a:spcBef>
          <a:spcPct val="0"/>
        </a:spcBef>
        <a:spcAft>
          <a:spcPct val="0"/>
        </a:spcAft>
        <a:defRPr sz="3800">
          <a:solidFill>
            <a:schemeClr val="tx2"/>
          </a:solidFill>
          <a:latin typeface="Verdana" pitchFamily="34" charset="0"/>
        </a:defRPr>
      </a:lvl6pPr>
      <a:lvl7pPr marL="914400" algn="l" rtl="0" eaLnBrk="1" fontAlgn="base" hangingPunct="1">
        <a:spcBef>
          <a:spcPct val="0"/>
        </a:spcBef>
        <a:spcAft>
          <a:spcPct val="0"/>
        </a:spcAft>
        <a:defRPr sz="3800">
          <a:solidFill>
            <a:schemeClr val="tx2"/>
          </a:solidFill>
          <a:latin typeface="Verdana" pitchFamily="34" charset="0"/>
        </a:defRPr>
      </a:lvl7pPr>
      <a:lvl8pPr marL="1371600" algn="l" rtl="0" eaLnBrk="1" fontAlgn="base" hangingPunct="1">
        <a:spcBef>
          <a:spcPct val="0"/>
        </a:spcBef>
        <a:spcAft>
          <a:spcPct val="0"/>
        </a:spcAft>
        <a:defRPr sz="3800">
          <a:solidFill>
            <a:schemeClr val="tx2"/>
          </a:solidFill>
          <a:latin typeface="Verdana" pitchFamily="34" charset="0"/>
        </a:defRPr>
      </a:lvl8pPr>
      <a:lvl9pPr marL="1828800" algn="l" rtl="0" eaLnBrk="1" fontAlgn="base" hangingPunct="1">
        <a:spcBef>
          <a:spcPct val="0"/>
        </a:spcBef>
        <a:spcAft>
          <a:spcPct val="0"/>
        </a:spcAft>
        <a:defRPr sz="3800">
          <a:solidFill>
            <a:schemeClr val="tx2"/>
          </a:solidFill>
          <a:latin typeface="Verdana" pitchFamily="34" charset="0"/>
        </a:defRPr>
      </a:lvl9pPr>
    </p:titleStyle>
    <p:bodyStyle>
      <a:lvl1pPr marL="469900" indent="-469900" algn="l" rtl="0" eaLnBrk="1" fontAlgn="base" hangingPunct="1">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1" fontAlgn="base" hangingPunct="1">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1" fontAlgn="base" hangingPunct="1">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1" fontAlgn="base" hangingPunct="1">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E39321"/>
            </a:gs>
            <a:gs pos="100000">
              <a:srgbClr val="D03000"/>
            </a:gs>
          </a:gsLst>
          <a:lin ang="5400000" scaled="1"/>
        </a:gradFill>
        <a:effectLst/>
      </p:bgPr>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ln w="317500">
                <a:solidFill>
                  <a:prstClr val="white"/>
                </a:solidFill>
              </a:ln>
              <a:solidFill>
                <a:prstClr val="white"/>
              </a:solidFill>
            </a:endParaRPr>
          </a:p>
        </p:txBody>
      </p:sp>
      <p:sp>
        <p:nvSpPr>
          <p:cNvPr id="53" name="Oval 52"/>
          <p:cNvSpPr>
            <a:spLocks noChangeAspect="1"/>
          </p:cNvSpPr>
          <p:nvPr/>
        </p:nvSpPr>
        <p:spPr>
          <a:xfrm>
            <a:off x="520639" y="1095311"/>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ln w="317500">
                <a:solidFill>
                  <a:prstClr val="white"/>
                </a:solidFill>
              </a:ln>
              <a:solidFill>
                <a:prstClr val="white"/>
              </a:solidFill>
            </a:endParaRPr>
          </a:p>
        </p:txBody>
      </p:sp>
      <p:sp>
        <p:nvSpPr>
          <p:cNvPr id="52" name="Oval 51"/>
          <p:cNvSpPr>
            <a:spLocks noChangeAspect="1"/>
          </p:cNvSpPr>
          <p:nvPr/>
        </p:nvSpPr>
        <p:spPr>
          <a:xfrm>
            <a:off x="1878731" y="28295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ln w="317500">
                <a:solidFill>
                  <a:prstClr val="white"/>
                </a:solidFill>
              </a:ln>
              <a:solidFill>
                <a:prstClr val="white"/>
              </a:solidFill>
            </a:endParaRPr>
          </a:p>
        </p:txBody>
      </p:sp>
      <p:sp>
        <p:nvSpPr>
          <p:cNvPr id="54" name="Oval 53"/>
          <p:cNvSpPr>
            <a:spLocks noChangeAspect="1"/>
          </p:cNvSpPr>
          <p:nvPr/>
        </p:nvSpPr>
        <p:spPr>
          <a:xfrm>
            <a:off x="520638"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ln w="317500">
                <a:solidFill>
                  <a:prstClr val="white"/>
                </a:solidFill>
              </a:ln>
              <a:solidFill>
                <a:prstClr val="white"/>
              </a:solidFill>
            </a:endParaRPr>
          </a:p>
        </p:txBody>
      </p:sp>
      <p:sp>
        <p:nvSpPr>
          <p:cNvPr id="130" name="Oval 129"/>
          <p:cNvSpPr>
            <a:spLocks noChangeAspect="1"/>
          </p:cNvSpPr>
          <p:nvPr/>
        </p:nvSpPr>
        <p:spPr>
          <a:xfrm>
            <a:off x="-46710"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ln w="317500">
                <a:solidFill>
                  <a:prstClr val="white"/>
                </a:solidFill>
              </a:ln>
              <a:solidFill>
                <a:prstClr val="white"/>
              </a:solidFill>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ln w="317500">
                <a:solidFill>
                  <a:prstClr val="white"/>
                </a:solidFill>
              </a:ln>
              <a:solidFill>
                <a:prstClr val="white"/>
              </a:solidFill>
            </a:endParaRPr>
          </a:p>
        </p:txBody>
      </p:sp>
      <p:sp>
        <p:nvSpPr>
          <p:cNvPr id="132" name="Oval 131"/>
          <p:cNvSpPr>
            <a:spLocks noChangeAspect="1"/>
          </p:cNvSpPr>
          <p:nvPr/>
        </p:nvSpPr>
        <p:spPr>
          <a:xfrm>
            <a:off x="2" y="66075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ln w="317500">
                <a:solidFill>
                  <a:prstClr val="white"/>
                </a:solidFill>
              </a:ln>
              <a:solidFill>
                <a:prstClr val="white"/>
              </a:solidFill>
            </a:endParaRPr>
          </a:p>
        </p:txBody>
      </p:sp>
      <p:sp>
        <p:nvSpPr>
          <p:cNvPr id="133" name="Oval 132"/>
          <p:cNvSpPr>
            <a:spLocks noChangeAspect="1"/>
          </p:cNvSpPr>
          <p:nvPr/>
        </p:nvSpPr>
        <p:spPr>
          <a:xfrm>
            <a:off x="749754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ln w="317500">
                <a:solidFill>
                  <a:prstClr val="white"/>
                </a:solidFill>
              </a:ln>
              <a:solidFill>
                <a:prstClr val="white"/>
              </a:solidFill>
            </a:endParaRPr>
          </a:p>
        </p:txBody>
      </p:sp>
      <p:sp>
        <p:nvSpPr>
          <p:cNvPr id="134" name="Oval 133"/>
          <p:cNvSpPr>
            <a:spLocks noChangeAspect="1"/>
          </p:cNvSpPr>
          <p:nvPr/>
        </p:nvSpPr>
        <p:spPr>
          <a:xfrm>
            <a:off x="6117504"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ln w="317500">
                <a:solidFill>
                  <a:prstClr val="white"/>
                </a:solidFill>
              </a:ln>
              <a:solidFill>
                <a:prstClr val="white"/>
              </a:solidFill>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ln w="317500">
                <a:solidFill>
                  <a:prstClr val="white"/>
                </a:solidFill>
              </a:ln>
              <a:solidFill>
                <a:prstClr val="white"/>
              </a:solidFill>
            </a:endParaRPr>
          </a:p>
        </p:txBody>
      </p:sp>
      <p:sp>
        <p:nvSpPr>
          <p:cNvPr id="136" name="Oval 135"/>
          <p:cNvSpPr>
            <a:spLocks noChangeAspect="1"/>
          </p:cNvSpPr>
          <p:nvPr/>
        </p:nvSpPr>
        <p:spPr>
          <a:xfrm>
            <a:off x="8056675" y="514036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ln w="317500">
                <a:solidFill>
                  <a:prstClr val="white"/>
                </a:solidFill>
              </a:ln>
              <a:solidFill>
                <a:prstClr val="white"/>
              </a:solidFill>
            </a:endParaRPr>
          </a:p>
        </p:txBody>
      </p:sp>
      <p:sp>
        <p:nvSpPr>
          <p:cNvPr id="137" name="Oval 136"/>
          <p:cNvSpPr>
            <a:spLocks noChangeAspect="1"/>
          </p:cNvSpPr>
          <p:nvPr/>
        </p:nvSpPr>
        <p:spPr>
          <a:xfrm>
            <a:off x="6661712" y="436293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ln w="317500">
                <a:solidFill>
                  <a:prstClr val="white"/>
                </a:solidFill>
              </a:ln>
              <a:solidFill>
                <a:prstClr val="white"/>
              </a:solidFill>
            </a:endParaRPr>
          </a:p>
        </p:txBody>
      </p:sp>
      <p:sp>
        <p:nvSpPr>
          <p:cNvPr id="138" name="Oval 137"/>
          <p:cNvSpPr>
            <a:spLocks noChangeAspect="1"/>
          </p:cNvSpPr>
          <p:nvPr/>
        </p:nvSpPr>
        <p:spPr>
          <a:xfrm>
            <a:off x="-69623"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ln w="317500">
                <a:solidFill>
                  <a:prstClr val="white"/>
                </a:solidFill>
              </a:ln>
              <a:solidFill>
                <a:prstClr val="white"/>
              </a:solidFill>
            </a:endParaRPr>
          </a:p>
        </p:txBody>
      </p:sp>
      <p:sp>
        <p:nvSpPr>
          <p:cNvPr id="139" name="Oval 138"/>
          <p:cNvSpPr>
            <a:spLocks noChangeAspect="1"/>
          </p:cNvSpPr>
          <p:nvPr/>
        </p:nvSpPr>
        <p:spPr>
          <a:xfrm>
            <a:off x="708473" y="479035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ln w="317500">
                <a:solidFill>
                  <a:prstClr val="white"/>
                </a:solidFill>
              </a:ln>
              <a:solidFill>
                <a:prstClr val="white"/>
              </a:solidFill>
            </a:endParaRPr>
          </a:p>
        </p:txBody>
      </p:sp>
      <p:sp>
        <p:nvSpPr>
          <p:cNvPr id="140" name="Oval 139"/>
          <p:cNvSpPr>
            <a:spLocks noChangeAspect="1"/>
          </p:cNvSpPr>
          <p:nvPr/>
        </p:nvSpPr>
        <p:spPr>
          <a:xfrm>
            <a:off x="6117503" y="783992"/>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ln w="317500">
                <a:solidFill>
                  <a:prstClr val="white"/>
                </a:solidFill>
              </a:ln>
              <a:solidFill>
                <a:prstClr val="white"/>
              </a:solidFill>
            </a:endParaRPr>
          </a:p>
        </p:txBody>
      </p:sp>
      <p:sp>
        <p:nvSpPr>
          <p:cNvPr id="141" name="Oval 140"/>
          <p:cNvSpPr>
            <a:spLocks noChangeAspect="1"/>
          </p:cNvSpPr>
          <p:nvPr/>
        </p:nvSpPr>
        <p:spPr>
          <a:xfrm>
            <a:off x="6459053" y="514036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ln w="317500">
                <a:solidFill>
                  <a:prstClr val="white"/>
                </a:solidFill>
              </a:ln>
              <a:solidFill>
                <a:prstClr val="white"/>
              </a:solidFill>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120" name="Oval 119"/>
          <p:cNvSpPr>
            <a:spLocks noChangeAspect="1"/>
          </p:cNvSpPr>
          <p:nvPr/>
        </p:nvSpPr>
        <p:spPr>
          <a:xfrm>
            <a:off x="687213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124" name="Oval 123"/>
          <p:cNvSpPr>
            <a:spLocks noChangeAspect="1"/>
          </p:cNvSpPr>
          <p:nvPr/>
        </p:nvSpPr>
        <p:spPr>
          <a:xfrm>
            <a:off x="1502640"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125" name="Oval 124"/>
          <p:cNvSpPr>
            <a:spLocks noChangeAspect="1"/>
          </p:cNvSpPr>
          <p:nvPr/>
        </p:nvSpPr>
        <p:spPr>
          <a:xfrm>
            <a:off x="-69622"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126" name="Oval 125"/>
          <p:cNvSpPr>
            <a:spLocks noChangeAspect="1"/>
          </p:cNvSpPr>
          <p:nvPr/>
        </p:nvSpPr>
        <p:spPr>
          <a:xfrm>
            <a:off x="277433" y="432180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127" name="Oval 126"/>
          <p:cNvSpPr>
            <a:spLocks noChangeAspect="1"/>
          </p:cNvSpPr>
          <p:nvPr/>
        </p:nvSpPr>
        <p:spPr>
          <a:xfrm>
            <a:off x="5792141" y="648998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128" name="Oval 127"/>
          <p:cNvSpPr>
            <a:spLocks noChangeAspect="1"/>
          </p:cNvSpPr>
          <p:nvPr/>
        </p:nvSpPr>
        <p:spPr>
          <a:xfrm>
            <a:off x="612800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129" name="Oval 128"/>
          <p:cNvSpPr>
            <a:spLocks noChangeAspect="1"/>
          </p:cNvSpPr>
          <p:nvPr/>
        </p:nvSpPr>
        <p:spPr>
          <a:xfrm>
            <a:off x="7577656" y="640886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97" name="Oval 96"/>
          <p:cNvSpPr>
            <a:spLocks noChangeAspect="1"/>
          </p:cNvSpPr>
          <p:nvPr/>
        </p:nvSpPr>
        <p:spPr>
          <a:xfrm>
            <a:off x="11114" y="4941908"/>
            <a:ext cx="611187" cy="61118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98" name="Oval 97"/>
          <p:cNvSpPr>
            <a:spLocks noChangeAspect="1"/>
          </p:cNvSpPr>
          <p:nvPr/>
        </p:nvSpPr>
        <p:spPr>
          <a:xfrm>
            <a:off x="-69624"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100" name="Oval 99"/>
          <p:cNvSpPr>
            <a:spLocks noChangeAspect="1"/>
          </p:cNvSpPr>
          <p:nvPr/>
        </p:nvSpPr>
        <p:spPr>
          <a:xfrm>
            <a:off x="-25400" y="482601"/>
            <a:ext cx="598488" cy="904875"/>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101" name="Oval 100"/>
          <p:cNvSpPr>
            <a:spLocks noChangeAspect="1"/>
          </p:cNvSpPr>
          <p:nvPr/>
        </p:nvSpPr>
        <p:spPr>
          <a:xfrm>
            <a:off x="474218" y="83681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102" name="Oval 101"/>
          <p:cNvSpPr>
            <a:spLocks noChangeAspect="1"/>
          </p:cNvSpPr>
          <p:nvPr/>
        </p:nvSpPr>
        <p:spPr>
          <a:xfrm>
            <a:off x="319233" y="1452262"/>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103" name="Oval 102"/>
          <p:cNvSpPr>
            <a:spLocks noChangeAspect="1"/>
          </p:cNvSpPr>
          <p:nvPr/>
        </p:nvSpPr>
        <p:spPr>
          <a:xfrm>
            <a:off x="371475" y="1887538"/>
            <a:ext cx="609600" cy="60960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104" name="Oval 103"/>
          <p:cNvSpPr>
            <a:spLocks noChangeAspect="1"/>
          </p:cNvSpPr>
          <p:nvPr/>
        </p:nvSpPr>
        <p:spPr>
          <a:xfrm>
            <a:off x="154677"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107" name="Oval 106"/>
          <p:cNvSpPr>
            <a:spLocks noChangeAspect="1"/>
          </p:cNvSpPr>
          <p:nvPr/>
        </p:nvSpPr>
        <p:spPr>
          <a:xfrm>
            <a:off x="7748589" y="282595"/>
            <a:ext cx="1128712" cy="1128713"/>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108" name="Oval 107"/>
          <p:cNvSpPr>
            <a:spLocks noChangeAspect="1"/>
          </p:cNvSpPr>
          <p:nvPr/>
        </p:nvSpPr>
        <p:spPr>
          <a:xfrm>
            <a:off x="8914720"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110" name="Oval 109"/>
          <p:cNvSpPr>
            <a:spLocks noChangeAspect="1"/>
          </p:cNvSpPr>
          <p:nvPr/>
        </p:nvSpPr>
        <p:spPr>
          <a:xfrm>
            <a:off x="7470776" y="1327170"/>
            <a:ext cx="608013" cy="608013"/>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111" name="Oval 110"/>
          <p:cNvSpPr>
            <a:spLocks noChangeAspect="1"/>
          </p:cNvSpPr>
          <p:nvPr/>
        </p:nvSpPr>
        <p:spPr>
          <a:xfrm>
            <a:off x="7629526" y="5611833"/>
            <a:ext cx="738188" cy="73818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112" name="Oval 111"/>
          <p:cNvSpPr>
            <a:spLocks noChangeAspect="1"/>
          </p:cNvSpPr>
          <p:nvPr/>
        </p:nvSpPr>
        <p:spPr>
          <a:xfrm>
            <a:off x="6972884" y="524227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113" name="Oval 112"/>
          <p:cNvSpPr>
            <a:spLocks noChangeAspect="1"/>
          </p:cNvSpPr>
          <p:nvPr/>
        </p:nvSpPr>
        <p:spPr>
          <a:xfrm>
            <a:off x="7494598" y="4927600"/>
            <a:ext cx="738187" cy="738188"/>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115" name="Oval 114"/>
          <p:cNvSpPr>
            <a:spLocks noChangeAspect="1"/>
          </p:cNvSpPr>
          <p:nvPr/>
        </p:nvSpPr>
        <p:spPr>
          <a:xfrm>
            <a:off x="8078241" y="409786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116" name="Oval 115"/>
          <p:cNvSpPr>
            <a:spLocks noChangeAspect="1"/>
          </p:cNvSpPr>
          <p:nvPr/>
        </p:nvSpPr>
        <p:spPr>
          <a:xfrm>
            <a:off x="8411826" y="505789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117" name="Oval 116"/>
          <p:cNvSpPr>
            <a:spLocks noChangeAspect="1"/>
          </p:cNvSpPr>
          <p:nvPr/>
        </p:nvSpPr>
        <p:spPr>
          <a:xfrm>
            <a:off x="8688592"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2183" name="Title Placeholder 1"/>
          <p:cNvSpPr>
            <a:spLocks noGrp="1"/>
          </p:cNvSpPr>
          <p:nvPr>
            <p:ph type="title"/>
          </p:nvPr>
        </p:nvSpPr>
        <p:spPr bwMode="auto">
          <a:xfrm>
            <a:off x="1009650" y="676295"/>
            <a:ext cx="7124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endParaRPr lang="en-US" altLang="it-IT" smtClean="0"/>
          </a:p>
        </p:txBody>
      </p:sp>
      <p:sp>
        <p:nvSpPr>
          <p:cNvPr id="2184" name="Text Placeholder 2"/>
          <p:cNvSpPr>
            <a:spLocks noGrp="1"/>
          </p:cNvSpPr>
          <p:nvPr>
            <p:ph type="body" idx="1"/>
          </p:nvPr>
        </p:nvSpPr>
        <p:spPr bwMode="auto">
          <a:xfrm>
            <a:off x="1009650" y="1806575"/>
            <a:ext cx="7124700" cy="405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endParaRPr lang="en-US" altLang="it-IT" smtClean="0"/>
          </a:p>
        </p:txBody>
      </p:sp>
      <p:sp>
        <p:nvSpPr>
          <p:cNvPr id="4" name="Date Placeholder 3"/>
          <p:cNvSpPr>
            <a:spLocks noGrp="1"/>
          </p:cNvSpPr>
          <p:nvPr>
            <p:ph type="dt" sz="half" idx="2"/>
          </p:nvPr>
        </p:nvSpPr>
        <p:spPr>
          <a:xfrm>
            <a:off x="6437313" y="5951558"/>
            <a:ext cx="2133600" cy="365125"/>
          </a:xfrm>
          <a:prstGeom prst="rect">
            <a:avLst/>
          </a:prstGeom>
        </p:spPr>
        <p:txBody>
          <a:bodyPr vert="horz" lIns="91440" tIns="45720" rIns="91440" bIns="45720" rtlCol="0" anchor="b"/>
          <a:lstStyle>
            <a:lvl1pPr algn="r">
              <a:defRPr sz="900">
                <a:solidFill>
                  <a:schemeClr val="tx1">
                    <a:tint val="75000"/>
                  </a:schemeClr>
                </a:solidFill>
                <a:ea typeface="ＭＳ Ｐゴシック" charset="-128"/>
                <a:cs typeface="+mn-cs"/>
              </a:defRPr>
            </a:lvl1pPr>
          </a:lstStyle>
          <a:p>
            <a:pPr defTabSz="457200" fontAlgn="base">
              <a:spcBef>
                <a:spcPct val="0"/>
              </a:spcBef>
              <a:spcAft>
                <a:spcPct val="0"/>
              </a:spcAft>
              <a:defRPr/>
            </a:pPr>
            <a:fld id="{C45AB0CB-6AFF-4635-92E9-481FF40532A7}" type="datetime1">
              <a:rPr lang="it-IT" altLang="it-IT">
                <a:solidFill>
                  <a:prstClr val="white">
                    <a:tint val="75000"/>
                  </a:prstClr>
                </a:solidFill>
                <a:latin typeface="Arial" pitchFamily="34" charset="0"/>
              </a:rPr>
              <a:pPr defTabSz="457200" fontAlgn="base">
                <a:spcBef>
                  <a:spcPct val="0"/>
                </a:spcBef>
                <a:spcAft>
                  <a:spcPct val="0"/>
                </a:spcAft>
                <a:defRPr/>
              </a:pPr>
              <a:t>21/06/2019</a:t>
            </a:fld>
            <a:endParaRPr lang="it-IT" altLang="it-IT">
              <a:solidFill>
                <a:prstClr val="white">
                  <a:tint val="75000"/>
                </a:prstClr>
              </a:solidFill>
              <a:latin typeface="Arial" pitchFamily="34" charset="0"/>
            </a:endParaRPr>
          </a:p>
        </p:txBody>
      </p:sp>
      <p:sp>
        <p:nvSpPr>
          <p:cNvPr id="5" name="Footer Placeholder 4"/>
          <p:cNvSpPr>
            <a:spLocks noGrp="1"/>
          </p:cNvSpPr>
          <p:nvPr>
            <p:ph type="ftr" sz="quarter" idx="3"/>
          </p:nvPr>
        </p:nvSpPr>
        <p:spPr>
          <a:xfrm>
            <a:off x="1181102" y="5951558"/>
            <a:ext cx="5256213" cy="365125"/>
          </a:xfrm>
          <a:prstGeom prst="rect">
            <a:avLst/>
          </a:prstGeom>
        </p:spPr>
        <p:txBody>
          <a:bodyPr vert="horz" lIns="91440" tIns="45720" rIns="91440" bIns="45720" rtlCol="0" anchor="b"/>
          <a:lstStyle>
            <a:lvl1pPr algn="l">
              <a:defRPr sz="900">
                <a:solidFill>
                  <a:schemeClr val="tx1">
                    <a:tint val="75000"/>
                  </a:schemeClr>
                </a:solidFill>
                <a:ea typeface="ＭＳ Ｐゴシック" charset="-128"/>
                <a:cs typeface="+mn-cs"/>
              </a:defRPr>
            </a:lvl1pPr>
          </a:lstStyle>
          <a:p>
            <a:pPr defTabSz="457200" fontAlgn="base">
              <a:spcBef>
                <a:spcPct val="0"/>
              </a:spcBef>
              <a:spcAft>
                <a:spcPct val="0"/>
              </a:spcAft>
              <a:defRPr/>
            </a:pPr>
            <a:endParaRPr lang="it-IT" altLang="it-IT">
              <a:solidFill>
                <a:prstClr val="white">
                  <a:tint val="75000"/>
                </a:prstClr>
              </a:solidFill>
              <a:latin typeface="Arial" pitchFamily="34" charset="0"/>
            </a:endParaRPr>
          </a:p>
        </p:txBody>
      </p:sp>
      <p:sp>
        <p:nvSpPr>
          <p:cNvPr id="6" name="Slide Number Placeholder 5"/>
          <p:cNvSpPr>
            <a:spLocks noGrp="1"/>
          </p:cNvSpPr>
          <p:nvPr>
            <p:ph type="sldNum" sz="quarter" idx="4"/>
          </p:nvPr>
        </p:nvSpPr>
        <p:spPr>
          <a:xfrm>
            <a:off x="573088" y="5951558"/>
            <a:ext cx="608012" cy="365125"/>
          </a:xfrm>
          <a:prstGeom prst="rect">
            <a:avLst/>
          </a:prstGeom>
        </p:spPr>
        <p:txBody>
          <a:bodyPr vert="horz" lIns="91440" tIns="45720" rIns="91440" bIns="45720" rtlCol="0" anchor="b"/>
          <a:lstStyle>
            <a:lvl1pPr algn="l">
              <a:defRPr sz="1800">
                <a:solidFill>
                  <a:schemeClr val="tx1">
                    <a:tint val="75000"/>
                  </a:schemeClr>
                </a:solidFill>
                <a:ea typeface="ＭＳ Ｐゴシック" charset="-128"/>
                <a:cs typeface="+mn-cs"/>
              </a:defRPr>
            </a:lvl1pPr>
          </a:lstStyle>
          <a:p>
            <a:pPr defTabSz="457200" fontAlgn="base">
              <a:spcBef>
                <a:spcPct val="0"/>
              </a:spcBef>
              <a:spcAft>
                <a:spcPct val="0"/>
              </a:spcAft>
              <a:defRPr/>
            </a:pPr>
            <a:fld id="{2C4875FB-CD6D-4E19-A462-5BB0CDD1AE9E}" type="slidenum">
              <a:rPr lang="it-IT" altLang="it-IT">
                <a:solidFill>
                  <a:prstClr val="white">
                    <a:tint val="75000"/>
                  </a:prstClr>
                </a:solidFill>
                <a:latin typeface="Arial" pitchFamily="34" charset="0"/>
              </a:rPr>
              <a:pPr defTabSz="457200" fontAlgn="base">
                <a:spcBef>
                  <a:spcPct val="0"/>
                </a:spcBef>
                <a:spcAft>
                  <a:spcPct val="0"/>
                </a:spcAft>
                <a:defRPr/>
              </a:pPr>
              <a:t>‹N›</a:t>
            </a:fld>
            <a:endParaRPr lang="it-IT" altLang="it-IT">
              <a:solidFill>
                <a:prstClr val="white">
                  <a:tint val="75000"/>
                </a:prstClr>
              </a:solidFill>
              <a:latin typeface="Arial" pitchFamily="34" charset="0"/>
            </a:endParaRPr>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ln w="317500">
                <a:solidFill>
                  <a:prstClr val="white"/>
                </a:solidFill>
              </a:ln>
              <a:solidFill>
                <a:prstClr val="white"/>
              </a:solidFill>
            </a:endParaRPr>
          </a:p>
        </p:txBody>
      </p:sp>
      <p:sp>
        <p:nvSpPr>
          <p:cNvPr id="57" name="Oval 56"/>
          <p:cNvSpPr>
            <a:spLocks noChangeAspect="1"/>
          </p:cNvSpPr>
          <p:nvPr/>
        </p:nvSpPr>
        <p:spPr>
          <a:xfrm>
            <a:off x="8570946"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58" name="Oval 57"/>
          <p:cNvSpPr>
            <a:spLocks noChangeAspect="1"/>
          </p:cNvSpPr>
          <p:nvPr/>
        </p:nvSpPr>
        <p:spPr>
          <a:xfrm>
            <a:off x="8398206"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59" name="Oval 58"/>
          <p:cNvSpPr>
            <a:spLocks noChangeAspect="1"/>
          </p:cNvSpPr>
          <p:nvPr/>
        </p:nvSpPr>
        <p:spPr>
          <a:xfrm>
            <a:off x="8608410"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60" name="Oval 59"/>
          <p:cNvSpPr>
            <a:spLocks noChangeAspect="1"/>
          </p:cNvSpPr>
          <p:nvPr/>
        </p:nvSpPr>
        <p:spPr>
          <a:xfrm>
            <a:off x="153988" y="2698770"/>
            <a:ext cx="468312" cy="468313"/>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61" name="Oval 60"/>
          <p:cNvSpPr>
            <a:spLocks noChangeAspect="1"/>
          </p:cNvSpPr>
          <p:nvPr/>
        </p:nvSpPr>
        <p:spPr>
          <a:xfrm>
            <a:off x="474665" y="3167083"/>
            <a:ext cx="458787" cy="45878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62" name="Oval 61"/>
          <p:cNvSpPr>
            <a:spLocks noChangeAspect="1"/>
          </p:cNvSpPr>
          <p:nvPr/>
        </p:nvSpPr>
        <p:spPr>
          <a:xfrm>
            <a:off x="270268" y="3382949"/>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63" name="Oval 62"/>
          <p:cNvSpPr>
            <a:spLocks noChangeAspect="1"/>
          </p:cNvSpPr>
          <p:nvPr/>
        </p:nvSpPr>
        <p:spPr>
          <a:xfrm>
            <a:off x="-86599"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ln w="317500">
                <a:solidFill>
                  <a:prstClr val="white"/>
                </a:solidFill>
              </a:ln>
              <a:solidFill>
                <a:prstClr val="white"/>
              </a:solidFill>
            </a:endParaRPr>
          </a:p>
        </p:txBody>
      </p:sp>
      <p:sp>
        <p:nvSpPr>
          <p:cNvPr id="64" name="Oval 63"/>
          <p:cNvSpPr>
            <a:spLocks noChangeAspect="1"/>
          </p:cNvSpPr>
          <p:nvPr/>
        </p:nvSpPr>
        <p:spPr>
          <a:xfrm>
            <a:off x="6173133" y="239543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10867457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457200" rtl="0" eaLnBrk="0" fontAlgn="base" hangingPunct="0">
        <a:spcBef>
          <a:spcPct val="0"/>
        </a:spcBef>
        <a:spcAft>
          <a:spcPct val="0"/>
        </a:spcAft>
        <a:defRPr sz="3200" kern="1200">
          <a:solidFill>
            <a:schemeClr val="tx1"/>
          </a:solidFill>
          <a:latin typeface="+mj-lt"/>
          <a:ea typeface="Trebuchet MS" pitchFamily="34" charset="0"/>
          <a:cs typeface="Trebuchet MS"/>
        </a:defRPr>
      </a:lvl1pPr>
      <a:lvl2pPr algn="l" defTabSz="457200" rtl="0" eaLnBrk="0" fontAlgn="base" hangingPunct="0">
        <a:spcBef>
          <a:spcPct val="0"/>
        </a:spcBef>
        <a:spcAft>
          <a:spcPct val="0"/>
        </a:spcAft>
        <a:defRPr sz="3200">
          <a:solidFill>
            <a:schemeClr val="tx1"/>
          </a:solidFill>
          <a:latin typeface="Verdana" pitchFamily="34" charset="0"/>
          <a:ea typeface="Trebuchet MS" pitchFamily="34" charset="0"/>
          <a:cs typeface="Trebuchet MS" pitchFamily="34" charset="0"/>
        </a:defRPr>
      </a:lvl2pPr>
      <a:lvl3pPr algn="l" defTabSz="457200" rtl="0" eaLnBrk="0" fontAlgn="base" hangingPunct="0">
        <a:spcBef>
          <a:spcPct val="0"/>
        </a:spcBef>
        <a:spcAft>
          <a:spcPct val="0"/>
        </a:spcAft>
        <a:defRPr sz="3200">
          <a:solidFill>
            <a:schemeClr val="tx1"/>
          </a:solidFill>
          <a:latin typeface="Verdana" pitchFamily="34" charset="0"/>
          <a:ea typeface="Trebuchet MS" pitchFamily="34" charset="0"/>
          <a:cs typeface="Trebuchet MS" pitchFamily="34" charset="0"/>
        </a:defRPr>
      </a:lvl3pPr>
      <a:lvl4pPr algn="l" defTabSz="457200" rtl="0" eaLnBrk="0" fontAlgn="base" hangingPunct="0">
        <a:spcBef>
          <a:spcPct val="0"/>
        </a:spcBef>
        <a:spcAft>
          <a:spcPct val="0"/>
        </a:spcAft>
        <a:defRPr sz="3200">
          <a:solidFill>
            <a:schemeClr val="tx1"/>
          </a:solidFill>
          <a:latin typeface="Verdana" pitchFamily="34" charset="0"/>
          <a:ea typeface="Trebuchet MS" pitchFamily="34" charset="0"/>
          <a:cs typeface="Trebuchet MS" pitchFamily="34" charset="0"/>
        </a:defRPr>
      </a:lvl4pPr>
      <a:lvl5pPr algn="l" defTabSz="457200" rtl="0" eaLnBrk="0" fontAlgn="base" hangingPunct="0">
        <a:spcBef>
          <a:spcPct val="0"/>
        </a:spcBef>
        <a:spcAft>
          <a:spcPct val="0"/>
        </a:spcAft>
        <a:defRPr sz="3200">
          <a:solidFill>
            <a:schemeClr val="tx1"/>
          </a:solidFill>
          <a:latin typeface="Verdana" pitchFamily="34" charset="0"/>
          <a:ea typeface="Trebuchet MS" pitchFamily="34" charset="0"/>
          <a:cs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ct val="20000"/>
        </a:spcBef>
        <a:spcAft>
          <a:spcPts val="600"/>
        </a:spcAft>
        <a:buClr>
          <a:schemeClr val="tx2"/>
        </a:buClr>
        <a:buFont typeface="Wingdings 2" pitchFamily="18" charset="2"/>
        <a:buChar char=""/>
        <a:defRPr kern="1200">
          <a:solidFill>
            <a:schemeClr val="tx1"/>
          </a:solidFill>
          <a:latin typeface="+mn-lt"/>
          <a:ea typeface="+mn-ea"/>
          <a:cs typeface="+mn-cs"/>
        </a:defRPr>
      </a:lvl1pPr>
      <a:lvl2pPr marL="742950" indent="-285750" algn="l" defTabSz="457200" rtl="0" eaLnBrk="0" fontAlgn="base" hangingPunct="0">
        <a:spcBef>
          <a:spcPct val="20000"/>
        </a:spcBef>
        <a:spcAft>
          <a:spcPts val="600"/>
        </a:spcAft>
        <a:buClr>
          <a:schemeClr val="tx2"/>
        </a:buClr>
        <a:buFont typeface="Wingdings 2" pitchFamily="18" charset="2"/>
        <a:buChar char=""/>
        <a:defRPr sz="1600" kern="1200">
          <a:solidFill>
            <a:schemeClr val="tx1"/>
          </a:solidFill>
          <a:latin typeface="+mn-lt"/>
          <a:ea typeface="+mn-ea"/>
          <a:cs typeface="+mn-cs"/>
        </a:defRPr>
      </a:lvl2pPr>
      <a:lvl3pPr marL="1143000" indent="-228600" algn="l" defTabSz="457200" rtl="0" eaLnBrk="0" fontAlgn="base" hangingPunct="0">
        <a:spcBef>
          <a:spcPct val="20000"/>
        </a:spcBef>
        <a:spcAft>
          <a:spcPts val="600"/>
        </a:spcAft>
        <a:buClr>
          <a:schemeClr val="tx2"/>
        </a:buClr>
        <a:buFont typeface="Wingdings 2" pitchFamily="18" charset="2"/>
        <a:buChar char=""/>
        <a:defRPr sz="1400" kern="1200">
          <a:solidFill>
            <a:schemeClr val="tx1"/>
          </a:solidFill>
          <a:latin typeface="+mn-lt"/>
          <a:ea typeface="+mn-ea"/>
          <a:cs typeface="+mn-cs"/>
        </a:defRPr>
      </a:lvl3pPr>
      <a:lvl4pPr marL="1600200" indent="-228600" algn="l" defTabSz="457200" rtl="0" eaLnBrk="0" fontAlgn="base" hangingPunct="0">
        <a:spcBef>
          <a:spcPct val="20000"/>
        </a:spcBef>
        <a:spcAft>
          <a:spcPts val="600"/>
        </a:spcAft>
        <a:buClr>
          <a:schemeClr val="tx2"/>
        </a:buClr>
        <a:buFont typeface="Wingdings 2" pitchFamily="18" charset="2"/>
        <a:buChar char=""/>
        <a:defRPr sz="1200" kern="1200">
          <a:solidFill>
            <a:schemeClr val="tx1"/>
          </a:solidFill>
          <a:latin typeface="+mn-lt"/>
          <a:ea typeface="+mn-ea"/>
          <a:cs typeface="+mn-cs"/>
        </a:defRPr>
      </a:lvl4pPr>
      <a:lvl5pPr marL="2057400" indent="-228600" algn="l" defTabSz="457200" rtl="0" eaLnBrk="0" fontAlgn="base" hangingPunct="0">
        <a:spcBef>
          <a:spcPct val="20000"/>
        </a:spcBef>
        <a:spcAft>
          <a:spcPts val="600"/>
        </a:spcAft>
        <a:buClr>
          <a:schemeClr val="tx2"/>
        </a:buClr>
        <a:buFont typeface="Wingdings 2" pitchFamily="18"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7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580131-DF17-4214-B29F-03A8C0B05E77}" type="datetimeFigureOut">
              <a:rPr lang="it-IT" smtClean="0">
                <a:solidFill>
                  <a:prstClr val="black">
                    <a:tint val="75000"/>
                  </a:prstClr>
                </a:solidFill>
              </a:rPr>
              <a:pPr/>
              <a:t>21/06/2019</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7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7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B5F3C7-4EF7-4F9A-B819-0674F261E6E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0453646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Segnaposto titolo 21"/>
          <p:cNvSpPr>
            <a:spLocks noGrp="1"/>
          </p:cNvSpPr>
          <p:nvPr>
            <p:ph type="title"/>
          </p:nvPr>
        </p:nvSpPr>
        <p:spPr>
          <a:xfrm>
            <a:off x="457200" y="152400"/>
            <a:ext cx="8229600" cy="990600"/>
          </a:xfrm>
          <a:prstGeom prst="rect">
            <a:avLst/>
          </a:prstGeom>
        </p:spPr>
        <p:txBody>
          <a:bodyPr vert="horz" anchor="b" anchorCtr="0">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952D6FB7-2250-4ACB-A2DC-605B3C506E91}" type="datetimeFigureOut">
              <a:rPr lang="it-IT" smtClean="0">
                <a:solidFill>
                  <a:srgbClr val="464653"/>
                </a:solidFill>
              </a:rPr>
              <a:pPr/>
              <a:t>21/06/2019</a:t>
            </a:fld>
            <a:endParaRPr lang="it-IT">
              <a:solidFill>
                <a:srgbClr val="464653"/>
              </a:solidFill>
            </a:endParaRPr>
          </a:p>
        </p:txBody>
      </p:sp>
      <p:sp>
        <p:nvSpPr>
          <p:cNvPr id="3" name="Segnaposto piè di pagina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it-IT">
              <a:solidFill>
                <a:srgbClr val="464653"/>
              </a:solidFill>
            </a:endParaRPr>
          </a:p>
        </p:txBody>
      </p:sp>
      <p:sp>
        <p:nvSpPr>
          <p:cNvPr id="23" name="Segnaposto numero diapositiva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E734D42B-451C-4672-8CA8-197451A9E2DF}" type="slidenum">
              <a:rPr lang="it-IT" smtClean="0">
                <a:solidFill>
                  <a:srgbClr val="464653"/>
                </a:solidFill>
              </a:rPr>
              <a:pPr/>
              <a:t>‹N›</a:t>
            </a:fld>
            <a:endParaRPr lang="it-IT">
              <a:solidFill>
                <a:srgbClr val="464653"/>
              </a:solidFill>
            </a:endParaRPr>
          </a:p>
        </p:txBody>
      </p:sp>
      <p:sp>
        <p:nvSpPr>
          <p:cNvPr id="28" name="Connettore 1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Connettore 1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Triangolo isoscele 9"/>
          <p:cNvSpPr>
            <a:spLocks noChangeAspect="1"/>
          </p:cNvSpPr>
          <p:nvPr/>
        </p:nvSpPr>
        <p:spPr>
          <a:xfrm rot="5400000">
            <a:off x="419110" y="646748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25698589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74675" y="304801"/>
            <a:ext cx="8001000" cy="1216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it-IT"/>
              <a:t>Fare clic per modificare lo stile del titolo</a:t>
            </a:r>
          </a:p>
        </p:txBody>
      </p:sp>
      <p:sp>
        <p:nvSpPr>
          <p:cNvPr id="4099"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100" name="AutoShape 4"/>
          <p:cNvSpPr>
            <a:spLocks noChangeArrowheads="1"/>
          </p:cNvSpPr>
          <p:nvPr/>
        </p:nvSpPr>
        <p:spPr bwMode="auto">
          <a:xfrm>
            <a:off x="609601" y="1566877"/>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it-IT" sz="2400">
              <a:solidFill>
                <a:srgbClr val="000000"/>
              </a:solidFill>
              <a:latin typeface="Times New Roman" charset="0"/>
            </a:endParaRPr>
          </a:p>
        </p:txBody>
      </p:sp>
      <p:sp>
        <p:nvSpPr>
          <p:cNvPr id="4101"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endParaRPr lang="it-IT">
              <a:solidFill>
                <a:srgbClr val="000000"/>
              </a:solidFill>
            </a:endParaRPr>
          </a:p>
        </p:txBody>
      </p:sp>
      <p:sp>
        <p:nvSpPr>
          <p:cNvPr id="4102"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fld id="{ABA1CA66-D209-42F5-83BC-92E0B8FABA46}" type="datetimeFigureOut">
              <a:rPr lang="it-IT" smtClean="0">
                <a:solidFill>
                  <a:srgbClr val="000000"/>
                </a:solidFill>
              </a:rPr>
              <a:pPr/>
              <a:t>21/06/2019</a:t>
            </a:fld>
            <a:endParaRPr lang="it-IT">
              <a:solidFill>
                <a:srgbClr val="000000"/>
              </a:solidFill>
            </a:endParaRPr>
          </a:p>
        </p:txBody>
      </p:sp>
      <p:sp>
        <p:nvSpPr>
          <p:cNvPr id="4103"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vl1pPr>
          </a:lstStyle>
          <a:p>
            <a:endParaRPr lang="it-IT">
              <a:solidFill>
                <a:srgbClr val="000000"/>
              </a:solidFill>
            </a:endParaRPr>
          </a:p>
        </p:txBody>
      </p:sp>
      <p:sp>
        <p:nvSpPr>
          <p:cNvPr id="4104"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6C532B11-AC73-4A8F-A367-841EBE339E64}" type="slidenum">
              <a:rPr lang="it-IT" smtClean="0">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66249902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fontAlgn="base" hangingPunct="1">
        <a:spcBef>
          <a:spcPct val="0"/>
        </a:spcBef>
        <a:spcAft>
          <a:spcPct val="0"/>
        </a:spcAft>
        <a:defRPr sz="3800">
          <a:solidFill>
            <a:schemeClr val="tx2"/>
          </a:solidFill>
          <a:latin typeface="+mj-lt"/>
          <a:ea typeface="+mj-ea"/>
          <a:cs typeface="+mj-cs"/>
        </a:defRPr>
      </a:lvl1pPr>
      <a:lvl2pPr algn="l" rtl="0" eaLnBrk="1" fontAlgn="base" hangingPunct="1">
        <a:spcBef>
          <a:spcPct val="0"/>
        </a:spcBef>
        <a:spcAft>
          <a:spcPct val="0"/>
        </a:spcAft>
        <a:defRPr sz="3800">
          <a:solidFill>
            <a:schemeClr val="tx2"/>
          </a:solidFill>
          <a:latin typeface="Verdana" pitchFamily="34" charset="0"/>
        </a:defRPr>
      </a:lvl2pPr>
      <a:lvl3pPr algn="l" rtl="0" eaLnBrk="1" fontAlgn="base" hangingPunct="1">
        <a:spcBef>
          <a:spcPct val="0"/>
        </a:spcBef>
        <a:spcAft>
          <a:spcPct val="0"/>
        </a:spcAft>
        <a:defRPr sz="3800">
          <a:solidFill>
            <a:schemeClr val="tx2"/>
          </a:solidFill>
          <a:latin typeface="Verdana" pitchFamily="34" charset="0"/>
        </a:defRPr>
      </a:lvl3pPr>
      <a:lvl4pPr algn="l" rtl="0" eaLnBrk="1" fontAlgn="base" hangingPunct="1">
        <a:spcBef>
          <a:spcPct val="0"/>
        </a:spcBef>
        <a:spcAft>
          <a:spcPct val="0"/>
        </a:spcAft>
        <a:defRPr sz="3800">
          <a:solidFill>
            <a:schemeClr val="tx2"/>
          </a:solidFill>
          <a:latin typeface="Verdana" pitchFamily="34" charset="0"/>
        </a:defRPr>
      </a:lvl4pPr>
      <a:lvl5pPr algn="l" rtl="0" eaLnBrk="1" fontAlgn="base" hangingPunct="1">
        <a:spcBef>
          <a:spcPct val="0"/>
        </a:spcBef>
        <a:spcAft>
          <a:spcPct val="0"/>
        </a:spcAft>
        <a:defRPr sz="3800">
          <a:solidFill>
            <a:schemeClr val="tx2"/>
          </a:solidFill>
          <a:latin typeface="Verdana" pitchFamily="34" charset="0"/>
        </a:defRPr>
      </a:lvl5pPr>
      <a:lvl6pPr marL="457200" algn="l" rtl="0" eaLnBrk="1" fontAlgn="base" hangingPunct="1">
        <a:spcBef>
          <a:spcPct val="0"/>
        </a:spcBef>
        <a:spcAft>
          <a:spcPct val="0"/>
        </a:spcAft>
        <a:defRPr sz="3800">
          <a:solidFill>
            <a:schemeClr val="tx2"/>
          </a:solidFill>
          <a:latin typeface="Verdana" pitchFamily="34" charset="0"/>
        </a:defRPr>
      </a:lvl6pPr>
      <a:lvl7pPr marL="914400" algn="l" rtl="0" eaLnBrk="1" fontAlgn="base" hangingPunct="1">
        <a:spcBef>
          <a:spcPct val="0"/>
        </a:spcBef>
        <a:spcAft>
          <a:spcPct val="0"/>
        </a:spcAft>
        <a:defRPr sz="3800">
          <a:solidFill>
            <a:schemeClr val="tx2"/>
          </a:solidFill>
          <a:latin typeface="Verdana" pitchFamily="34" charset="0"/>
        </a:defRPr>
      </a:lvl7pPr>
      <a:lvl8pPr marL="1371600" algn="l" rtl="0" eaLnBrk="1" fontAlgn="base" hangingPunct="1">
        <a:spcBef>
          <a:spcPct val="0"/>
        </a:spcBef>
        <a:spcAft>
          <a:spcPct val="0"/>
        </a:spcAft>
        <a:defRPr sz="3800">
          <a:solidFill>
            <a:schemeClr val="tx2"/>
          </a:solidFill>
          <a:latin typeface="Verdana" pitchFamily="34" charset="0"/>
        </a:defRPr>
      </a:lvl8pPr>
      <a:lvl9pPr marL="1828800" algn="l" rtl="0" eaLnBrk="1" fontAlgn="base" hangingPunct="1">
        <a:spcBef>
          <a:spcPct val="0"/>
        </a:spcBef>
        <a:spcAft>
          <a:spcPct val="0"/>
        </a:spcAft>
        <a:defRPr sz="3800">
          <a:solidFill>
            <a:schemeClr val="tx2"/>
          </a:solidFill>
          <a:latin typeface="Verdana" pitchFamily="34" charset="0"/>
        </a:defRPr>
      </a:lvl9pPr>
    </p:titleStyle>
    <p:bodyStyle>
      <a:lvl1pPr marL="469900" indent="-469900" algn="l" rtl="0" eaLnBrk="1" fontAlgn="base" hangingPunct="1">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1" fontAlgn="base" hangingPunct="1">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1" fontAlgn="base" hangingPunct="1">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1" fontAlgn="base" hangingPunct="1">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E39321"/>
            </a:gs>
            <a:gs pos="100000">
              <a:srgbClr val="D03000"/>
            </a:gs>
          </a:gsLst>
          <a:lin ang="5400000" scaled="1"/>
        </a:gradFill>
        <a:effectLst/>
      </p:bgPr>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ln w="317500">
                <a:solidFill>
                  <a:prstClr val="white"/>
                </a:solidFill>
              </a:ln>
              <a:solidFill>
                <a:prstClr val="white"/>
              </a:solidFill>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ln w="317500">
                <a:solidFill>
                  <a:prstClr val="white"/>
                </a:solidFill>
              </a:ln>
              <a:solidFill>
                <a:prstClr val="white"/>
              </a:solidFill>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ln w="317500">
                <a:solidFill>
                  <a:prstClr val="white"/>
                </a:solidFill>
              </a:ln>
              <a:solidFill>
                <a:prstClr val="white"/>
              </a:solidFill>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ln w="317500">
                <a:solidFill>
                  <a:prstClr val="white"/>
                </a:solidFill>
              </a:ln>
              <a:solidFill>
                <a:prstClr val="white"/>
              </a:solidFill>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ln w="317500">
                <a:solidFill>
                  <a:prstClr val="white"/>
                </a:solidFill>
              </a:ln>
              <a:solidFill>
                <a:prstClr val="white"/>
              </a:solidFill>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ln w="317500">
                <a:solidFill>
                  <a:prstClr val="white"/>
                </a:solidFill>
              </a:ln>
              <a:solidFill>
                <a:prstClr val="white"/>
              </a:solidFill>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ln w="317500">
                <a:solidFill>
                  <a:prstClr val="white"/>
                </a:solidFill>
              </a:ln>
              <a:solidFill>
                <a:prstClr val="white"/>
              </a:solidFill>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ln w="317500">
                <a:solidFill>
                  <a:prstClr val="white"/>
                </a:solidFill>
              </a:ln>
              <a:solidFill>
                <a:prstClr val="white"/>
              </a:solidFill>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ln w="317500">
                <a:solidFill>
                  <a:prstClr val="white"/>
                </a:solidFill>
              </a:ln>
              <a:solidFill>
                <a:prstClr val="white"/>
              </a:solidFill>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ln w="317500">
                <a:solidFill>
                  <a:prstClr val="white"/>
                </a:solidFill>
              </a:ln>
              <a:solidFill>
                <a:prstClr val="white"/>
              </a:solidFill>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ln w="317500">
                <a:solidFill>
                  <a:prstClr val="white"/>
                </a:solidFill>
              </a:ln>
              <a:solidFill>
                <a:prstClr val="white"/>
              </a:solidFill>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ln w="317500">
                <a:solidFill>
                  <a:prstClr val="white"/>
                </a:solidFill>
              </a:ln>
              <a:solidFill>
                <a:prstClr val="white"/>
              </a:solidFill>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ln w="317500">
                <a:solidFill>
                  <a:prstClr val="white"/>
                </a:solidFill>
              </a:ln>
              <a:solidFill>
                <a:prstClr val="white"/>
              </a:solidFill>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ln w="317500">
                <a:solidFill>
                  <a:prstClr val="white"/>
                </a:solidFill>
              </a:ln>
              <a:solidFill>
                <a:prstClr val="white"/>
              </a:solidFill>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ln w="317500">
                <a:solidFill>
                  <a:prstClr val="white"/>
                </a:solidFill>
              </a:ln>
              <a:solidFill>
                <a:prstClr val="white"/>
              </a:solidFill>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ln w="317500">
                <a:solidFill>
                  <a:prstClr val="white"/>
                </a:solidFill>
              </a:ln>
              <a:solidFill>
                <a:prstClr val="white"/>
              </a:solidFill>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97" name="Oval 96"/>
          <p:cNvSpPr>
            <a:spLocks noChangeAspect="1"/>
          </p:cNvSpPr>
          <p:nvPr/>
        </p:nvSpPr>
        <p:spPr>
          <a:xfrm>
            <a:off x="11113" y="4941888"/>
            <a:ext cx="611187" cy="61118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100" name="Oval 99"/>
          <p:cNvSpPr>
            <a:spLocks noChangeAspect="1"/>
          </p:cNvSpPr>
          <p:nvPr/>
        </p:nvSpPr>
        <p:spPr>
          <a:xfrm>
            <a:off x="-25400" y="482600"/>
            <a:ext cx="598488" cy="904875"/>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103" name="Oval 102"/>
          <p:cNvSpPr>
            <a:spLocks noChangeAspect="1"/>
          </p:cNvSpPr>
          <p:nvPr/>
        </p:nvSpPr>
        <p:spPr>
          <a:xfrm>
            <a:off x="371475" y="1887538"/>
            <a:ext cx="609600" cy="60960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107" name="Oval 106"/>
          <p:cNvSpPr>
            <a:spLocks noChangeAspect="1"/>
          </p:cNvSpPr>
          <p:nvPr/>
        </p:nvSpPr>
        <p:spPr>
          <a:xfrm>
            <a:off x="7748588" y="282575"/>
            <a:ext cx="1128712" cy="1128713"/>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110" name="Oval 109"/>
          <p:cNvSpPr>
            <a:spLocks noChangeAspect="1"/>
          </p:cNvSpPr>
          <p:nvPr/>
        </p:nvSpPr>
        <p:spPr>
          <a:xfrm>
            <a:off x="7470775" y="1327150"/>
            <a:ext cx="608013" cy="608013"/>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111" name="Oval 110"/>
          <p:cNvSpPr>
            <a:spLocks noChangeAspect="1"/>
          </p:cNvSpPr>
          <p:nvPr/>
        </p:nvSpPr>
        <p:spPr>
          <a:xfrm>
            <a:off x="7629525" y="5611813"/>
            <a:ext cx="738188" cy="73818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113" name="Oval 112"/>
          <p:cNvSpPr>
            <a:spLocks noChangeAspect="1"/>
          </p:cNvSpPr>
          <p:nvPr/>
        </p:nvSpPr>
        <p:spPr>
          <a:xfrm>
            <a:off x="7494588" y="4927600"/>
            <a:ext cx="738187" cy="738188"/>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2183" name="Title Placeholder 1"/>
          <p:cNvSpPr>
            <a:spLocks noGrp="1"/>
          </p:cNvSpPr>
          <p:nvPr>
            <p:ph type="title"/>
          </p:nvPr>
        </p:nvSpPr>
        <p:spPr bwMode="auto">
          <a:xfrm>
            <a:off x="1009650" y="676275"/>
            <a:ext cx="7124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endParaRPr lang="en-US" altLang="it-IT"/>
          </a:p>
        </p:txBody>
      </p:sp>
      <p:sp>
        <p:nvSpPr>
          <p:cNvPr id="2184" name="Text Placeholder 2"/>
          <p:cNvSpPr>
            <a:spLocks noGrp="1"/>
          </p:cNvSpPr>
          <p:nvPr>
            <p:ph type="body" idx="1"/>
          </p:nvPr>
        </p:nvSpPr>
        <p:spPr bwMode="auto">
          <a:xfrm>
            <a:off x="1009650" y="1806575"/>
            <a:ext cx="7124700" cy="405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endParaRPr lang="en-US" altLang="it-IT"/>
          </a:p>
        </p:txBody>
      </p:sp>
      <p:sp>
        <p:nvSpPr>
          <p:cNvPr id="4" name="Date Placeholder 3"/>
          <p:cNvSpPr>
            <a:spLocks noGrp="1"/>
          </p:cNvSpPr>
          <p:nvPr>
            <p:ph type="dt" sz="half" idx="2"/>
          </p:nvPr>
        </p:nvSpPr>
        <p:spPr>
          <a:xfrm>
            <a:off x="6437313" y="5951538"/>
            <a:ext cx="2133600" cy="365125"/>
          </a:xfrm>
          <a:prstGeom prst="rect">
            <a:avLst/>
          </a:prstGeom>
        </p:spPr>
        <p:txBody>
          <a:bodyPr vert="horz" lIns="91440" tIns="45720" rIns="91440" bIns="45720" rtlCol="0" anchor="b"/>
          <a:lstStyle>
            <a:lvl1pPr algn="r">
              <a:defRPr sz="900">
                <a:solidFill>
                  <a:schemeClr val="tx1">
                    <a:tint val="75000"/>
                  </a:schemeClr>
                </a:solidFill>
                <a:ea typeface="ＭＳ Ｐゴシック" charset="-128"/>
                <a:cs typeface="+mn-cs"/>
              </a:defRPr>
            </a:lvl1pPr>
          </a:lstStyle>
          <a:p>
            <a:pPr defTabSz="457200" fontAlgn="base">
              <a:spcBef>
                <a:spcPct val="0"/>
              </a:spcBef>
              <a:spcAft>
                <a:spcPct val="0"/>
              </a:spcAft>
              <a:defRPr/>
            </a:pPr>
            <a:fld id="{C45AB0CB-6AFF-4635-92E9-481FF40532A7}" type="datetime1">
              <a:rPr lang="it-IT" altLang="it-IT">
                <a:solidFill>
                  <a:prstClr val="white">
                    <a:tint val="75000"/>
                  </a:prstClr>
                </a:solidFill>
                <a:latin typeface="Arial" pitchFamily="34" charset="0"/>
              </a:rPr>
              <a:pPr defTabSz="457200" fontAlgn="base">
                <a:spcBef>
                  <a:spcPct val="0"/>
                </a:spcBef>
                <a:spcAft>
                  <a:spcPct val="0"/>
                </a:spcAft>
                <a:defRPr/>
              </a:pPr>
              <a:t>21/06/2019</a:t>
            </a:fld>
            <a:endParaRPr lang="it-IT" altLang="it-IT">
              <a:solidFill>
                <a:prstClr val="white">
                  <a:tint val="75000"/>
                </a:prstClr>
              </a:solidFill>
              <a:latin typeface="Arial" pitchFamily="34" charset="0"/>
            </a:endParaRPr>
          </a:p>
        </p:txBody>
      </p:sp>
      <p:sp>
        <p:nvSpPr>
          <p:cNvPr id="5" name="Footer Placeholder 4"/>
          <p:cNvSpPr>
            <a:spLocks noGrp="1"/>
          </p:cNvSpPr>
          <p:nvPr>
            <p:ph type="ftr" sz="quarter" idx="3"/>
          </p:nvPr>
        </p:nvSpPr>
        <p:spPr>
          <a:xfrm>
            <a:off x="1181100" y="5951538"/>
            <a:ext cx="5256213" cy="365125"/>
          </a:xfrm>
          <a:prstGeom prst="rect">
            <a:avLst/>
          </a:prstGeom>
        </p:spPr>
        <p:txBody>
          <a:bodyPr vert="horz" lIns="91440" tIns="45720" rIns="91440" bIns="45720" rtlCol="0" anchor="b"/>
          <a:lstStyle>
            <a:lvl1pPr algn="l">
              <a:defRPr sz="900">
                <a:solidFill>
                  <a:schemeClr val="tx1">
                    <a:tint val="75000"/>
                  </a:schemeClr>
                </a:solidFill>
                <a:ea typeface="ＭＳ Ｐゴシック" charset="-128"/>
                <a:cs typeface="+mn-cs"/>
              </a:defRPr>
            </a:lvl1pPr>
          </a:lstStyle>
          <a:p>
            <a:pPr defTabSz="457200" fontAlgn="base">
              <a:spcBef>
                <a:spcPct val="0"/>
              </a:spcBef>
              <a:spcAft>
                <a:spcPct val="0"/>
              </a:spcAft>
              <a:defRPr/>
            </a:pPr>
            <a:endParaRPr lang="it-IT" altLang="it-IT">
              <a:solidFill>
                <a:prstClr val="white">
                  <a:tint val="75000"/>
                </a:prstClr>
              </a:solidFill>
              <a:latin typeface="Arial" pitchFamily="34" charset="0"/>
            </a:endParaRPr>
          </a:p>
        </p:txBody>
      </p:sp>
      <p:sp>
        <p:nvSpPr>
          <p:cNvPr id="6" name="Slide Number Placeholder 5"/>
          <p:cNvSpPr>
            <a:spLocks noGrp="1"/>
          </p:cNvSpPr>
          <p:nvPr>
            <p:ph type="sldNum" sz="quarter" idx="4"/>
          </p:nvPr>
        </p:nvSpPr>
        <p:spPr>
          <a:xfrm>
            <a:off x="573088" y="5951538"/>
            <a:ext cx="608012" cy="365125"/>
          </a:xfrm>
          <a:prstGeom prst="rect">
            <a:avLst/>
          </a:prstGeom>
        </p:spPr>
        <p:txBody>
          <a:bodyPr vert="horz" lIns="91440" tIns="45720" rIns="91440" bIns="45720" rtlCol="0" anchor="b"/>
          <a:lstStyle>
            <a:lvl1pPr algn="l">
              <a:defRPr sz="1800">
                <a:solidFill>
                  <a:schemeClr val="tx1">
                    <a:tint val="75000"/>
                  </a:schemeClr>
                </a:solidFill>
                <a:ea typeface="ＭＳ Ｐゴシック" charset="-128"/>
                <a:cs typeface="+mn-cs"/>
              </a:defRPr>
            </a:lvl1pPr>
          </a:lstStyle>
          <a:p>
            <a:pPr defTabSz="457200" fontAlgn="base">
              <a:spcBef>
                <a:spcPct val="0"/>
              </a:spcBef>
              <a:spcAft>
                <a:spcPct val="0"/>
              </a:spcAft>
              <a:defRPr/>
            </a:pPr>
            <a:fld id="{2C4875FB-CD6D-4E19-A462-5BB0CDD1AE9E}" type="slidenum">
              <a:rPr lang="it-IT" altLang="it-IT">
                <a:solidFill>
                  <a:prstClr val="white">
                    <a:tint val="75000"/>
                  </a:prstClr>
                </a:solidFill>
                <a:latin typeface="Arial" pitchFamily="34" charset="0"/>
              </a:rPr>
              <a:pPr defTabSz="457200" fontAlgn="base">
                <a:spcBef>
                  <a:spcPct val="0"/>
                </a:spcBef>
                <a:spcAft>
                  <a:spcPct val="0"/>
                </a:spcAft>
                <a:defRPr/>
              </a:pPr>
              <a:t>‹N›</a:t>
            </a:fld>
            <a:endParaRPr lang="it-IT" altLang="it-IT">
              <a:solidFill>
                <a:prstClr val="white">
                  <a:tint val="75000"/>
                </a:prstClr>
              </a:solidFill>
              <a:latin typeface="Arial" pitchFamily="34" charset="0"/>
            </a:endParaRPr>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ln w="317500">
                <a:solidFill>
                  <a:prstClr val="white"/>
                </a:solidFill>
              </a:ln>
              <a:solidFill>
                <a:prstClr val="white"/>
              </a:solidFill>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60" name="Oval 59"/>
          <p:cNvSpPr>
            <a:spLocks noChangeAspect="1"/>
          </p:cNvSpPr>
          <p:nvPr/>
        </p:nvSpPr>
        <p:spPr>
          <a:xfrm>
            <a:off x="153988" y="2698750"/>
            <a:ext cx="468312" cy="468313"/>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61" name="Oval 60"/>
          <p:cNvSpPr>
            <a:spLocks noChangeAspect="1"/>
          </p:cNvSpPr>
          <p:nvPr/>
        </p:nvSpPr>
        <p:spPr>
          <a:xfrm>
            <a:off x="474663" y="3167063"/>
            <a:ext cx="458787" cy="45878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ln w="317500">
                <a:solidFill>
                  <a:prstClr val="white"/>
                </a:solidFill>
              </a:ln>
              <a:solidFill>
                <a:prstClr val="white"/>
              </a:solidFill>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2014233090"/>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457200" rtl="0" eaLnBrk="0" fontAlgn="base" hangingPunct="0">
        <a:spcBef>
          <a:spcPct val="0"/>
        </a:spcBef>
        <a:spcAft>
          <a:spcPct val="0"/>
        </a:spcAft>
        <a:defRPr sz="3200" kern="1200">
          <a:solidFill>
            <a:schemeClr val="tx1"/>
          </a:solidFill>
          <a:latin typeface="+mj-lt"/>
          <a:ea typeface="Trebuchet MS" pitchFamily="34" charset="0"/>
          <a:cs typeface="Trebuchet MS"/>
        </a:defRPr>
      </a:lvl1pPr>
      <a:lvl2pPr algn="l" defTabSz="457200" rtl="0" eaLnBrk="0" fontAlgn="base" hangingPunct="0">
        <a:spcBef>
          <a:spcPct val="0"/>
        </a:spcBef>
        <a:spcAft>
          <a:spcPct val="0"/>
        </a:spcAft>
        <a:defRPr sz="3200">
          <a:solidFill>
            <a:schemeClr val="tx1"/>
          </a:solidFill>
          <a:latin typeface="Verdana" pitchFamily="34" charset="0"/>
          <a:ea typeface="Trebuchet MS" pitchFamily="34" charset="0"/>
          <a:cs typeface="Trebuchet MS" pitchFamily="34" charset="0"/>
        </a:defRPr>
      </a:lvl2pPr>
      <a:lvl3pPr algn="l" defTabSz="457200" rtl="0" eaLnBrk="0" fontAlgn="base" hangingPunct="0">
        <a:spcBef>
          <a:spcPct val="0"/>
        </a:spcBef>
        <a:spcAft>
          <a:spcPct val="0"/>
        </a:spcAft>
        <a:defRPr sz="3200">
          <a:solidFill>
            <a:schemeClr val="tx1"/>
          </a:solidFill>
          <a:latin typeface="Verdana" pitchFamily="34" charset="0"/>
          <a:ea typeface="Trebuchet MS" pitchFamily="34" charset="0"/>
          <a:cs typeface="Trebuchet MS" pitchFamily="34" charset="0"/>
        </a:defRPr>
      </a:lvl3pPr>
      <a:lvl4pPr algn="l" defTabSz="457200" rtl="0" eaLnBrk="0" fontAlgn="base" hangingPunct="0">
        <a:spcBef>
          <a:spcPct val="0"/>
        </a:spcBef>
        <a:spcAft>
          <a:spcPct val="0"/>
        </a:spcAft>
        <a:defRPr sz="3200">
          <a:solidFill>
            <a:schemeClr val="tx1"/>
          </a:solidFill>
          <a:latin typeface="Verdana" pitchFamily="34" charset="0"/>
          <a:ea typeface="Trebuchet MS" pitchFamily="34" charset="0"/>
          <a:cs typeface="Trebuchet MS" pitchFamily="34" charset="0"/>
        </a:defRPr>
      </a:lvl4pPr>
      <a:lvl5pPr algn="l" defTabSz="457200" rtl="0" eaLnBrk="0" fontAlgn="base" hangingPunct="0">
        <a:spcBef>
          <a:spcPct val="0"/>
        </a:spcBef>
        <a:spcAft>
          <a:spcPct val="0"/>
        </a:spcAft>
        <a:defRPr sz="3200">
          <a:solidFill>
            <a:schemeClr val="tx1"/>
          </a:solidFill>
          <a:latin typeface="Verdana" pitchFamily="34" charset="0"/>
          <a:ea typeface="Trebuchet MS" pitchFamily="34" charset="0"/>
          <a:cs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ct val="20000"/>
        </a:spcBef>
        <a:spcAft>
          <a:spcPts val="600"/>
        </a:spcAft>
        <a:buClr>
          <a:schemeClr val="tx2"/>
        </a:buClr>
        <a:buFont typeface="Wingdings 2" pitchFamily="18" charset="2"/>
        <a:buChar char=""/>
        <a:defRPr kern="1200">
          <a:solidFill>
            <a:schemeClr val="tx1"/>
          </a:solidFill>
          <a:latin typeface="+mn-lt"/>
          <a:ea typeface="+mn-ea"/>
          <a:cs typeface="+mn-cs"/>
        </a:defRPr>
      </a:lvl1pPr>
      <a:lvl2pPr marL="742950" indent="-285750" algn="l" defTabSz="457200" rtl="0" eaLnBrk="0" fontAlgn="base" hangingPunct="0">
        <a:spcBef>
          <a:spcPct val="20000"/>
        </a:spcBef>
        <a:spcAft>
          <a:spcPts val="600"/>
        </a:spcAft>
        <a:buClr>
          <a:schemeClr val="tx2"/>
        </a:buClr>
        <a:buFont typeface="Wingdings 2" pitchFamily="18" charset="2"/>
        <a:buChar char=""/>
        <a:defRPr sz="1600" kern="1200">
          <a:solidFill>
            <a:schemeClr val="tx1"/>
          </a:solidFill>
          <a:latin typeface="+mn-lt"/>
          <a:ea typeface="+mn-ea"/>
          <a:cs typeface="+mn-cs"/>
        </a:defRPr>
      </a:lvl2pPr>
      <a:lvl3pPr marL="1143000" indent="-228600" algn="l" defTabSz="457200" rtl="0" eaLnBrk="0" fontAlgn="base" hangingPunct="0">
        <a:spcBef>
          <a:spcPct val="20000"/>
        </a:spcBef>
        <a:spcAft>
          <a:spcPts val="600"/>
        </a:spcAft>
        <a:buClr>
          <a:schemeClr val="tx2"/>
        </a:buClr>
        <a:buFont typeface="Wingdings 2" pitchFamily="18" charset="2"/>
        <a:buChar char=""/>
        <a:defRPr sz="1400" kern="1200">
          <a:solidFill>
            <a:schemeClr val="tx1"/>
          </a:solidFill>
          <a:latin typeface="+mn-lt"/>
          <a:ea typeface="+mn-ea"/>
          <a:cs typeface="+mn-cs"/>
        </a:defRPr>
      </a:lvl3pPr>
      <a:lvl4pPr marL="1600200" indent="-228600" algn="l" defTabSz="457200" rtl="0" eaLnBrk="0" fontAlgn="base" hangingPunct="0">
        <a:spcBef>
          <a:spcPct val="20000"/>
        </a:spcBef>
        <a:spcAft>
          <a:spcPts val="600"/>
        </a:spcAft>
        <a:buClr>
          <a:schemeClr val="tx2"/>
        </a:buClr>
        <a:buFont typeface="Wingdings 2" pitchFamily="18" charset="2"/>
        <a:buChar char=""/>
        <a:defRPr sz="1200" kern="1200">
          <a:solidFill>
            <a:schemeClr val="tx1"/>
          </a:solidFill>
          <a:latin typeface="+mn-lt"/>
          <a:ea typeface="+mn-ea"/>
          <a:cs typeface="+mn-cs"/>
        </a:defRPr>
      </a:lvl4pPr>
      <a:lvl5pPr marL="2057400" indent="-228600" algn="l" defTabSz="457200" rtl="0" eaLnBrk="0" fontAlgn="base" hangingPunct="0">
        <a:spcBef>
          <a:spcPct val="20000"/>
        </a:spcBef>
        <a:spcAft>
          <a:spcPts val="600"/>
        </a:spcAft>
        <a:buClr>
          <a:schemeClr val="tx2"/>
        </a:buClr>
        <a:buFont typeface="Wingdings 2" pitchFamily="18"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2.xml"/><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3" Type="http://schemas.openxmlformats.org/officeDocument/2006/relationships/image" Target="cid:273159507211379633487393" TargetMode="External"/><Relationship Id="rId2" Type="http://schemas.openxmlformats.org/officeDocument/2006/relationships/image" Target="../media/image27.jpeg"/><Relationship Id="rId1" Type="http://schemas.openxmlformats.org/officeDocument/2006/relationships/slideLayout" Target="../slideLayouts/slideLayout46.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129" y="750691"/>
            <a:ext cx="9108504" cy="1470025"/>
          </a:xfrm>
        </p:spPr>
        <p:txBody>
          <a:bodyPr/>
          <a:lstStyle/>
          <a:p>
            <a:pPr algn="ctr"/>
            <a:r>
              <a:rPr lang="it-IT" b="1" dirty="0" smtClean="0">
                <a:solidFill>
                  <a:srgbClr val="C00000"/>
                </a:solidFill>
              </a:rPr>
              <a:t>Consiglio Nazionale </a:t>
            </a:r>
            <a:br>
              <a:rPr lang="it-IT" b="1" dirty="0" smtClean="0">
                <a:solidFill>
                  <a:srgbClr val="C00000"/>
                </a:solidFill>
              </a:rPr>
            </a:br>
            <a:r>
              <a:rPr lang="it-IT" b="1" dirty="0" smtClean="0">
                <a:solidFill>
                  <a:srgbClr val="C00000"/>
                </a:solidFill>
              </a:rPr>
              <a:t>Anaao Assomed</a:t>
            </a:r>
            <a:endParaRPr lang="it-IT" b="1" dirty="0">
              <a:solidFill>
                <a:srgbClr val="C00000"/>
              </a:solidFill>
            </a:endParaRPr>
          </a:p>
        </p:txBody>
      </p:sp>
      <p:sp>
        <p:nvSpPr>
          <p:cNvPr id="3" name="Sottotitolo 2"/>
          <p:cNvSpPr>
            <a:spLocks noGrp="1"/>
          </p:cNvSpPr>
          <p:nvPr>
            <p:ph type="subTitle" idx="1"/>
          </p:nvPr>
        </p:nvSpPr>
        <p:spPr>
          <a:xfrm>
            <a:off x="13158" y="3140968"/>
            <a:ext cx="9148276" cy="1600200"/>
          </a:xfrm>
        </p:spPr>
        <p:txBody>
          <a:bodyPr/>
          <a:lstStyle/>
          <a:p>
            <a:pPr algn="ctr"/>
            <a:r>
              <a:rPr lang="it-IT" b="1" dirty="0" smtClean="0"/>
              <a:t>Catania 21 e 22 Giugno 2019</a:t>
            </a:r>
          </a:p>
          <a:p>
            <a:pPr algn="ctr"/>
            <a:r>
              <a:rPr lang="it-IT" b="1" dirty="0" smtClean="0"/>
              <a:t>Relazione del </a:t>
            </a:r>
            <a:r>
              <a:rPr lang="it-IT" b="1" dirty="0" smtClean="0"/>
              <a:t>Segretario Nazionale</a:t>
            </a:r>
            <a:endParaRPr lang="it-IT" b="1"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130645"/>
            <a:ext cx="2647752" cy="706067"/>
          </a:xfrm>
          <a:prstGeom prst="rect">
            <a:avLst/>
          </a:prstGeom>
        </p:spPr>
      </p:pic>
    </p:spTree>
    <p:extLst>
      <p:ext uri="{BB962C8B-B14F-4D97-AF65-F5344CB8AC3E}">
        <p14:creationId xmlns:p14="http://schemas.microsoft.com/office/powerpoint/2010/main" val="4105264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16632"/>
            <a:ext cx="9144000" cy="1143000"/>
          </a:xfrm>
        </p:spPr>
        <p:txBody>
          <a:bodyPr>
            <a:normAutofit/>
          </a:bodyPr>
          <a:lstStyle/>
          <a:p>
            <a:r>
              <a:rPr lang="it-IT" sz="3200" b="1" dirty="0" smtClean="0">
                <a:solidFill>
                  <a:srgbClr val="C00000"/>
                </a:solidFill>
              </a:rPr>
              <a:t>Differenza   numero Dirigenti medici tra il 2017 e l’anno di massima occupazione nelle singole Regioni. </a:t>
            </a:r>
            <a:endParaRPr lang="it-IT" sz="3200" b="1" dirty="0">
              <a:solidFill>
                <a:srgbClr val="C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484784"/>
            <a:ext cx="5616624" cy="5184576"/>
          </a:xfrm>
          <a:prstGeom prst="rect">
            <a:avLst/>
          </a:prstGeom>
          <a:solidFill>
            <a:schemeClr val="accent1">
              <a:lumMod val="20000"/>
              <a:lumOff val="80000"/>
            </a:schemeClr>
          </a:solidFill>
          <a:ln>
            <a:noFill/>
          </a:ln>
          <a:effectLst/>
        </p:spPr>
      </p:pic>
    </p:spTree>
    <p:extLst>
      <p:ext uri="{BB962C8B-B14F-4D97-AF65-F5344CB8AC3E}">
        <p14:creationId xmlns:p14="http://schemas.microsoft.com/office/powerpoint/2010/main" val="12719436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467544" y="44624"/>
            <a:ext cx="8229600" cy="1143000"/>
          </a:xfrm>
        </p:spPr>
        <p:txBody>
          <a:bodyPr>
            <a:normAutofit fontScale="90000"/>
          </a:bodyPr>
          <a:lstStyle/>
          <a:p>
            <a:r>
              <a:rPr lang="it-IT" b="1" dirty="0" smtClean="0">
                <a:solidFill>
                  <a:srgbClr val="C00000"/>
                </a:solidFill>
              </a:rPr>
              <a:t>Differenza numero Dirigenti medici 2017 su 2004</a:t>
            </a:r>
            <a:endParaRPr lang="it-IT" b="1" dirty="0">
              <a:solidFill>
                <a:srgbClr val="C00000"/>
              </a:solidFill>
            </a:endParaRPr>
          </a:p>
        </p:txBody>
      </p:sp>
      <p:graphicFrame>
        <p:nvGraphicFramePr>
          <p:cNvPr id="4" name="Segnaposto contenuto 3"/>
          <p:cNvGraphicFramePr>
            <a:graphicFrameLocks noGrp="1"/>
          </p:cNvGraphicFramePr>
          <p:nvPr>
            <p:ph idx="4294967295"/>
            <p:extLst>
              <p:ext uri="{D42A27DB-BD31-4B8C-83A1-F6EECF244321}">
                <p14:modId xmlns:p14="http://schemas.microsoft.com/office/powerpoint/2010/main" val="893922657"/>
              </p:ext>
            </p:extLst>
          </p:nvPr>
        </p:nvGraphicFramePr>
        <p:xfrm>
          <a:off x="1331640" y="1196752"/>
          <a:ext cx="6408711" cy="5525500"/>
        </p:xfrm>
        <a:graphic>
          <a:graphicData uri="http://schemas.openxmlformats.org/drawingml/2006/table">
            <a:tbl>
              <a:tblPr/>
              <a:tblGrid>
                <a:gridCol w="977247"/>
                <a:gridCol w="905244"/>
                <a:gridCol w="61725"/>
                <a:gridCol w="1748763"/>
                <a:gridCol w="51437"/>
                <a:gridCol w="864096"/>
                <a:gridCol w="1800199"/>
              </a:tblGrid>
              <a:tr h="76706">
                <a:tc>
                  <a:txBody>
                    <a:bodyPr/>
                    <a:lstStyle/>
                    <a:p>
                      <a:pPr algn="l" fontAlgn="b"/>
                      <a:endParaRPr lang="it-IT" sz="900" b="0" i="0" u="none" strike="noStrike" dirty="0">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400" b="1" i="0" u="none" strike="noStrike" dirty="0">
                          <a:solidFill>
                            <a:srgbClr val="000000"/>
                          </a:solidFill>
                          <a:effectLst/>
                          <a:latin typeface="Calibri"/>
                        </a:rPr>
                        <a:t>2017</a:t>
                      </a: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endParaRPr lang="it-IT" sz="1400" b="1" i="0" u="none" strike="noStrike" dirty="0">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400" b="1" i="0" u="none" strike="noStrike" dirty="0">
                          <a:solidFill>
                            <a:srgbClr val="000000"/>
                          </a:solidFill>
                          <a:effectLst/>
                          <a:latin typeface="Calibri"/>
                        </a:rPr>
                        <a:t>2004</a:t>
                      </a:r>
                    </a:p>
                  </a:txBody>
                  <a:tcPr marL="7362" marR="7362" marT="7362" marB="0" anchor="b">
                    <a:lnL>
                      <a:noFill/>
                    </a:lnL>
                    <a:lnR>
                      <a:noFill/>
                    </a:lnR>
                    <a:lnT>
                      <a:noFill/>
                    </a:lnT>
                    <a:lnB>
                      <a:noFill/>
                    </a:lnB>
                    <a:solidFill>
                      <a:schemeClr val="tx2">
                        <a:lumMod val="20000"/>
                        <a:lumOff val="80000"/>
                      </a:schemeClr>
                    </a:solidFill>
                  </a:tcPr>
                </a:tc>
                <a:tc>
                  <a:txBody>
                    <a:bodyPr/>
                    <a:lstStyle/>
                    <a:p>
                      <a:pPr algn="l" fontAlgn="b"/>
                      <a:endParaRPr lang="it-IT" sz="1400" b="0" i="0" u="none" strike="noStrike">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gridSpan="2">
                  <a:txBody>
                    <a:bodyPr/>
                    <a:lstStyle/>
                    <a:p>
                      <a:pPr algn="l" fontAlgn="b"/>
                      <a:r>
                        <a:rPr lang="it-IT" sz="1400" b="1" i="0" u="none" strike="noStrike" dirty="0">
                          <a:solidFill>
                            <a:srgbClr val="000000"/>
                          </a:solidFill>
                          <a:effectLst/>
                          <a:latin typeface="Calibri"/>
                        </a:rPr>
                        <a:t>Differenza</a:t>
                      </a:r>
                    </a:p>
                  </a:txBody>
                  <a:tcPr marL="7362" marR="7362" marT="7362" marB="0" anchor="b">
                    <a:lnL>
                      <a:noFill/>
                    </a:lnL>
                    <a:lnR>
                      <a:noFill/>
                    </a:lnR>
                    <a:lnT>
                      <a:noFill/>
                    </a:lnT>
                    <a:lnB>
                      <a:noFill/>
                    </a:lnB>
                    <a:solidFill>
                      <a:schemeClr val="tx2">
                        <a:lumMod val="20000"/>
                        <a:lumOff val="80000"/>
                      </a:schemeClr>
                    </a:solidFill>
                  </a:tcPr>
                </a:tc>
                <a:tc hMerge="1">
                  <a:txBody>
                    <a:bodyPr/>
                    <a:lstStyle/>
                    <a:p>
                      <a:endParaRPr lang="it-IT"/>
                    </a:p>
                  </a:txBody>
                  <a:tcPr/>
                </a:tc>
              </a:tr>
              <a:tr h="178902">
                <a:tc>
                  <a:txBody>
                    <a:bodyPr/>
                    <a:lstStyle/>
                    <a:p>
                      <a:pPr algn="l" fontAlgn="b"/>
                      <a:endParaRPr lang="it-IT" sz="900" b="0" i="0" u="none" strike="noStrike">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endParaRPr lang="it-IT" sz="1400" b="0" i="0" u="none" strike="noStrike" dirty="0">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endParaRPr lang="it-IT" sz="1400" b="0" i="0" u="none" strike="noStrike">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l" fontAlgn="b"/>
                      <a:endParaRPr lang="it-IT" sz="1400" b="0" i="0" u="none" strike="noStrike" dirty="0">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l" fontAlgn="b"/>
                      <a:endParaRPr lang="it-IT" sz="1400" b="0" i="0" u="none" strike="noStrike">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gridSpan="2">
                  <a:txBody>
                    <a:bodyPr/>
                    <a:lstStyle/>
                    <a:p>
                      <a:pPr algn="l" fontAlgn="b"/>
                      <a:r>
                        <a:rPr lang="it-IT" sz="1400" b="1" i="0" u="none" strike="noStrike" dirty="0">
                          <a:solidFill>
                            <a:srgbClr val="000000"/>
                          </a:solidFill>
                          <a:effectLst/>
                          <a:latin typeface="Calibri"/>
                        </a:rPr>
                        <a:t>2017/2004</a:t>
                      </a:r>
                    </a:p>
                  </a:txBody>
                  <a:tcPr marL="7362" marR="7362" marT="7362" marB="0" anchor="b">
                    <a:lnL>
                      <a:noFill/>
                    </a:lnL>
                    <a:lnR>
                      <a:noFill/>
                    </a:lnR>
                    <a:lnT>
                      <a:noFill/>
                    </a:lnT>
                    <a:lnB>
                      <a:noFill/>
                    </a:lnB>
                    <a:solidFill>
                      <a:schemeClr val="tx2">
                        <a:lumMod val="20000"/>
                        <a:lumOff val="80000"/>
                      </a:schemeClr>
                    </a:solidFill>
                  </a:tcPr>
                </a:tc>
                <a:tc hMerge="1">
                  <a:txBody>
                    <a:bodyPr/>
                    <a:lstStyle/>
                    <a:p>
                      <a:endParaRPr lang="it-IT"/>
                    </a:p>
                  </a:txBody>
                  <a:tcPr/>
                </a:tc>
              </a:tr>
              <a:tr h="178902">
                <a:tc>
                  <a:txBody>
                    <a:bodyPr/>
                    <a:lstStyle/>
                    <a:p>
                      <a:pPr algn="l" fontAlgn="b"/>
                      <a:endParaRPr lang="it-IT" sz="900" b="0" i="0" u="none" strike="noStrike" dirty="0">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endParaRPr lang="it-IT" sz="900" b="0" i="0" u="none" strike="noStrike" dirty="0">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endParaRPr lang="it-IT" sz="900" b="0" i="0" u="none" strike="noStrike">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l" fontAlgn="b"/>
                      <a:endParaRPr lang="it-IT" sz="900" b="0" i="0" u="none" strike="noStrike" dirty="0">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l" fontAlgn="b"/>
                      <a:endParaRPr lang="it-IT" sz="900" b="0" i="0" u="none" strike="noStrike" dirty="0">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l" fontAlgn="b"/>
                      <a:endParaRPr lang="it-IT" sz="900" b="0" i="0" u="none" strike="noStrike" dirty="0">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l" fontAlgn="b"/>
                      <a:endParaRPr lang="it-IT" sz="900" b="0" i="0" u="none" strike="noStrike" dirty="0">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r>
              <a:tr h="178902">
                <a:tc>
                  <a:txBody>
                    <a:bodyPr/>
                    <a:lstStyle/>
                    <a:p>
                      <a:pPr algn="l" fontAlgn="b"/>
                      <a:endParaRPr lang="it-IT" sz="900" b="0" i="0" u="none" strike="noStrike">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endParaRPr lang="it-IT" sz="900" b="0" i="0" u="none" strike="noStrike" dirty="0">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endParaRPr lang="it-IT" sz="900" b="0" i="0" u="none" strike="noStrike" dirty="0">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l" fontAlgn="b"/>
                      <a:endParaRPr lang="it-IT" sz="900" b="0" i="0" u="none" strike="noStrike">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l" fontAlgn="b"/>
                      <a:endParaRPr lang="it-IT" sz="900" b="0" i="0" u="none" strike="noStrike">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400" b="1" i="0" u="none" strike="noStrike" dirty="0" smtClean="0">
                          <a:solidFill>
                            <a:srgbClr val="000000"/>
                          </a:solidFill>
                          <a:effectLst/>
                          <a:latin typeface="Calibri"/>
                        </a:rPr>
                        <a:t>Numero       </a:t>
                      </a:r>
                      <a:endParaRPr lang="it-IT" sz="1400" b="1" i="0" u="none" strike="noStrike" dirty="0">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400" b="1" i="0" u="none" strike="noStrike" dirty="0">
                          <a:solidFill>
                            <a:srgbClr val="000000"/>
                          </a:solidFill>
                          <a:effectLst/>
                          <a:latin typeface="Calibri"/>
                        </a:rPr>
                        <a:t>% </a:t>
                      </a:r>
                    </a:p>
                  </a:txBody>
                  <a:tcPr marL="7362" marR="7362" marT="7362" marB="0" anchor="b">
                    <a:lnL>
                      <a:noFill/>
                    </a:lnL>
                    <a:lnR>
                      <a:noFill/>
                    </a:lnR>
                    <a:lnT>
                      <a:noFill/>
                    </a:lnT>
                    <a:lnB>
                      <a:noFill/>
                    </a:lnB>
                    <a:solidFill>
                      <a:schemeClr val="tx2">
                        <a:lumMod val="20000"/>
                        <a:lumOff val="80000"/>
                      </a:schemeClr>
                    </a:solidFill>
                  </a:tcPr>
                </a:tc>
              </a:tr>
              <a:tr h="178902">
                <a:tc>
                  <a:txBody>
                    <a:bodyPr/>
                    <a:lstStyle/>
                    <a:p>
                      <a:pPr algn="l" fontAlgn="b"/>
                      <a:endParaRPr lang="it-IT" sz="900" b="0" i="0" u="none" strike="noStrike">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endParaRPr lang="it-IT" sz="900" b="0" i="0" u="none" strike="noStrike">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endParaRPr lang="it-IT" sz="900" b="0" i="0" u="none" strike="noStrike">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l" fontAlgn="b"/>
                      <a:endParaRPr lang="it-IT" sz="900" b="0" i="0" u="none" strike="noStrike">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l" fontAlgn="b"/>
                      <a:endParaRPr lang="it-IT" sz="900" b="0" i="0" u="none" strike="noStrike">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endParaRPr lang="it-IT" sz="900" b="0" i="0" u="none" strike="noStrike" dirty="0">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endParaRPr lang="it-IT" sz="900" b="0" i="0" u="none" strike="noStrike">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r>
              <a:tr h="178902">
                <a:tc>
                  <a:txBody>
                    <a:bodyPr/>
                    <a:lstStyle/>
                    <a:p>
                      <a:pPr algn="l" fontAlgn="b"/>
                      <a:r>
                        <a:rPr lang="it-IT" sz="1100" b="1" i="0" u="none" strike="noStrike" dirty="0">
                          <a:solidFill>
                            <a:srgbClr val="000000"/>
                          </a:solidFill>
                          <a:effectLst/>
                          <a:latin typeface="Calibri"/>
                        </a:rPr>
                        <a:t>ITALIA</a:t>
                      </a: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100" b="1" i="0" u="none" strike="noStrike" dirty="0" smtClean="0">
                          <a:solidFill>
                            <a:srgbClr val="000000"/>
                          </a:solidFill>
                          <a:effectLst/>
                          <a:latin typeface="Calibri"/>
                        </a:rPr>
                        <a:t>110.885</a:t>
                      </a:r>
                      <a:endParaRPr lang="it-IT" sz="1100" b="1" i="0" u="none" strike="noStrike" dirty="0">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endParaRPr lang="it-IT" sz="1100" b="1" i="0" u="none" strike="noStrike" dirty="0">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100" b="1" i="0" u="none" strike="noStrike" dirty="0" smtClean="0">
                          <a:solidFill>
                            <a:srgbClr val="000000"/>
                          </a:solidFill>
                          <a:effectLst/>
                          <a:latin typeface="Calibri"/>
                        </a:rPr>
                        <a:t>115.534</a:t>
                      </a:r>
                      <a:endParaRPr lang="it-IT" sz="1100" b="1" i="0" u="none" strike="noStrike" dirty="0">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endParaRPr lang="it-IT" sz="1100" b="1" i="0" u="none" strike="noStrike">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100" b="1" i="0" u="none" strike="noStrike" dirty="0">
                          <a:solidFill>
                            <a:srgbClr val="000000"/>
                          </a:solidFill>
                          <a:effectLst/>
                          <a:latin typeface="Calibri"/>
                        </a:rPr>
                        <a:t>-4649</a:t>
                      </a: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100" b="1" i="0" u="none" strike="noStrike" dirty="0">
                          <a:solidFill>
                            <a:srgbClr val="000000"/>
                          </a:solidFill>
                          <a:effectLst/>
                          <a:latin typeface="Calibri"/>
                        </a:rPr>
                        <a:t>-4,0%</a:t>
                      </a:r>
                    </a:p>
                  </a:txBody>
                  <a:tcPr marL="7362" marR="7362" marT="7362" marB="0" anchor="b">
                    <a:lnL>
                      <a:noFill/>
                    </a:lnL>
                    <a:lnR>
                      <a:noFill/>
                    </a:lnR>
                    <a:lnT>
                      <a:noFill/>
                    </a:lnT>
                    <a:lnB>
                      <a:noFill/>
                    </a:lnB>
                    <a:solidFill>
                      <a:schemeClr val="tx2">
                        <a:lumMod val="20000"/>
                        <a:lumOff val="80000"/>
                      </a:schemeClr>
                    </a:solidFill>
                  </a:tcPr>
                </a:tc>
              </a:tr>
              <a:tr h="178902">
                <a:tc>
                  <a:txBody>
                    <a:bodyPr/>
                    <a:lstStyle/>
                    <a:p>
                      <a:pPr algn="l" fontAlgn="b"/>
                      <a:endParaRPr lang="it-IT" sz="1100" b="0" i="0" u="none" strike="noStrike" dirty="0">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endParaRPr lang="it-IT" sz="900" b="0" i="0" u="none" strike="noStrike">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endParaRPr lang="it-IT" sz="900" b="0" i="0" u="none" strike="noStrike">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l" fontAlgn="b"/>
                      <a:endParaRPr lang="it-IT" sz="900" b="0" i="0" u="none" strike="noStrike" dirty="0">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l" fontAlgn="b"/>
                      <a:endParaRPr lang="it-IT" sz="900" b="0" i="0" u="none" strike="noStrike" dirty="0">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endParaRPr lang="it-IT" sz="900" b="1" i="0" u="none" strike="noStrike" dirty="0">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endParaRPr lang="it-IT" sz="900" b="1" i="0" u="none" strike="noStrike">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r>
              <a:tr h="178902">
                <a:tc>
                  <a:txBody>
                    <a:bodyPr/>
                    <a:lstStyle/>
                    <a:p>
                      <a:pPr algn="l" fontAlgn="b"/>
                      <a:r>
                        <a:rPr lang="it-IT" sz="1100" b="1" i="0" u="none" strike="noStrike" dirty="0">
                          <a:solidFill>
                            <a:srgbClr val="C00000"/>
                          </a:solidFill>
                          <a:effectLst/>
                          <a:latin typeface="Calibri"/>
                        </a:rPr>
                        <a:t>MOLISE</a:t>
                      </a: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dirty="0">
                          <a:solidFill>
                            <a:srgbClr val="000000"/>
                          </a:solidFill>
                          <a:effectLst/>
                          <a:latin typeface="Calibri"/>
                        </a:rPr>
                        <a:t>489</a:t>
                      </a: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endParaRPr lang="it-IT" sz="1200" b="1" i="0" u="none" strike="noStrike" dirty="0">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dirty="0">
                          <a:solidFill>
                            <a:srgbClr val="000000"/>
                          </a:solidFill>
                          <a:effectLst/>
                          <a:latin typeface="Calibri"/>
                        </a:rPr>
                        <a:t>774</a:t>
                      </a:r>
                    </a:p>
                  </a:txBody>
                  <a:tcPr marL="7362" marR="7362" marT="7362" marB="0" anchor="b">
                    <a:lnL>
                      <a:noFill/>
                    </a:lnL>
                    <a:lnR>
                      <a:noFill/>
                    </a:lnR>
                    <a:lnT>
                      <a:noFill/>
                    </a:lnT>
                    <a:lnB>
                      <a:noFill/>
                    </a:lnB>
                    <a:solidFill>
                      <a:schemeClr val="tx2">
                        <a:lumMod val="20000"/>
                        <a:lumOff val="80000"/>
                      </a:schemeClr>
                    </a:solidFill>
                  </a:tcPr>
                </a:tc>
                <a:tc>
                  <a:txBody>
                    <a:bodyPr/>
                    <a:lstStyle/>
                    <a:p>
                      <a:pPr algn="l" fontAlgn="b"/>
                      <a:endParaRPr lang="it-IT" sz="1200" b="0" i="0" u="none" strike="noStrike">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dirty="0">
                          <a:solidFill>
                            <a:srgbClr val="000000"/>
                          </a:solidFill>
                          <a:effectLst/>
                          <a:latin typeface="Calibri"/>
                        </a:rPr>
                        <a:t>-285</a:t>
                      </a: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dirty="0">
                          <a:solidFill>
                            <a:srgbClr val="C00000"/>
                          </a:solidFill>
                          <a:effectLst/>
                          <a:latin typeface="Calibri"/>
                        </a:rPr>
                        <a:t>-36,8%</a:t>
                      </a:r>
                    </a:p>
                  </a:txBody>
                  <a:tcPr marL="7362" marR="7362" marT="7362" marB="0" anchor="b">
                    <a:lnL>
                      <a:noFill/>
                    </a:lnL>
                    <a:lnR>
                      <a:noFill/>
                    </a:lnR>
                    <a:lnT>
                      <a:noFill/>
                    </a:lnT>
                    <a:lnB>
                      <a:noFill/>
                    </a:lnB>
                    <a:solidFill>
                      <a:schemeClr val="tx2">
                        <a:lumMod val="20000"/>
                        <a:lumOff val="80000"/>
                      </a:schemeClr>
                    </a:solidFill>
                  </a:tcPr>
                </a:tc>
              </a:tr>
              <a:tr h="178902">
                <a:tc>
                  <a:txBody>
                    <a:bodyPr/>
                    <a:lstStyle/>
                    <a:p>
                      <a:pPr algn="l" fontAlgn="b"/>
                      <a:r>
                        <a:rPr lang="it-IT" sz="1100" b="1" i="0" u="none" strike="noStrike" dirty="0">
                          <a:solidFill>
                            <a:srgbClr val="C00000"/>
                          </a:solidFill>
                          <a:effectLst/>
                          <a:latin typeface="Calibri"/>
                        </a:rPr>
                        <a:t>LAZIO</a:t>
                      </a: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dirty="0">
                          <a:solidFill>
                            <a:srgbClr val="000000"/>
                          </a:solidFill>
                          <a:effectLst/>
                          <a:latin typeface="Calibri"/>
                        </a:rPr>
                        <a:t>7961</a:t>
                      </a: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endParaRPr lang="it-IT" sz="1200" b="1" i="0" u="none" strike="noStrike">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dirty="0">
                          <a:solidFill>
                            <a:srgbClr val="000000"/>
                          </a:solidFill>
                          <a:effectLst/>
                          <a:latin typeface="Calibri"/>
                        </a:rPr>
                        <a:t>10544</a:t>
                      </a:r>
                    </a:p>
                  </a:txBody>
                  <a:tcPr marL="7362" marR="7362" marT="7362" marB="0" anchor="b">
                    <a:lnL>
                      <a:noFill/>
                    </a:lnL>
                    <a:lnR>
                      <a:noFill/>
                    </a:lnR>
                    <a:lnT>
                      <a:noFill/>
                    </a:lnT>
                    <a:lnB>
                      <a:noFill/>
                    </a:lnB>
                    <a:solidFill>
                      <a:schemeClr val="tx2">
                        <a:lumMod val="20000"/>
                        <a:lumOff val="80000"/>
                      </a:schemeClr>
                    </a:solidFill>
                  </a:tcPr>
                </a:tc>
                <a:tc>
                  <a:txBody>
                    <a:bodyPr/>
                    <a:lstStyle/>
                    <a:p>
                      <a:pPr algn="l" fontAlgn="b"/>
                      <a:endParaRPr lang="it-IT" sz="1200" b="0" i="0" u="none" strike="noStrike">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dirty="0">
                          <a:solidFill>
                            <a:srgbClr val="000000"/>
                          </a:solidFill>
                          <a:effectLst/>
                          <a:latin typeface="Calibri"/>
                        </a:rPr>
                        <a:t>-2583</a:t>
                      </a: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dirty="0">
                          <a:solidFill>
                            <a:srgbClr val="C00000"/>
                          </a:solidFill>
                          <a:effectLst/>
                          <a:latin typeface="Calibri"/>
                        </a:rPr>
                        <a:t>-24,5%</a:t>
                      </a:r>
                    </a:p>
                  </a:txBody>
                  <a:tcPr marL="7362" marR="7362" marT="7362" marB="0" anchor="b">
                    <a:lnL>
                      <a:noFill/>
                    </a:lnL>
                    <a:lnR>
                      <a:noFill/>
                    </a:lnR>
                    <a:lnT>
                      <a:noFill/>
                    </a:lnT>
                    <a:lnB>
                      <a:noFill/>
                    </a:lnB>
                    <a:solidFill>
                      <a:schemeClr val="tx2">
                        <a:lumMod val="20000"/>
                        <a:lumOff val="80000"/>
                      </a:schemeClr>
                    </a:solidFill>
                  </a:tcPr>
                </a:tc>
              </a:tr>
              <a:tr h="178902">
                <a:tc>
                  <a:txBody>
                    <a:bodyPr/>
                    <a:lstStyle/>
                    <a:p>
                      <a:pPr algn="l" fontAlgn="b"/>
                      <a:r>
                        <a:rPr lang="it-IT" sz="1100" b="1" i="0" u="none" strike="noStrike" dirty="0">
                          <a:solidFill>
                            <a:srgbClr val="C00000"/>
                          </a:solidFill>
                          <a:effectLst/>
                          <a:latin typeface="Calibri"/>
                        </a:rPr>
                        <a:t>SICILIA</a:t>
                      </a: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dirty="0">
                          <a:solidFill>
                            <a:srgbClr val="000000"/>
                          </a:solidFill>
                          <a:effectLst/>
                          <a:latin typeface="Calibri"/>
                        </a:rPr>
                        <a:t>9359</a:t>
                      </a: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endParaRPr lang="it-IT" sz="1200" b="1" i="0" u="none" strike="noStrike">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dirty="0">
                          <a:solidFill>
                            <a:srgbClr val="000000"/>
                          </a:solidFill>
                          <a:effectLst/>
                          <a:latin typeface="Calibri"/>
                        </a:rPr>
                        <a:t>10807</a:t>
                      </a:r>
                    </a:p>
                  </a:txBody>
                  <a:tcPr marL="7362" marR="7362" marT="7362" marB="0" anchor="b">
                    <a:lnL>
                      <a:noFill/>
                    </a:lnL>
                    <a:lnR>
                      <a:noFill/>
                    </a:lnR>
                    <a:lnT>
                      <a:noFill/>
                    </a:lnT>
                    <a:lnB>
                      <a:noFill/>
                    </a:lnB>
                    <a:solidFill>
                      <a:schemeClr val="tx2">
                        <a:lumMod val="20000"/>
                        <a:lumOff val="80000"/>
                      </a:schemeClr>
                    </a:solidFill>
                  </a:tcPr>
                </a:tc>
                <a:tc>
                  <a:txBody>
                    <a:bodyPr/>
                    <a:lstStyle/>
                    <a:p>
                      <a:pPr algn="l" fontAlgn="b"/>
                      <a:endParaRPr lang="it-IT" sz="1200" b="0" i="0" u="none" strike="noStrike" dirty="0">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dirty="0">
                          <a:solidFill>
                            <a:srgbClr val="000000"/>
                          </a:solidFill>
                          <a:effectLst/>
                          <a:latin typeface="Calibri"/>
                        </a:rPr>
                        <a:t>-1448</a:t>
                      </a: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dirty="0">
                          <a:solidFill>
                            <a:srgbClr val="C00000"/>
                          </a:solidFill>
                          <a:effectLst/>
                          <a:latin typeface="Calibri"/>
                        </a:rPr>
                        <a:t>-13,4%</a:t>
                      </a:r>
                    </a:p>
                  </a:txBody>
                  <a:tcPr marL="7362" marR="7362" marT="7362" marB="0" anchor="b">
                    <a:lnL>
                      <a:noFill/>
                    </a:lnL>
                    <a:lnR>
                      <a:noFill/>
                    </a:lnR>
                    <a:lnT>
                      <a:noFill/>
                    </a:lnT>
                    <a:lnB>
                      <a:noFill/>
                    </a:lnB>
                    <a:solidFill>
                      <a:schemeClr val="tx2">
                        <a:lumMod val="20000"/>
                        <a:lumOff val="80000"/>
                      </a:schemeClr>
                    </a:solidFill>
                  </a:tcPr>
                </a:tc>
              </a:tr>
              <a:tr h="178902">
                <a:tc>
                  <a:txBody>
                    <a:bodyPr/>
                    <a:lstStyle/>
                    <a:p>
                      <a:pPr algn="l" fontAlgn="b"/>
                      <a:r>
                        <a:rPr lang="it-IT" sz="1100" b="1" i="0" u="none" strike="noStrike" dirty="0">
                          <a:solidFill>
                            <a:srgbClr val="C00000"/>
                          </a:solidFill>
                          <a:effectLst/>
                          <a:latin typeface="Calibri"/>
                        </a:rPr>
                        <a:t>CAMPANIA</a:t>
                      </a: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dirty="0">
                          <a:solidFill>
                            <a:srgbClr val="000000"/>
                          </a:solidFill>
                          <a:effectLst/>
                          <a:latin typeface="Calibri"/>
                        </a:rPr>
                        <a:t>9680</a:t>
                      </a: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endParaRPr lang="it-IT" sz="1200" b="1" i="0" u="none" strike="noStrike">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dirty="0">
                          <a:solidFill>
                            <a:srgbClr val="000000"/>
                          </a:solidFill>
                          <a:effectLst/>
                          <a:latin typeface="Calibri"/>
                        </a:rPr>
                        <a:t>11311</a:t>
                      </a:r>
                    </a:p>
                  </a:txBody>
                  <a:tcPr marL="7362" marR="7362" marT="7362" marB="0" anchor="b">
                    <a:lnL>
                      <a:noFill/>
                    </a:lnL>
                    <a:lnR>
                      <a:noFill/>
                    </a:lnR>
                    <a:lnT>
                      <a:noFill/>
                    </a:lnT>
                    <a:lnB>
                      <a:noFill/>
                    </a:lnB>
                    <a:solidFill>
                      <a:schemeClr val="tx2">
                        <a:lumMod val="20000"/>
                        <a:lumOff val="80000"/>
                      </a:schemeClr>
                    </a:solidFill>
                  </a:tcPr>
                </a:tc>
                <a:tc>
                  <a:txBody>
                    <a:bodyPr/>
                    <a:lstStyle/>
                    <a:p>
                      <a:pPr algn="l" fontAlgn="b"/>
                      <a:endParaRPr lang="it-IT" sz="1200" b="0" i="0" u="none" strike="noStrike">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dirty="0">
                          <a:solidFill>
                            <a:srgbClr val="000000"/>
                          </a:solidFill>
                          <a:effectLst/>
                          <a:latin typeface="Calibri"/>
                        </a:rPr>
                        <a:t>-1631</a:t>
                      </a: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dirty="0">
                          <a:solidFill>
                            <a:srgbClr val="C00000"/>
                          </a:solidFill>
                          <a:effectLst/>
                          <a:latin typeface="Calibri"/>
                        </a:rPr>
                        <a:t>-14,4%</a:t>
                      </a:r>
                    </a:p>
                  </a:txBody>
                  <a:tcPr marL="7362" marR="7362" marT="7362" marB="0" anchor="b">
                    <a:lnL>
                      <a:noFill/>
                    </a:lnL>
                    <a:lnR>
                      <a:noFill/>
                    </a:lnR>
                    <a:lnT>
                      <a:noFill/>
                    </a:lnT>
                    <a:lnB>
                      <a:noFill/>
                    </a:lnB>
                    <a:solidFill>
                      <a:schemeClr val="tx2">
                        <a:lumMod val="20000"/>
                        <a:lumOff val="80000"/>
                      </a:schemeClr>
                    </a:solidFill>
                  </a:tcPr>
                </a:tc>
              </a:tr>
              <a:tr h="178902">
                <a:tc>
                  <a:txBody>
                    <a:bodyPr/>
                    <a:lstStyle/>
                    <a:p>
                      <a:pPr algn="l" fontAlgn="b"/>
                      <a:r>
                        <a:rPr lang="it-IT" sz="1100" b="1" i="0" u="none" strike="noStrike" dirty="0">
                          <a:solidFill>
                            <a:srgbClr val="C00000"/>
                          </a:solidFill>
                          <a:effectLst/>
                          <a:latin typeface="Calibri"/>
                        </a:rPr>
                        <a:t>CALABRIA</a:t>
                      </a: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dirty="0">
                          <a:solidFill>
                            <a:srgbClr val="000000"/>
                          </a:solidFill>
                          <a:effectLst/>
                          <a:latin typeface="Calibri"/>
                        </a:rPr>
                        <a:t>3953</a:t>
                      </a: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endParaRPr lang="it-IT" sz="1200" b="1" i="0" u="none" strike="noStrike">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dirty="0">
                          <a:solidFill>
                            <a:srgbClr val="000000"/>
                          </a:solidFill>
                          <a:effectLst/>
                          <a:latin typeface="Calibri"/>
                        </a:rPr>
                        <a:t>4560</a:t>
                      </a:r>
                    </a:p>
                  </a:txBody>
                  <a:tcPr marL="7362" marR="7362" marT="7362" marB="0" anchor="b">
                    <a:lnL>
                      <a:noFill/>
                    </a:lnL>
                    <a:lnR>
                      <a:noFill/>
                    </a:lnR>
                    <a:lnT>
                      <a:noFill/>
                    </a:lnT>
                    <a:lnB>
                      <a:noFill/>
                    </a:lnB>
                    <a:solidFill>
                      <a:schemeClr val="tx2">
                        <a:lumMod val="20000"/>
                        <a:lumOff val="80000"/>
                      </a:schemeClr>
                    </a:solidFill>
                  </a:tcPr>
                </a:tc>
                <a:tc>
                  <a:txBody>
                    <a:bodyPr/>
                    <a:lstStyle/>
                    <a:p>
                      <a:pPr algn="l" fontAlgn="b"/>
                      <a:endParaRPr lang="it-IT" sz="1200" b="0" i="0" u="none" strike="noStrike">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dirty="0">
                          <a:solidFill>
                            <a:srgbClr val="000000"/>
                          </a:solidFill>
                          <a:effectLst/>
                          <a:latin typeface="Calibri"/>
                        </a:rPr>
                        <a:t>-607</a:t>
                      </a: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dirty="0">
                          <a:solidFill>
                            <a:srgbClr val="C00000"/>
                          </a:solidFill>
                          <a:effectLst/>
                          <a:latin typeface="Calibri"/>
                        </a:rPr>
                        <a:t>-13,3%</a:t>
                      </a:r>
                    </a:p>
                  </a:txBody>
                  <a:tcPr marL="7362" marR="7362" marT="7362" marB="0" anchor="b">
                    <a:lnL>
                      <a:noFill/>
                    </a:lnL>
                    <a:lnR>
                      <a:noFill/>
                    </a:lnR>
                    <a:lnT>
                      <a:noFill/>
                    </a:lnT>
                    <a:lnB>
                      <a:noFill/>
                    </a:lnB>
                    <a:solidFill>
                      <a:schemeClr val="tx2">
                        <a:lumMod val="20000"/>
                        <a:lumOff val="80000"/>
                      </a:schemeClr>
                    </a:solidFill>
                  </a:tcPr>
                </a:tc>
              </a:tr>
              <a:tr h="266564">
                <a:tc>
                  <a:txBody>
                    <a:bodyPr/>
                    <a:lstStyle/>
                    <a:p>
                      <a:pPr algn="l" fontAlgn="b"/>
                      <a:r>
                        <a:rPr lang="it-IT" sz="1100" b="1" i="0" u="none" strike="noStrike" dirty="0">
                          <a:solidFill>
                            <a:srgbClr val="000000"/>
                          </a:solidFill>
                          <a:effectLst/>
                          <a:latin typeface="Calibri"/>
                        </a:rPr>
                        <a:t>VALLE AOSTA</a:t>
                      </a: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dirty="0">
                          <a:solidFill>
                            <a:srgbClr val="000000"/>
                          </a:solidFill>
                          <a:effectLst/>
                          <a:latin typeface="Calibri"/>
                        </a:rPr>
                        <a:t>336</a:t>
                      </a: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endParaRPr lang="it-IT" sz="1200" b="1" i="0" u="none" strike="noStrike">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dirty="0">
                          <a:solidFill>
                            <a:srgbClr val="000000"/>
                          </a:solidFill>
                          <a:effectLst/>
                          <a:latin typeface="Calibri"/>
                        </a:rPr>
                        <a:t>307</a:t>
                      </a:r>
                    </a:p>
                  </a:txBody>
                  <a:tcPr marL="7362" marR="7362" marT="7362" marB="0" anchor="b">
                    <a:lnL>
                      <a:noFill/>
                    </a:lnL>
                    <a:lnR>
                      <a:noFill/>
                    </a:lnR>
                    <a:lnT>
                      <a:noFill/>
                    </a:lnT>
                    <a:lnB>
                      <a:noFill/>
                    </a:lnB>
                    <a:solidFill>
                      <a:schemeClr val="tx2">
                        <a:lumMod val="20000"/>
                        <a:lumOff val="80000"/>
                      </a:schemeClr>
                    </a:solidFill>
                  </a:tcPr>
                </a:tc>
                <a:tc>
                  <a:txBody>
                    <a:bodyPr/>
                    <a:lstStyle/>
                    <a:p>
                      <a:pPr algn="l" fontAlgn="b"/>
                      <a:endParaRPr lang="it-IT" sz="1200" b="0" i="0" u="none" strike="noStrike">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dirty="0">
                          <a:solidFill>
                            <a:srgbClr val="000000"/>
                          </a:solidFill>
                          <a:effectLst/>
                          <a:latin typeface="Calibri"/>
                        </a:rPr>
                        <a:t>29</a:t>
                      </a: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a:solidFill>
                            <a:srgbClr val="000000"/>
                          </a:solidFill>
                          <a:effectLst/>
                          <a:latin typeface="Calibri"/>
                        </a:rPr>
                        <a:t>9,4%</a:t>
                      </a:r>
                    </a:p>
                  </a:txBody>
                  <a:tcPr marL="7362" marR="7362" marT="7362" marB="0" anchor="b">
                    <a:lnL>
                      <a:noFill/>
                    </a:lnL>
                    <a:lnR>
                      <a:noFill/>
                    </a:lnR>
                    <a:lnT>
                      <a:noFill/>
                    </a:lnT>
                    <a:lnB>
                      <a:noFill/>
                    </a:lnB>
                    <a:solidFill>
                      <a:schemeClr val="tx2">
                        <a:lumMod val="20000"/>
                        <a:lumOff val="80000"/>
                      </a:schemeClr>
                    </a:solidFill>
                  </a:tcPr>
                </a:tc>
              </a:tr>
              <a:tr h="178902">
                <a:tc>
                  <a:txBody>
                    <a:bodyPr/>
                    <a:lstStyle/>
                    <a:p>
                      <a:pPr algn="l" fontAlgn="b"/>
                      <a:r>
                        <a:rPr lang="it-IT" sz="1100" b="1" i="0" u="none" strike="noStrike" dirty="0">
                          <a:solidFill>
                            <a:srgbClr val="C00000"/>
                          </a:solidFill>
                          <a:effectLst/>
                          <a:latin typeface="Calibri"/>
                        </a:rPr>
                        <a:t>LIGURIA</a:t>
                      </a: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dirty="0">
                          <a:solidFill>
                            <a:srgbClr val="000000"/>
                          </a:solidFill>
                          <a:effectLst/>
                          <a:latin typeface="Calibri"/>
                        </a:rPr>
                        <a:t>3673</a:t>
                      </a: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endParaRPr lang="it-IT" sz="1200" b="1" i="0" u="none" strike="noStrike">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dirty="0">
                          <a:solidFill>
                            <a:srgbClr val="000000"/>
                          </a:solidFill>
                          <a:effectLst/>
                          <a:latin typeface="Calibri"/>
                        </a:rPr>
                        <a:t>4073</a:t>
                      </a:r>
                    </a:p>
                  </a:txBody>
                  <a:tcPr marL="7362" marR="7362" marT="7362" marB="0" anchor="b">
                    <a:lnL>
                      <a:noFill/>
                    </a:lnL>
                    <a:lnR>
                      <a:noFill/>
                    </a:lnR>
                    <a:lnT>
                      <a:noFill/>
                    </a:lnT>
                    <a:lnB>
                      <a:noFill/>
                    </a:lnB>
                    <a:solidFill>
                      <a:schemeClr val="tx2">
                        <a:lumMod val="20000"/>
                        <a:lumOff val="80000"/>
                      </a:schemeClr>
                    </a:solidFill>
                  </a:tcPr>
                </a:tc>
                <a:tc>
                  <a:txBody>
                    <a:bodyPr/>
                    <a:lstStyle/>
                    <a:p>
                      <a:pPr algn="l" fontAlgn="b"/>
                      <a:endParaRPr lang="it-IT" sz="1200" b="0" i="0" u="none" strike="noStrike">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dirty="0">
                          <a:solidFill>
                            <a:srgbClr val="000000"/>
                          </a:solidFill>
                          <a:effectLst/>
                          <a:latin typeface="Calibri"/>
                        </a:rPr>
                        <a:t>-400</a:t>
                      </a: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dirty="0">
                          <a:solidFill>
                            <a:srgbClr val="C00000"/>
                          </a:solidFill>
                          <a:effectLst/>
                          <a:latin typeface="Calibri"/>
                        </a:rPr>
                        <a:t>-9,8%</a:t>
                      </a:r>
                    </a:p>
                  </a:txBody>
                  <a:tcPr marL="7362" marR="7362" marT="7362" marB="0" anchor="b">
                    <a:lnL>
                      <a:noFill/>
                    </a:lnL>
                    <a:lnR>
                      <a:noFill/>
                    </a:lnR>
                    <a:lnT>
                      <a:noFill/>
                    </a:lnT>
                    <a:lnB>
                      <a:noFill/>
                    </a:lnB>
                    <a:solidFill>
                      <a:schemeClr val="tx2">
                        <a:lumMod val="20000"/>
                        <a:lumOff val="80000"/>
                      </a:schemeClr>
                    </a:solidFill>
                  </a:tcPr>
                </a:tc>
              </a:tr>
              <a:tr h="178902">
                <a:tc>
                  <a:txBody>
                    <a:bodyPr/>
                    <a:lstStyle/>
                    <a:p>
                      <a:pPr algn="l" fontAlgn="b"/>
                      <a:r>
                        <a:rPr lang="it-IT" sz="1100" b="1" i="0" u="none" strike="noStrike" dirty="0">
                          <a:solidFill>
                            <a:srgbClr val="000000"/>
                          </a:solidFill>
                          <a:effectLst/>
                          <a:latin typeface="Calibri"/>
                        </a:rPr>
                        <a:t>BASILICATA</a:t>
                      </a: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dirty="0">
                          <a:solidFill>
                            <a:srgbClr val="000000"/>
                          </a:solidFill>
                          <a:effectLst/>
                          <a:latin typeface="Calibri"/>
                        </a:rPr>
                        <a:t>1260</a:t>
                      </a: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endParaRPr lang="it-IT" sz="1200" b="1" i="0" u="none" strike="noStrike">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a:solidFill>
                            <a:srgbClr val="000000"/>
                          </a:solidFill>
                          <a:effectLst/>
                          <a:latin typeface="Calibri"/>
                        </a:rPr>
                        <a:t>1208</a:t>
                      </a:r>
                    </a:p>
                  </a:txBody>
                  <a:tcPr marL="7362" marR="7362" marT="7362" marB="0" anchor="b">
                    <a:lnL>
                      <a:noFill/>
                    </a:lnL>
                    <a:lnR>
                      <a:noFill/>
                    </a:lnR>
                    <a:lnT>
                      <a:noFill/>
                    </a:lnT>
                    <a:lnB>
                      <a:noFill/>
                    </a:lnB>
                    <a:solidFill>
                      <a:schemeClr val="tx2">
                        <a:lumMod val="20000"/>
                        <a:lumOff val="80000"/>
                      </a:schemeClr>
                    </a:solidFill>
                  </a:tcPr>
                </a:tc>
                <a:tc>
                  <a:txBody>
                    <a:bodyPr/>
                    <a:lstStyle/>
                    <a:p>
                      <a:pPr algn="l" fontAlgn="b"/>
                      <a:endParaRPr lang="it-IT" sz="1200" b="0" i="0" u="none" strike="noStrike">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dirty="0">
                          <a:solidFill>
                            <a:srgbClr val="000000"/>
                          </a:solidFill>
                          <a:effectLst/>
                          <a:latin typeface="Calibri"/>
                        </a:rPr>
                        <a:t>52</a:t>
                      </a: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dirty="0">
                          <a:solidFill>
                            <a:srgbClr val="000000"/>
                          </a:solidFill>
                          <a:effectLst/>
                          <a:latin typeface="Calibri"/>
                        </a:rPr>
                        <a:t>4,3%</a:t>
                      </a:r>
                    </a:p>
                  </a:txBody>
                  <a:tcPr marL="7362" marR="7362" marT="7362" marB="0" anchor="b">
                    <a:lnL>
                      <a:noFill/>
                    </a:lnL>
                    <a:lnR>
                      <a:noFill/>
                    </a:lnR>
                    <a:lnT>
                      <a:noFill/>
                    </a:lnT>
                    <a:lnB>
                      <a:noFill/>
                    </a:lnB>
                    <a:solidFill>
                      <a:schemeClr val="tx2">
                        <a:lumMod val="20000"/>
                        <a:lumOff val="80000"/>
                      </a:schemeClr>
                    </a:solidFill>
                  </a:tcPr>
                </a:tc>
              </a:tr>
              <a:tr h="178902">
                <a:tc>
                  <a:txBody>
                    <a:bodyPr/>
                    <a:lstStyle/>
                    <a:p>
                      <a:pPr algn="l" fontAlgn="b"/>
                      <a:r>
                        <a:rPr lang="it-IT" sz="1100" b="1" i="0" u="none" strike="noStrike" dirty="0">
                          <a:solidFill>
                            <a:srgbClr val="C00000"/>
                          </a:solidFill>
                          <a:effectLst/>
                          <a:latin typeface="Calibri"/>
                        </a:rPr>
                        <a:t>ABRUZZO</a:t>
                      </a: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dirty="0">
                          <a:solidFill>
                            <a:srgbClr val="000000"/>
                          </a:solidFill>
                          <a:effectLst/>
                          <a:latin typeface="Calibri"/>
                        </a:rPr>
                        <a:t>2857</a:t>
                      </a: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endParaRPr lang="it-IT" sz="1200" b="1" i="0" u="none" strike="noStrike">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a:solidFill>
                            <a:srgbClr val="000000"/>
                          </a:solidFill>
                          <a:effectLst/>
                          <a:latin typeface="Calibri"/>
                        </a:rPr>
                        <a:t>3038</a:t>
                      </a:r>
                    </a:p>
                  </a:txBody>
                  <a:tcPr marL="7362" marR="7362" marT="7362" marB="0" anchor="b">
                    <a:lnL>
                      <a:noFill/>
                    </a:lnL>
                    <a:lnR>
                      <a:noFill/>
                    </a:lnR>
                    <a:lnT>
                      <a:noFill/>
                    </a:lnT>
                    <a:lnB>
                      <a:noFill/>
                    </a:lnB>
                    <a:solidFill>
                      <a:schemeClr val="tx2">
                        <a:lumMod val="20000"/>
                        <a:lumOff val="80000"/>
                      </a:schemeClr>
                    </a:solidFill>
                  </a:tcPr>
                </a:tc>
                <a:tc>
                  <a:txBody>
                    <a:bodyPr/>
                    <a:lstStyle/>
                    <a:p>
                      <a:pPr algn="l" fontAlgn="b"/>
                      <a:endParaRPr lang="it-IT" sz="1200" b="0" i="0" u="none" strike="noStrike" dirty="0">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dirty="0">
                          <a:solidFill>
                            <a:srgbClr val="000000"/>
                          </a:solidFill>
                          <a:effectLst/>
                          <a:latin typeface="Calibri"/>
                        </a:rPr>
                        <a:t>-181</a:t>
                      </a: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dirty="0">
                          <a:solidFill>
                            <a:srgbClr val="C00000"/>
                          </a:solidFill>
                          <a:effectLst/>
                          <a:latin typeface="Calibri"/>
                        </a:rPr>
                        <a:t>-6,0%</a:t>
                      </a:r>
                    </a:p>
                  </a:txBody>
                  <a:tcPr marL="7362" marR="7362" marT="7362" marB="0" anchor="b">
                    <a:lnL>
                      <a:noFill/>
                    </a:lnL>
                    <a:lnR>
                      <a:noFill/>
                    </a:lnR>
                    <a:lnT>
                      <a:noFill/>
                    </a:lnT>
                    <a:lnB>
                      <a:noFill/>
                    </a:lnB>
                    <a:solidFill>
                      <a:schemeClr val="tx2">
                        <a:lumMod val="20000"/>
                        <a:lumOff val="80000"/>
                      </a:schemeClr>
                    </a:solidFill>
                  </a:tcPr>
                </a:tc>
              </a:tr>
              <a:tr h="178902">
                <a:tc>
                  <a:txBody>
                    <a:bodyPr/>
                    <a:lstStyle/>
                    <a:p>
                      <a:pPr algn="l" fontAlgn="b"/>
                      <a:r>
                        <a:rPr lang="it-IT" sz="1100" b="1" i="0" u="none" strike="noStrike" dirty="0">
                          <a:solidFill>
                            <a:srgbClr val="C00000"/>
                          </a:solidFill>
                          <a:effectLst/>
                          <a:latin typeface="Calibri"/>
                        </a:rPr>
                        <a:t>PIEMONTE</a:t>
                      </a: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dirty="0">
                          <a:solidFill>
                            <a:srgbClr val="000000"/>
                          </a:solidFill>
                          <a:effectLst/>
                          <a:latin typeface="Calibri"/>
                        </a:rPr>
                        <a:t>8923</a:t>
                      </a: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endParaRPr lang="it-IT" sz="1200" b="1" i="0" u="none" strike="noStrike">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dirty="0">
                          <a:solidFill>
                            <a:srgbClr val="000000"/>
                          </a:solidFill>
                          <a:effectLst/>
                          <a:latin typeface="Calibri"/>
                        </a:rPr>
                        <a:t>9180</a:t>
                      </a:r>
                    </a:p>
                  </a:txBody>
                  <a:tcPr marL="7362" marR="7362" marT="7362" marB="0" anchor="b">
                    <a:lnL>
                      <a:noFill/>
                    </a:lnL>
                    <a:lnR>
                      <a:noFill/>
                    </a:lnR>
                    <a:lnT>
                      <a:noFill/>
                    </a:lnT>
                    <a:lnB>
                      <a:noFill/>
                    </a:lnB>
                    <a:solidFill>
                      <a:schemeClr val="tx2">
                        <a:lumMod val="20000"/>
                        <a:lumOff val="80000"/>
                      </a:schemeClr>
                    </a:solidFill>
                  </a:tcPr>
                </a:tc>
                <a:tc>
                  <a:txBody>
                    <a:bodyPr/>
                    <a:lstStyle/>
                    <a:p>
                      <a:pPr algn="l" fontAlgn="b"/>
                      <a:endParaRPr lang="it-IT" sz="1200" b="0" i="0" u="none" strike="noStrike">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dirty="0">
                          <a:solidFill>
                            <a:srgbClr val="000000"/>
                          </a:solidFill>
                          <a:effectLst/>
                          <a:latin typeface="Calibri"/>
                        </a:rPr>
                        <a:t>-257</a:t>
                      </a: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dirty="0">
                          <a:solidFill>
                            <a:srgbClr val="C00000"/>
                          </a:solidFill>
                          <a:effectLst/>
                          <a:latin typeface="Calibri"/>
                        </a:rPr>
                        <a:t>-2,8%</a:t>
                      </a:r>
                    </a:p>
                  </a:txBody>
                  <a:tcPr marL="7362" marR="7362" marT="7362" marB="0" anchor="b">
                    <a:lnL>
                      <a:noFill/>
                    </a:lnL>
                    <a:lnR>
                      <a:noFill/>
                    </a:lnR>
                    <a:lnT>
                      <a:noFill/>
                    </a:lnT>
                    <a:lnB>
                      <a:noFill/>
                    </a:lnB>
                    <a:solidFill>
                      <a:schemeClr val="tx2">
                        <a:lumMod val="20000"/>
                        <a:lumOff val="80000"/>
                      </a:schemeClr>
                    </a:solidFill>
                  </a:tcPr>
                </a:tc>
              </a:tr>
              <a:tr h="266564">
                <a:tc>
                  <a:txBody>
                    <a:bodyPr/>
                    <a:lstStyle/>
                    <a:p>
                      <a:pPr algn="l" fontAlgn="b"/>
                      <a:r>
                        <a:rPr lang="it-IT" sz="1100" b="1" i="0" u="none" strike="noStrike" dirty="0">
                          <a:solidFill>
                            <a:srgbClr val="000000"/>
                          </a:solidFill>
                          <a:effectLst/>
                          <a:latin typeface="Calibri"/>
                        </a:rPr>
                        <a:t>LOMBARDIA</a:t>
                      </a: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dirty="0">
                          <a:solidFill>
                            <a:srgbClr val="000000"/>
                          </a:solidFill>
                          <a:effectLst/>
                          <a:latin typeface="Calibri"/>
                        </a:rPr>
                        <a:t>15189</a:t>
                      </a: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endParaRPr lang="it-IT" sz="1200" b="1" i="0" u="none" strike="noStrike" dirty="0">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dirty="0">
                          <a:solidFill>
                            <a:srgbClr val="000000"/>
                          </a:solidFill>
                          <a:effectLst/>
                          <a:latin typeface="Calibri"/>
                        </a:rPr>
                        <a:t>14953</a:t>
                      </a:r>
                    </a:p>
                  </a:txBody>
                  <a:tcPr marL="7362" marR="7362" marT="7362" marB="0" anchor="b">
                    <a:lnL>
                      <a:noFill/>
                    </a:lnL>
                    <a:lnR>
                      <a:noFill/>
                    </a:lnR>
                    <a:lnT>
                      <a:noFill/>
                    </a:lnT>
                    <a:lnB>
                      <a:noFill/>
                    </a:lnB>
                    <a:solidFill>
                      <a:schemeClr val="tx2">
                        <a:lumMod val="20000"/>
                        <a:lumOff val="80000"/>
                      </a:schemeClr>
                    </a:solidFill>
                  </a:tcPr>
                </a:tc>
                <a:tc>
                  <a:txBody>
                    <a:bodyPr/>
                    <a:lstStyle/>
                    <a:p>
                      <a:pPr algn="l" fontAlgn="b"/>
                      <a:endParaRPr lang="it-IT" sz="1200" b="0" i="0" u="none" strike="noStrike">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dirty="0">
                          <a:solidFill>
                            <a:srgbClr val="000000"/>
                          </a:solidFill>
                          <a:effectLst/>
                          <a:latin typeface="Calibri"/>
                        </a:rPr>
                        <a:t>236</a:t>
                      </a: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dirty="0">
                          <a:solidFill>
                            <a:srgbClr val="000000"/>
                          </a:solidFill>
                          <a:effectLst/>
                          <a:latin typeface="Calibri"/>
                        </a:rPr>
                        <a:t>1,6%</a:t>
                      </a:r>
                    </a:p>
                  </a:txBody>
                  <a:tcPr marL="7362" marR="7362" marT="7362" marB="0" anchor="b">
                    <a:lnL>
                      <a:noFill/>
                    </a:lnL>
                    <a:lnR>
                      <a:noFill/>
                    </a:lnR>
                    <a:lnT>
                      <a:noFill/>
                    </a:lnT>
                    <a:lnB>
                      <a:noFill/>
                    </a:lnB>
                    <a:solidFill>
                      <a:schemeClr val="tx2">
                        <a:lumMod val="20000"/>
                        <a:lumOff val="80000"/>
                      </a:schemeClr>
                    </a:solidFill>
                  </a:tcPr>
                </a:tc>
              </a:tr>
              <a:tr h="178902">
                <a:tc>
                  <a:txBody>
                    <a:bodyPr/>
                    <a:lstStyle/>
                    <a:p>
                      <a:pPr algn="l" fontAlgn="b"/>
                      <a:r>
                        <a:rPr lang="it-IT" sz="1100" b="1" i="0" u="none" strike="noStrike" dirty="0">
                          <a:solidFill>
                            <a:srgbClr val="000000"/>
                          </a:solidFill>
                          <a:effectLst/>
                          <a:latin typeface="Calibri"/>
                        </a:rPr>
                        <a:t>MARCHE</a:t>
                      </a: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a:solidFill>
                            <a:srgbClr val="000000"/>
                          </a:solidFill>
                          <a:effectLst/>
                          <a:latin typeface="Calibri"/>
                        </a:rPr>
                        <a:t>3129</a:t>
                      </a: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endParaRPr lang="it-IT" sz="1200" b="1" i="0" u="none" strike="noStrike" dirty="0">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a:solidFill>
                            <a:srgbClr val="000000"/>
                          </a:solidFill>
                          <a:effectLst/>
                          <a:latin typeface="Calibri"/>
                        </a:rPr>
                        <a:t>3126</a:t>
                      </a:r>
                    </a:p>
                  </a:txBody>
                  <a:tcPr marL="7362" marR="7362" marT="7362" marB="0" anchor="b">
                    <a:lnL>
                      <a:noFill/>
                    </a:lnL>
                    <a:lnR>
                      <a:noFill/>
                    </a:lnR>
                    <a:lnT>
                      <a:noFill/>
                    </a:lnT>
                    <a:lnB>
                      <a:noFill/>
                    </a:lnB>
                    <a:solidFill>
                      <a:schemeClr val="tx2">
                        <a:lumMod val="20000"/>
                        <a:lumOff val="80000"/>
                      </a:schemeClr>
                    </a:solidFill>
                  </a:tcPr>
                </a:tc>
                <a:tc>
                  <a:txBody>
                    <a:bodyPr/>
                    <a:lstStyle/>
                    <a:p>
                      <a:pPr algn="l" fontAlgn="b"/>
                      <a:endParaRPr lang="it-IT" sz="1200" b="0" i="0" u="none" strike="noStrike">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dirty="0">
                          <a:solidFill>
                            <a:srgbClr val="000000"/>
                          </a:solidFill>
                          <a:effectLst/>
                          <a:latin typeface="Calibri"/>
                        </a:rPr>
                        <a:t>3</a:t>
                      </a: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dirty="0">
                          <a:solidFill>
                            <a:srgbClr val="000000"/>
                          </a:solidFill>
                          <a:effectLst/>
                          <a:latin typeface="Calibri"/>
                        </a:rPr>
                        <a:t>0,1%</a:t>
                      </a:r>
                    </a:p>
                  </a:txBody>
                  <a:tcPr marL="7362" marR="7362" marT="7362" marB="0" anchor="b">
                    <a:lnL>
                      <a:noFill/>
                    </a:lnL>
                    <a:lnR>
                      <a:noFill/>
                    </a:lnR>
                    <a:lnT>
                      <a:noFill/>
                    </a:lnT>
                    <a:lnB>
                      <a:noFill/>
                    </a:lnB>
                    <a:solidFill>
                      <a:schemeClr val="tx2">
                        <a:lumMod val="20000"/>
                        <a:lumOff val="80000"/>
                      </a:schemeClr>
                    </a:solidFill>
                  </a:tcPr>
                </a:tc>
              </a:tr>
              <a:tr h="178902">
                <a:tc>
                  <a:txBody>
                    <a:bodyPr/>
                    <a:lstStyle/>
                    <a:p>
                      <a:pPr algn="l" fontAlgn="b"/>
                      <a:r>
                        <a:rPr lang="it-IT" sz="1100" b="1" i="0" u="none" strike="noStrike" dirty="0">
                          <a:solidFill>
                            <a:srgbClr val="000000"/>
                          </a:solidFill>
                          <a:effectLst/>
                          <a:latin typeface="Calibri"/>
                        </a:rPr>
                        <a:t>PUGLIA</a:t>
                      </a: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dirty="0">
                          <a:solidFill>
                            <a:srgbClr val="000000"/>
                          </a:solidFill>
                          <a:effectLst/>
                          <a:latin typeface="Calibri"/>
                        </a:rPr>
                        <a:t>6928</a:t>
                      </a: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endParaRPr lang="it-IT" sz="1200" b="1" i="0" u="none" strike="noStrike" dirty="0">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dirty="0">
                          <a:solidFill>
                            <a:srgbClr val="000000"/>
                          </a:solidFill>
                          <a:effectLst/>
                          <a:latin typeface="Calibri"/>
                        </a:rPr>
                        <a:t>6829</a:t>
                      </a:r>
                    </a:p>
                  </a:txBody>
                  <a:tcPr marL="7362" marR="7362" marT="7362" marB="0" anchor="b">
                    <a:lnL>
                      <a:noFill/>
                    </a:lnL>
                    <a:lnR>
                      <a:noFill/>
                    </a:lnR>
                    <a:lnT>
                      <a:noFill/>
                    </a:lnT>
                    <a:lnB>
                      <a:noFill/>
                    </a:lnB>
                    <a:solidFill>
                      <a:schemeClr val="tx2">
                        <a:lumMod val="20000"/>
                        <a:lumOff val="80000"/>
                      </a:schemeClr>
                    </a:solidFill>
                  </a:tcPr>
                </a:tc>
                <a:tc>
                  <a:txBody>
                    <a:bodyPr/>
                    <a:lstStyle/>
                    <a:p>
                      <a:pPr algn="l" fontAlgn="b"/>
                      <a:endParaRPr lang="it-IT" sz="1200" b="0" i="0" u="none" strike="noStrike">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dirty="0">
                          <a:solidFill>
                            <a:srgbClr val="000000"/>
                          </a:solidFill>
                          <a:effectLst/>
                          <a:latin typeface="Calibri"/>
                        </a:rPr>
                        <a:t>99</a:t>
                      </a: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dirty="0">
                          <a:solidFill>
                            <a:srgbClr val="000000"/>
                          </a:solidFill>
                          <a:effectLst/>
                          <a:latin typeface="Calibri"/>
                        </a:rPr>
                        <a:t>1,4%</a:t>
                      </a:r>
                    </a:p>
                  </a:txBody>
                  <a:tcPr marL="7362" marR="7362" marT="7362" marB="0" anchor="b">
                    <a:lnL>
                      <a:noFill/>
                    </a:lnL>
                    <a:lnR>
                      <a:noFill/>
                    </a:lnR>
                    <a:lnT>
                      <a:noFill/>
                    </a:lnT>
                    <a:lnB>
                      <a:noFill/>
                    </a:lnB>
                    <a:solidFill>
                      <a:schemeClr val="tx2">
                        <a:lumMod val="20000"/>
                        <a:lumOff val="80000"/>
                      </a:schemeClr>
                    </a:solidFill>
                  </a:tcPr>
                </a:tc>
              </a:tr>
              <a:tr h="178902">
                <a:tc>
                  <a:txBody>
                    <a:bodyPr/>
                    <a:lstStyle/>
                    <a:p>
                      <a:pPr algn="l" fontAlgn="b"/>
                      <a:r>
                        <a:rPr lang="it-IT" sz="1100" b="1" i="0" u="none" strike="noStrike" dirty="0">
                          <a:solidFill>
                            <a:srgbClr val="000000"/>
                          </a:solidFill>
                          <a:effectLst/>
                          <a:latin typeface="Calibri"/>
                        </a:rPr>
                        <a:t>SARDEGNA</a:t>
                      </a: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dirty="0">
                          <a:solidFill>
                            <a:srgbClr val="000000"/>
                          </a:solidFill>
                          <a:effectLst/>
                          <a:latin typeface="Calibri"/>
                        </a:rPr>
                        <a:t>4588</a:t>
                      </a: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endParaRPr lang="it-IT" sz="1200" b="1" i="0" u="none" strike="noStrike" dirty="0">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dirty="0">
                          <a:solidFill>
                            <a:srgbClr val="000000"/>
                          </a:solidFill>
                          <a:effectLst/>
                          <a:latin typeface="Calibri"/>
                        </a:rPr>
                        <a:t>4174</a:t>
                      </a:r>
                    </a:p>
                  </a:txBody>
                  <a:tcPr marL="7362" marR="7362" marT="7362" marB="0" anchor="b">
                    <a:lnL>
                      <a:noFill/>
                    </a:lnL>
                    <a:lnR>
                      <a:noFill/>
                    </a:lnR>
                    <a:lnT>
                      <a:noFill/>
                    </a:lnT>
                    <a:lnB>
                      <a:noFill/>
                    </a:lnB>
                    <a:solidFill>
                      <a:schemeClr val="tx2">
                        <a:lumMod val="20000"/>
                        <a:lumOff val="80000"/>
                      </a:schemeClr>
                    </a:solidFill>
                  </a:tcPr>
                </a:tc>
                <a:tc>
                  <a:txBody>
                    <a:bodyPr/>
                    <a:lstStyle/>
                    <a:p>
                      <a:pPr algn="l" fontAlgn="b"/>
                      <a:endParaRPr lang="it-IT" sz="1200" b="0" i="0" u="none" strike="noStrike">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a:solidFill>
                            <a:srgbClr val="000000"/>
                          </a:solidFill>
                          <a:effectLst/>
                          <a:latin typeface="Calibri"/>
                        </a:rPr>
                        <a:t>414</a:t>
                      </a: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dirty="0">
                          <a:solidFill>
                            <a:srgbClr val="000000"/>
                          </a:solidFill>
                          <a:effectLst/>
                          <a:latin typeface="Calibri"/>
                        </a:rPr>
                        <a:t>9,9%</a:t>
                      </a:r>
                    </a:p>
                  </a:txBody>
                  <a:tcPr marL="7362" marR="7362" marT="7362" marB="0" anchor="b">
                    <a:lnL>
                      <a:noFill/>
                    </a:lnL>
                    <a:lnR>
                      <a:noFill/>
                    </a:lnR>
                    <a:lnT>
                      <a:noFill/>
                    </a:lnT>
                    <a:lnB>
                      <a:noFill/>
                    </a:lnB>
                    <a:solidFill>
                      <a:schemeClr val="tx2">
                        <a:lumMod val="20000"/>
                        <a:lumOff val="80000"/>
                      </a:schemeClr>
                    </a:solidFill>
                  </a:tcPr>
                </a:tc>
              </a:tr>
              <a:tr h="178902">
                <a:tc>
                  <a:txBody>
                    <a:bodyPr/>
                    <a:lstStyle/>
                    <a:p>
                      <a:pPr algn="l" fontAlgn="b"/>
                      <a:r>
                        <a:rPr lang="it-IT" sz="1100" b="1" i="0" u="none" strike="noStrike" dirty="0">
                          <a:solidFill>
                            <a:srgbClr val="000000"/>
                          </a:solidFill>
                          <a:effectLst/>
                          <a:latin typeface="Calibri"/>
                        </a:rPr>
                        <a:t>FRIULI V.G.</a:t>
                      </a: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a:solidFill>
                            <a:srgbClr val="000000"/>
                          </a:solidFill>
                          <a:effectLst/>
                          <a:latin typeface="Calibri"/>
                        </a:rPr>
                        <a:t>2685</a:t>
                      </a: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endParaRPr lang="it-IT" sz="1200" b="1" i="0" u="none" strike="noStrike" dirty="0">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a:solidFill>
                            <a:srgbClr val="000000"/>
                          </a:solidFill>
                          <a:effectLst/>
                          <a:latin typeface="Calibri"/>
                        </a:rPr>
                        <a:t>2459</a:t>
                      </a:r>
                    </a:p>
                  </a:txBody>
                  <a:tcPr marL="7362" marR="7362" marT="7362" marB="0" anchor="b">
                    <a:lnL>
                      <a:noFill/>
                    </a:lnL>
                    <a:lnR>
                      <a:noFill/>
                    </a:lnR>
                    <a:lnT>
                      <a:noFill/>
                    </a:lnT>
                    <a:lnB>
                      <a:noFill/>
                    </a:lnB>
                    <a:solidFill>
                      <a:schemeClr val="tx2">
                        <a:lumMod val="20000"/>
                        <a:lumOff val="80000"/>
                      </a:schemeClr>
                    </a:solidFill>
                  </a:tcPr>
                </a:tc>
                <a:tc>
                  <a:txBody>
                    <a:bodyPr/>
                    <a:lstStyle/>
                    <a:p>
                      <a:pPr algn="l" fontAlgn="b"/>
                      <a:endParaRPr lang="it-IT" sz="1200" b="0" i="0" u="none" strike="noStrike">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a:solidFill>
                            <a:srgbClr val="000000"/>
                          </a:solidFill>
                          <a:effectLst/>
                          <a:latin typeface="Calibri"/>
                        </a:rPr>
                        <a:t>226</a:t>
                      </a: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dirty="0">
                          <a:solidFill>
                            <a:srgbClr val="000000"/>
                          </a:solidFill>
                          <a:effectLst/>
                          <a:latin typeface="Calibri"/>
                        </a:rPr>
                        <a:t>9,2%</a:t>
                      </a:r>
                    </a:p>
                  </a:txBody>
                  <a:tcPr marL="7362" marR="7362" marT="7362" marB="0" anchor="b">
                    <a:lnL>
                      <a:noFill/>
                    </a:lnL>
                    <a:lnR>
                      <a:noFill/>
                    </a:lnR>
                    <a:lnT>
                      <a:noFill/>
                    </a:lnT>
                    <a:lnB>
                      <a:noFill/>
                    </a:lnB>
                    <a:solidFill>
                      <a:schemeClr val="tx2">
                        <a:lumMod val="20000"/>
                        <a:lumOff val="80000"/>
                      </a:schemeClr>
                    </a:solidFill>
                  </a:tcPr>
                </a:tc>
              </a:tr>
              <a:tr h="178902">
                <a:tc>
                  <a:txBody>
                    <a:bodyPr/>
                    <a:lstStyle/>
                    <a:p>
                      <a:pPr algn="l" fontAlgn="b"/>
                      <a:r>
                        <a:rPr lang="it-IT" sz="1100" b="1" i="0" u="none" strike="noStrike" dirty="0">
                          <a:solidFill>
                            <a:srgbClr val="000000"/>
                          </a:solidFill>
                          <a:effectLst/>
                          <a:latin typeface="Calibri"/>
                        </a:rPr>
                        <a:t>BOLZANO</a:t>
                      </a: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dirty="0">
                          <a:solidFill>
                            <a:srgbClr val="000000"/>
                          </a:solidFill>
                          <a:effectLst/>
                          <a:latin typeface="Calibri"/>
                        </a:rPr>
                        <a:t>980</a:t>
                      </a: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endParaRPr lang="it-IT" sz="1200" b="1" i="0" u="none" strike="noStrike" dirty="0">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a:solidFill>
                            <a:srgbClr val="000000"/>
                          </a:solidFill>
                          <a:effectLst/>
                          <a:latin typeface="Calibri"/>
                        </a:rPr>
                        <a:t>886</a:t>
                      </a:r>
                    </a:p>
                  </a:txBody>
                  <a:tcPr marL="7362" marR="7362" marT="7362" marB="0" anchor="b">
                    <a:lnL>
                      <a:noFill/>
                    </a:lnL>
                    <a:lnR>
                      <a:noFill/>
                    </a:lnR>
                    <a:lnT>
                      <a:noFill/>
                    </a:lnT>
                    <a:lnB>
                      <a:noFill/>
                    </a:lnB>
                    <a:solidFill>
                      <a:schemeClr val="tx2">
                        <a:lumMod val="20000"/>
                        <a:lumOff val="80000"/>
                      </a:schemeClr>
                    </a:solidFill>
                  </a:tcPr>
                </a:tc>
                <a:tc>
                  <a:txBody>
                    <a:bodyPr/>
                    <a:lstStyle/>
                    <a:p>
                      <a:pPr algn="l" fontAlgn="b"/>
                      <a:endParaRPr lang="it-IT" sz="1200" b="0" i="0" u="none" strike="noStrike">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a:solidFill>
                            <a:srgbClr val="000000"/>
                          </a:solidFill>
                          <a:effectLst/>
                          <a:latin typeface="Calibri"/>
                        </a:rPr>
                        <a:t>94</a:t>
                      </a: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dirty="0">
                          <a:solidFill>
                            <a:srgbClr val="000000"/>
                          </a:solidFill>
                          <a:effectLst/>
                          <a:latin typeface="Calibri"/>
                        </a:rPr>
                        <a:t>10,6%</a:t>
                      </a:r>
                    </a:p>
                  </a:txBody>
                  <a:tcPr marL="7362" marR="7362" marT="7362" marB="0" anchor="b">
                    <a:lnL>
                      <a:noFill/>
                    </a:lnL>
                    <a:lnR>
                      <a:noFill/>
                    </a:lnR>
                    <a:lnT>
                      <a:noFill/>
                    </a:lnT>
                    <a:lnB>
                      <a:noFill/>
                    </a:lnB>
                    <a:solidFill>
                      <a:schemeClr val="tx2">
                        <a:lumMod val="20000"/>
                        <a:lumOff val="80000"/>
                      </a:schemeClr>
                    </a:solidFill>
                  </a:tcPr>
                </a:tc>
              </a:tr>
              <a:tr h="178902">
                <a:tc>
                  <a:txBody>
                    <a:bodyPr/>
                    <a:lstStyle/>
                    <a:p>
                      <a:pPr algn="l" fontAlgn="b"/>
                      <a:r>
                        <a:rPr lang="it-IT" sz="1100" b="1" i="0" u="none" strike="noStrike" dirty="0">
                          <a:solidFill>
                            <a:srgbClr val="000000"/>
                          </a:solidFill>
                          <a:effectLst/>
                          <a:latin typeface="Calibri"/>
                        </a:rPr>
                        <a:t>TOSCANA</a:t>
                      </a: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a:solidFill>
                            <a:srgbClr val="000000"/>
                          </a:solidFill>
                          <a:effectLst/>
                          <a:latin typeface="Calibri"/>
                        </a:rPr>
                        <a:t>8500</a:t>
                      </a: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endParaRPr lang="it-IT" sz="1200" b="1" i="0" u="none" strike="noStrike" dirty="0">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dirty="0">
                          <a:solidFill>
                            <a:srgbClr val="000000"/>
                          </a:solidFill>
                          <a:effectLst/>
                          <a:latin typeface="Calibri"/>
                        </a:rPr>
                        <a:t>7698</a:t>
                      </a:r>
                    </a:p>
                  </a:txBody>
                  <a:tcPr marL="7362" marR="7362" marT="7362" marB="0" anchor="b">
                    <a:lnL>
                      <a:noFill/>
                    </a:lnL>
                    <a:lnR>
                      <a:noFill/>
                    </a:lnR>
                    <a:lnT>
                      <a:noFill/>
                    </a:lnT>
                    <a:lnB>
                      <a:noFill/>
                    </a:lnB>
                    <a:solidFill>
                      <a:schemeClr val="tx2">
                        <a:lumMod val="20000"/>
                        <a:lumOff val="80000"/>
                      </a:schemeClr>
                    </a:solidFill>
                  </a:tcPr>
                </a:tc>
                <a:tc>
                  <a:txBody>
                    <a:bodyPr/>
                    <a:lstStyle/>
                    <a:p>
                      <a:pPr algn="l" fontAlgn="b"/>
                      <a:endParaRPr lang="it-IT" sz="1200" b="0" i="0" u="none" strike="noStrike">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a:solidFill>
                            <a:srgbClr val="000000"/>
                          </a:solidFill>
                          <a:effectLst/>
                          <a:latin typeface="Calibri"/>
                        </a:rPr>
                        <a:t>802</a:t>
                      </a: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dirty="0">
                          <a:solidFill>
                            <a:srgbClr val="000000"/>
                          </a:solidFill>
                          <a:effectLst/>
                          <a:latin typeface="Calibri"/>
                        </a:rPr>
                        <a:t>10,4%</a:t>
                      </a:r>
                    </a:p>
                  </a:txBody>
                  <a:tcPr marL="7362" marR="7362" marT="7362" marB="0" anchor="b">
                    <a:lnL>
                      <a:noFill/>
                    </a:lnL>
                    <a:lnR>
                      <a:noFill/>
                    </a:lnR>
                    <a:lnT>
                      <a:noFill/>
                    </a:lnT>
                    <a:lnB>
                      <a:noFill/>
                    </a:lnB>
                    <a:solidFill>
                      <a:schemeClr val="tx2">
                        <a:lumMod val="20000"/>
                        <a:lumOff val="80000"/>
                      </a:schemeClr>
                    </a:solidFill>
                  </a:tcPr>
                </a:tc>
              </a:tr>
              <a:tr h="178902">
                <a:tc>
                  <a:txBody>
                    <a:bodyPr/>
                    <a:lstStyle/>
                    <a:p>
                      <a:pPr algn="l" fontAlgn="b"/>
                      <a:r>
                        <a:rPr lang="it-IT" sz="1100" b="1" i="0" u="none" strike="noStrike" dirty="0">
                          <a:solidFill>
                            <a:srgbClr val="000000"/>
                          </a:solidFill>
                          <a:effectLst/>
                          <a:latin typeface="Calibri"/>
                        </a:rPr>
                        <a:t>TRENTO</a:t>
                      </a: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dirty="0">
                          <a:solidFill>
                            <a:srgbClr val="000000"/>
                          </a:solidFill>
                          <a:effectLst/>
                          <a:latin typeface="Calibri"/>
                        </a:rPr>
                        <a:t>1103</a:t>
                      </a: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endParaRPr lang="it-IT" sz="1200" b="1" i="0" u="none" strike="noStrike" dirty="0">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dirty="0">
                          <a:solidFill>
                            <a:srgbClr val="000000"/>
                          </a:solidFill>
                          <a:effectLst/>
                          <a:latin typeface="Calibri"/>
                        </a:rPr>
                        <a:t>922</a:t>
                      </a:r>
                    </a:p>
                  </a:txBody>
                  <a:tcPr marL="7362" marR="7362" marT="7362" marB="0" anchor="b">
                    <a:lnL>
                      <a:noFill/>
                    </a:lnL>
                    <a:lnR>
                      <a:noFill/>
                    </a:lnR>
                    <a:lnT>
                      <a:noFill/>
                    </a:lnT>
                    <a:lnB>
                      <a:noFill/>
                    </a:lnB>
                    <a:solidFill>
                      <a:schemeClr val="tx2">
                        <a:lumMod val="20000"/>
                        <a:lumOff val="80000"/>
                      </a:schemeClr>
                    </a:solidFill>
                  </a:tcPr>
                </a:tc>
                <a:tc>
                  <a:txBody>
                    <a:bodyPr/>
                    <a:lstStyle/>
                    <a:p>
                      <a:pPr algn="l" fontAlgn="b"/>
                      <a:endParaRPr lang="it-IT" sz="1200" b="0" i="0" u="none" strike="noStrike">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a:solidFill>
                            <a:srgbClr val="000000"/>
                          </a:solidFill>
                          <a:effectLst/>
                          <a:latin typeface="Calibri"/>
                        </a:rPr>
                        <a:t>181</a:t>
                      </a: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dirty="0">
                          <a:solidFill>
                            <a:srgbClr val="000000"/>
                          </a:solidFill>
                          <a:effectLst/>
                          <a:latin typeface="Calibri"/>
                        </a:rPr>
                        <a:t>19,6%</a:t>
                      </a:r>
                    </a:p>
                  </a:txBody>
                  <a:tcPr marL="7362" marR="7362" marT="7362" marB="0" anchor="b">
                    <a:lnL>
                      <a:noFill/>
                    </a:lnL>
                    <a:lnR>
                      <a:noFill/>
                    </a:lnR>
                    <a:lnT>
                      <a:noFill/>
                    </a:lnT>
                    <a:lnB>
                      <a:noFill/>
                    </a:lnB>
                    <a:solidFill>
                      <a:schemeClr val="tx2">
                        <a:lumMod val="20000"/>
                        <a:lumOff val="80000"/>
                      </a:schemeClr>
                    </a:solidFill>
                  </a:tcPr>
                </a:tc>
              </a:tr>
              <a:tr h="178902">
                <a:tc>
                  <a:txBody>
                    <a:bodyPr/>
                    <a:lstStyle/>
                    <a:p>
                      <a:pPr algn="l" fontAlgn="b"/>
                      <a:r>
                        <a:rPr lang="it-IT" sz="1100" b="1" i="0" u="none" strike="noStrike" dirty="0">
                          <a:solidFill>
                            <a:srgbClr val="000000"/>
                          </a:solidFill>
                          <a:effectLst/>
                          <a:latin typeface="Calibri"/>
                        </a:rPr>
                        <a:t>UMBRIA</a:t>
                      </a: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dirty="0">
                          <a:solidFill>
                            <a:srgbClr val="000000"/>
                          </a:solidFill>
                          <a:effectLst/>
                          <a:latin typeface="Calibri"/>
                        </a:rPr>
                        <a:t>2118</a:t>
                      </a: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endParaRPr lang="it-IT" sz="1200" b="1" i="0" u="none" strike="noStrike" dirty="0">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dirty="0">
                          <a:solidFill>
                            <a:srgbClr val="000000"/>
                          </a:solidFill>
                          <a:effectLst/>
                          <a:latin typeface="Calibri"/>
                        </a:rPr>
                        <a:t>1984</a:t>
                      </a:r>
                    </a:p>
                  </a:txBody>
                  <a:tcPr marL="7362" marR="7362" marT="7362" marB="0" anchor="b">
                    <a:lnL>
                      <a:noFill/>
                    </a:lnL>
                    <a:lnR>
                      <a:noFill/>
                    </a:lnR>
                    <a:lnT>
                      <a:noFill/>
                    </a:lnT>
                    <a:lnB>
                      <a:noFill/>
                    </a:lnB>
                    <a:solidFill>
                      <a:schemeClr val="tx2">
                        <a:lumMod val="20000"/>
                        <a:lumOff val="80000"/>
                      </a:schemeClr>
                    </a:solidFill>
                  </a:tcPr>
                </a:tc>
                <a:tc>
                  <a:txBody>
                    <a:bodyPr/>
                    <a:lstStyle/>
                    <a:p>
                      <a:pPr algn="l" fontAlgn="b"/>
                      <a:endParaRPr lang="it-IT" sz="1200" b="0" i="0" u="none" strike="noStrike">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a:solidFill>
                            <a:srgbClr val="000000"/>
                          </a:solidFill>
                          <a:effectLst/>
                          <a:latin typeface="Calibri"/>
                        </a:rPr>
                        <a:t>134</a:t>
                      </a: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dirty="0">
                          <a:solidFill>
                            <a:srgbClr val="000000"/>
                          </a:solidFill>
                          <a:effectLst/>
                          <a:latin typeface="Calibri"/>
                        </a:rPr>
                        <a:t>6,8%</a:t>
                      </a:r>
                    </a:p>
                  </a:txBody>
                  <a:tcPr marL="7362" marR="7362" marT="7362" marB="0" anchor="b">
                    <a:lnL>
                      <a:noFill/>
                    </a:lnL>
                    <a:lnR>
                      <a:noFill/>
                    </a:lnR>
                    <a:lnT>
                      <a:noFill/>
                    </a:lnT>
                    <a:lnB>
                      <a:noFill/>
                    </a:lnB>
                    <a:solidFill>
                      <a:schemeClr val="tx2">
                        <a:lumMod val="20000"/>
                        <a:lumOff val="80000"/>
                      </a:schemeClr>
                    </a:solidFill>
                  </a:tcPr>
                </a:tc>
              </a:tr>
              <a:tr h="178902">
                <a:tc>
                  <a:txBody>
                    <a:bodyPr/>
                    <a:lstStyle/>
                    <a:p>
                      <a:pPr algn="l" fontAlgn="b"/>
                      <a:r>
                        <a:rPr lang="it-IT" sz="1100" b="1" i="0" u="none" strike="noStrike" dirty="0">
                          <a:solidFill>
                            <a:srgbClr val="000000"/>
                          </a:solidFill>
                          <a:effectLst/>
                          <a:latin typeface="Calibri"/>
                        </a:rPr>
                        <a:t>VENETO</a:t>
                      </a: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dirty="0">
                          <a:solidFill>
                            <a:srgbClr val="000000"/>
                          </a:solidFill>
                          <a:effectLst/>
                          <a:latin typeface="Calibri"/>
                        </a:rPr>
                        <a:t>8466</a:t>
                      </a: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endParaRPr lang="it-IT" sz="1200" b="1" i="0" u="none" strike="noStrike" dirty="0">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dirty="0">
                          <a:solidFill>
                            <a:srgbClr val="000000"/>
                          </a:solidFill>
                          <a:effectLst/>
                          <a:latin typeface="Calibri"/>
                        </a:rPr>
                        <a:t>8052</a:t>
                      </a:r>
                    </a:p>
                  </a:txBody>
                  <a:tcPr marL="7362" marR="7362" marT="7362" marB="0" anchor="b">
                    <a:lnL>
                      <a:noFill/>
                    </a:lnL>
                    <a:lnR>
                      <a:noFill/>
                    </a:lnR>
                    <a:lnT>
                      <a:noFill/>
                    </a:lnT>
                    <a:lnB>
                      <a:noFill/>
                    </a:lnB>
                    <a:solidFill>
                      <a:schemeClr val="tx2">
                        <a:lumMod val="20000"/>
                        <a:lumOff val="80000"/>
                      </a:schemeClr>
                    </a:solidFill>
                  </a:tcPr>
                </a:tc>
                <a:tc>
                  <a:txBody>
                    <a:bodyPr/>
                    <a:lstStyle/>
                    <a:p>
                      <a:pPr algn="l" fontAlgn="b"/>
                      <a:endParaRPr lang="it-IT" sz="1200" b="0" i="0" u="none" strike="noStrike">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a:solidFill>
                            <a:srgbClr val="000000"/>
                          </a:solidFill>
                          <a:effectLst/>
                          <a:latin typeface="Calibri"/>
                        </a:rPr>
                        <a:t>414</a:t>
                      </a: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dirty="0">
                          <a:solidFill>
                            <a:srgbClr val="000000"/>
                          </a:solidFill>
                          <a:effectLst/>
                          <a:latin typeface="Calibri"/>
                        </a:rPr>
                        <a:t>5,1%</a:t>
                      </a:r>
                    </a:p>
                  </a:txBody>
                  <a:tcPr marL="7362" marR="7362" marT="7362" marB="0" anchor="b">
                    <a:lnL>
                      <a:noFill/>
                    </a:lnL>
                    <a:lnR>
                      <a:noFill/>
                    </a:lnR>
                    <a:lnT>
                      <a:noFill/>
                    </a:lnT>
                    <a:lnB>
                      <a:noFill/>
                    </a:lnB>
                    <a:solidFill>
                      <a:schemeClr val="tx2">
                        <a:lumMod val="20000"/>
                        <a:lumOff val="80000"/>
                      </a:schemeClr>
                    </a:solidFill>
                  </a:tcPr>
                </a:tc>
              </a:tr>
              <a:tr h="178902">
                <a:tc>
                  <a:txBody>
                    <a:bodyPr/>
                    <a:lstStyle/>
                    <a:p>
                      <a:pPr algn="l" fontAlgn="b"/>
                      <a:r>
                        <a:rPr lang="it-IT" sz="1100" b="1" i="0" u="none" strike="noStrike" dirty="0">
                          <a:solidFill>
                            <a:srgbClr val="000000"/>
                          </a:solidFill>
                          <a:effectLst/>
                          <a:latin typeface="Calibri"/>
                        </a:rPr>
                        <a:t>EMILIA R.</a:t>
                      </a: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dirty="0">
                          <a:solidFill>
                            <a:srgbClr val="000000"/>
                          </a:solidFill>
                          <a:effectLst/>
                          <a:latin typeface="Calibri"/>
                        </a:rPr>
                        <a:t>8713</a:t>
                      </a: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endParaRPr lang="it-IT" sz="1200" b="1" i="0" u="none" strike="noStrike" dirty="0">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dirty="0">
                          <a:solidFill>
                            <a:srgbClr val="000000"/>
                          </a:solidFill>
                          <a:effectLst/>
                          <a:latin typeface="Calibri"/>
                        </a:rPr>
                        <a:t>8649</a:t>
                      </a:r>
                    </a:p>
                  </a:txBody>
                  <a:tcPr marL="7362" marR="7362" marT="7362" marB="0" anchor="b">
                    <a:lnL>
                      <a:noFill/>
                    </a:lnL>
                    <a:lnR>
                      <a:noFill/>
                    </a:lnR>
                    <a:lnT>
                      <a:noFill/>
                    </a:lnT>
                    <a:lnB>
                      <a:noFill/>
                    </a:lnB>
                    <a:solidFill>
                      <a:schemeClr val="tx2">
                        <a:lumMod val="20000"/>
                        <a:lumOff val="80000"/>
                      </a:schemeClr>
                    </a:solidFill>
                  </a:tcPr>
                </a:tc>
                <a:tc>
                  <a:txBody>
                    <a:bodyPr/>
                    <a:lstStyle/>
                    <a:p>
                      <a:pPr algn="l" fontAlgn="b"/>
                      <a:endParaRPr lang="it-IT" sz="1200" b="0" i="0" u="none" strike="noStrike" dirty="0">
                        <a:solidFill>
                          <a:srgbClr val="000000"/>
                        </a:solidFill>
                        <a:effectLst/>
                        <a:latin typeface="Calibri"/>
                      </a:endParaRP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dirty="0">
                          <a:solidFill>
                            <a:srgbClr val="000000"/>
                          </a:solidFill>
                          <a:effectLst/>
                          <a:latin typeface="Calibri"/>
                        </a:rPr>
                        <a:t>64</a:t>
                      </a:r>
                    </a:p>
                  </a:txBody>
                  <a:tcPr marL="7362" marR="7362" marT="7362" marB="0" anchor="b">
                    <a:lnL>
                      <a:noFill/>
                    </a:lnL>
                    <a:lnR>
                      <a:noFill/>
                    </a:lnR>
                    <a:lnT>
                      <a:noFill/>
                    </a:lnT>
                    <a:lnB>
                      <a:noFill/>
                    </a:lnB>
                    <a:solidFill>
                      <a:schemeClr val="tx2">
                        <a:lumMod val="20000"/>
                        <a:lumOff val="80000"/>
                      </a:schemeClr>
                    </a:solidFill>
                  </a:tcPr>
                </a:tc>
                <a:tc>
                  <a:txBody>
                    <a:bodyPr/>
                    <a:lstStyle/>
                    <a:p>
                      <a:pPr algn="ctr" fontAlgn="b"/>
                      <a:r>
                        <a:rPr lang="it-IT" sz="1200" b="1" i="0" u="none" strike="noStrike" dirty="0">
                          <a:solidFill>
                            <a:srgbClr val="000000"/>
                          </a:solidFill>
                          <a:effectLst/>
                          <a:latin typeface="Calibri"/>
                        </a:rPr>
                        <a:t>0,7%</a:t>
                      </a:r>
                    </a:p>
                  </a:txBody>
                  <a:tcPr marL="7362" marR="7362" marT="7362" marB="0" anchor="b">
                    <a:lnL>
                      <a:noFill/>
                    </a:lnL>
                    <a:lnR>
                      <a:noFill/>
                    </a:lnR>
                    <a:lnT>
                      <a:noFill/>
                    </a:lnT>
                    <a:lnB>
                      <a:noFill/>
                    </a:lnB>
                    <a:solidFill>
                      <a:schemeClr val="tx2">
                        <a:lumMod val="20000"/>
                        <a:lumOff val="80000"/>
                      </a:schemeClr>
                    </a:solidFill>
                  </a:tcPr>
                </a:tc>
              </a:tr>
            </a:tbl>
          </a:graphicData>
        </a:graphic>
      </p:graphicFrame>
    </p:spTree>
    <p:extLst>
      <p:ext uri="{BB962C8B-B14F-4D97-AF65-F5344CB8AC3E}">
        <p14:creationId xmlns:p14="http://schemas.microsoft.com/office/powerpoint/2010/main" val="30202914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smtClean="0">
                <a:solidFill>
                  <a:schemeClr val="accent2"/>
                </a:solidFill>
              </a:rPr>
              <a:t>Finanziamento</a:t>
            </a:r>
            <a:r>
              <a:rPr lang="it-IT" dirty="0" smtClean="0">
                <a:solidFill>
                  <a:schemeClr val="accent2"/>
                </a:solidFill>
              </a:rPr>
              <a:t> </a:t>
            </a:r>
            <a:r>
              <a:rPr lang="it-IT" b="1" dirty="0" smtClean="0">
                <a:solidFill>
                  <a:schemeClr val="accent2"/>
                </a:solidFill>
              </a:rPr>
              <a:t>del FSN. </a:t>
            </a:r>
            <a:r>
              <a:rPr lang="it-IT" dirty="0" smtClean="0">
                <a:solidFill>
                  <a:schemeClr val="accent2"/>
                </a:solidFill>
              </a:rPr>
              <a:t/>
            </a:r>
            <a:br>
              <a:rPr lang="it-IT" dirty="0" smtClean="0">
                <a:solidFill>
                  <a:schemeClr val="accent2"/>
                </a:solidFill>
              </a:rPr>
            </a:br>
            <a:r>
              <a:rPr lang="it-IT" sz="2800" i="1" dirty="0" smtClean="0">
                <a:solidFill>
                  <a:srgbClr val="002060"/>
                </a:solidFill>
              </a:rPr>
              <a:t>Legge di Bilancio 2019</a:t>
            </a:r>
            <a:endParaRPr lang="it-IT" sz="2800" i="1" dirty="0">
              <a:solidFill>
                <a:srgbClr val="002060"/>
              </a:solidFill>
            </a:endParaRPr>
          </a:p>
        </p:txBody>
      </p:sp>
      <p:sp>
        <p:nvSpPr>
          <p:cNvPr id="3" name="Segnaposto contenuto 2"/>
          <p:cNvSpPr>
            <a:spLocks noGrp="1"/>
          </p:cNvSpPr>
          <p:nvPr>
            <p:ph idx="1"/>
          </p:nvPr>
        </p:nvSpPr>
        <p:spPr/>
        <p:txBody>
          <a:bodyPr/>
          <a:lstStyle/>
          <a:p>
            <a:pPr>
              <a:spcAft>
                <a:spcPts val="0"/>
              </a:spcAft>
            </a:pPr>
            <a:r>
              <a:rPr lang="it-IT" sz="2400" dirty="0">
                <a:latin typeface="Calibri"/>
                <a:ea typeface="Times New Roman"/>
                <a:cs typeface="Times New Roman"/>
              </a:rPr>
              <a:t>272. Per l’anno 2019, il livello del finanziamento del fabbisogno sanitario nazionale standard cui concorre lo Stato </a:t>
            </a:r>
            <a:r>
              <a:rPr lang="it-IT" sz="2400" b="1" dirty="0">
                <a:latin typeface="Calibri"/>
                <a:ea typeface="Times New Roman"/>
                <a:cs typeface="Times New Roman"/>
              </a:rPr>
              <a:t>è determinato in </a:t>
            </a:r>
            <a:r>
              <a:rPr lang="it-IT" sz="2400" b="1" dirty="0">
                <a:solidFill>
                  <a:srgbClr val="C00000"/>
                </a:solidFill>
                <a:latin typeface="Calibri"/>
                <a:ea typeface="Times New Roman"/>
                <a:cs typeface="Times New Roman"/>
              </a:rPr>
              <a:t>114.439 milioni</a:t>
            </a:r>
            <a:r>
              <a:rPr lang="it-IT" sz="2400" dirty="0">
                <a:solidFill>
                  <a:srgbClr val="C00000"/>
                </a:solidFill>
                <a:latin typeface="Calibri"/>
                <a:ea typeface="Times New Roman"/>
                <a:cs typeface="Times New Roman"/>
              </a:rPr>
              <a:t> </a:t>
            </a:r>
            <a:r>
              <a:rPr lang="it-IT" sz="2400" dirty="0">
                <a:latin typeface="Calibri"/>
                <a:ea typeface="Times New Roman"/>
                <a:cs typeface="Times New Roman"/>
              </a:rPr>
              <a:t>di euro. Tale livello è incrementato di </a:t>
            </a:r>
            <a:r>
              <a:rPr lang="it-IT" sz="2400" dirty="0">
                <a:solidFill>
                  <a:srgbClr val="C00000"/>
                </a:solidFill>
                <a:latin typeface="Calibri"/>
                <a:ea typeface="Times New Roman"/>
                <a:cs typeface="Times New Roman"/>
              </a:rPr>
              <a:t>2.000 milioni </a:t>
            </a:r>
            <a:r>
              <a:rPr lang="it-IT" sz="2400" dirty="0">
                <a:latin typeface="Calibri"/>
                <a:ea typeface="Times New Roman"/>
                <a:cs typeface="Times New Roman"/>
              </a:rPr>
              <a:t>di euro per l’anno 2020 e di ulteriori </a:t>
            </a:r>
            <a:r>
              <a:rPr lang="it-IT" sz="2400" dirty="0">
                <a:solidFill>
                  <a:srgbClr val="C00000"/>
                </a:solidFill>
                <a:latin typeface="Calibri"/>
                <a:ea typeface="Times New Roman"/>
                <a:cs typeface="Times New Roman"/>
              </a:rPr>
              <a:t>1.500 </a:t>
            </a:r>
            <a:r>
              <a:rPr lang="it-IT" sz="2400" dirty="0">
                <a:latin typeface="Calibri"/>
                <a:ea typeface="Times New Roman"/>
                <a:cs typeface="Times New Roman"/>
              </a:rPr>
              <a:t>milioni di euro per l’anno 2021.</a:t>
            </a:r>
          </a:p>
          <a:p>
            <a:endParaRPr lang="it-IT" dirty="0"/>
          </a:p>
        </p:txBody>
      </p:sp>
      <p:graphicFrame>
        <p:nvGraphicFramePr>
          <p:cNvPr id="4" name="Tabella 3"/>
          <p:cNvGraphicFramePr>
            <a:graphicFrameLocks noGrp="1"/>
          </p:cNvGraphicFramePr>
          <p:nvPr>
            <p:extLst>
              <p:ext uri="{D42A27DB-BD31-4B8C-83A1-F6EECF244321}">
                <p14:modId xmlns:p14="http://schemas.microsoft.com/office/powerpoint/2010/main" val="3018351513"/>
              </p:ext>
            </p:extLst>
          </p:nvPr>
        </p:nvGraphicFramePr>
        <p:xfrm>
          <a:off x="755576" y="4149080"/>
          <a:ext cx="7128792" cy="1752600"/>
        </p:xfrm>
        <a:graphic>
          <a:graphicData uri="http://schemas.openxmlformats.org/drawingml/2006/table">
            <a:tbl>
              <a:tblPr firstRow="1" bandRow="1">
                <a:tableStyleId>{21E4AEA4-8DFA-4A89-87EB-49C32662AFE0}</a:tableStyleId>
              </a:tblPr>
              <a:tblGrid>
                <a:gridCol w="1296144"/>
                <a:gridCol w="2160240"/>
                <a:gridCol w="1944216"/>
                <a:gridCol w="1728192"/>
              </a:tblGrid>
              <a:tr h="370840">
                <a:tc>
                  <a:txBody>
                    <a:bodyPr/>
                    <a:lstStyle/>
                    <a:p>
                      <a:endParaRPr lang="it-IT" dirty="0"/>
                    </a:p>
                  </a:txBody>
                  <a:tcPr/>
                </a:tc>
                <a:tc>
                  <a:txBody>
                    <a:bodyPr/>
                    <a:lstStyle/>
                    <a:p>
                      <a:pPr algn="ctr"/>
                      <a:r>
                        <a:rPr lang="it-IT" dirty="0" smtClean="0"/>
                        <a:t>Finanziamento</a:t>
                      </a:r>
                      <a:endParaRPr lang="it-IT" dirty="0"/>
                    </a:p>
                  </a:txBody>
                  <a:tcPr/>
                </a:tc>
                <a:tc>
                  <a:txBody>
                    <a:bodyPr/>
                    <a:lstStyle/>
                    <a:p>
                      <a:pPr algn="ctr"/>
                      <a:r>
                        <a:rPr lang="it-IT" dirty="0" smtClean="0"/>
                        <a:t>Incremento</a:t>
                      </a:r>
                      <a:endParaRPr lang="it-IT" dirty="0"/>
                    </a:p>
                  </a:txBody>
                  <a:tcPr/>
                </a:tc>
                <a:tc>
                  <a:txBody>
                    <a:bodyPr/>
                    <a:lstStyle/>
                    <a:p>
                      <a:pPr algn="ctr"/>
                      <a:r>
                        <a:rPr lang="it-IT" dirty="0" err="1" smtClean="0"/>
                        <a:t>Pil</a:t>
                      </a:r>
                      <a:r>
                        <a:rPr lang="it-IT" dirty="0" smtClean="0"/>
                        <a:t> nominale</a:t>
                      </a:r>
                      <a:endParaRPr lang="it-IT" dirty="0"/>
                    </a:p>
                  </a:txBody>
                  <a:tcPr/>
                </a:tc>
              </a:tr>
              <a:tr h="370840">
                <a:tc>
                  <a:txBody>
                    <a:bodyPr/>
                    <a:lstStyle/>
                    <a:p>
                      <a:pPr algn="ctr"/>
                      <a:r>
                        <a:rPr lang="it-IT" dirty="0" smtClean="0"/>
                        <a:t>2019</a:t>
                      </a:r>
                      <a:endParaRPr lang="it-IT" dirty="0"/>
                    </a:p>
                  </a:txBody>
                  <a:tcPr/>
                </a:tc>
                <a:tc>
                  <a:txBody>
                    <a:bodyPr/>
                    <a:lstStyle/>
                    <a:p>
                      <a:pPr algn="ctr"/>
                      <a:r>
                        <a:rPr lang="it-IT" dirty="0" smtClean="0"/>
                        <a:t>114,439</a:t>
                      </a:r>
                      <a:endParaRPr lang="it-IT" dirty="0"/>
                    </a:p>
                  </a:txBody>
                  <a:tcPr/>
                </a:tc>
                <a:tc>
                  <a:txBody>
                    <a:bodyPr/>
                    <a:lstStyle/>
                    <a:p>
                      <a:pPr algn="ctr"/>
                      <a:r>
                        <a:rPr lang="it-IT" dirty="0" smtClean="0"/>
                        <a:t>+ 1,0 %</a:t>
                      </a:r>
                      <a:endParaRPr lang="it-IT" dirty="0"/>
                    </a:p>
                  </a:txBody>
                  <a:tcPr/>
                </a:tc>
                <a:tc>
                  <a:txBody>
                    <a:bodyPr/>
                    <a:lstStyle/>
                    <a:p>
                      <a:pPr algn="ctr"/>
                      <a:r>
                        <a:rPr lang="it-IT" dirty="0" smtClean="0"/>
                        <a:t>+3,1%</a:t>
                      </a:r>
                      <a:endParaRPr lang="it-IT" dirty="0"/>
                    </a:p>
                  </a:txBody>
                  <a:tcPr/>
                </a:tc>
              </a:tr>
              <a:tr h="370840">
                <a:tc>
                  <a:txBody>
                    <a:bodyPr/>
                    <a:lstStyle/>
                    <a:p>
                      <a:pPr algn="ctr"/>
                      <a:r>
                        <a:rPr lang="it-IT" dirty="0" smtClean="0"/>
                        <a:t>2020</a:t>
                      </a:r>
                      <a:endParaRPr lang="it-IT" dirty="0"/>
                    </a:p>
                  </a:txBody>
                  <a:tcPr/>
                </a:tc>
                <a:tc>
                  <a:txBody>
                    <a:bodyPr/>
                    <a:lstStyle/>
                    <a:p>
                      <a:pPr algn="ctr"/>
                      <a:r>
                        <a:rPr lang="it-IT" dirty="0" smtClean="0"/>
                        <a:t>116,439</a:t>
                      </a:r>
                      <a:endParaRPr lang="it-IT" dirty="0"/>
                    </a:p>
                  </a:txBody>
                  <a:tcPr/>
                </a:tc>
                <a:tc>
                  <a:txBody>
                    <a:bodyPr/>
                    <a:lstStyle/>
                    <a:p>
                      <a:pPr algn="ctr"/>
                      <a:r>
                        <a:rPr lang="it-IT" dirty="0" smtClean="0"/>
                        <a:t>+ 1,8 %</a:t>
                      </a:r>
                      <a:endParaRPr lang="it-IT" dirty="0"/>
                    </a:p>
                  </a:txBody>
                  <a:tcPr/>
                </a:tc>
                <a:tc>
                  <a:txBody>
                    <a:bodyPr/>
                    <a:lstStyle/>
                    <a:p>
                      <a:pPr algn="ctr"/>
                      <a:r>
                        <a:rPr lang="it-IT" dirty="0" smtClean="0"/>
                        <a:t>+ 3,5%</a:t>
                      </a:r>
                      <a:endParaRPr lang="it-IT" dirty="0"/>
                    </a:p>
                  </a:txBody>
                  <a:tcPr/>
                </a:tc>
              </a:tr>
              <a:tr h="370840">
                <a:tc>
                  <a:txBody>
                    <a:bodyPr/>
                    <a:lstStyle/>
                    <a:p>
                      <a:pPr algn="ctr"/>
                      <a:r>
                        <a:rPr lang="it-IT" dirty="0" smtClean="0"/>
                        <a:t>2021</a:t>
                      </a:r>
                      <a:endParaRPr lang="it-IT" dirty="0"/>
                    </a:p>
                  </a:txBody>
                  <a:tcPr/>
                </a:tc>
                <a:tc>
                  <a:txBody>
                    <a:bodyPr/>
                    <a:lstStyle/>
                    <a:p>
                      <a:pPr algn="ctr"/>
                      <a:r>
                        <a:rPr lang="it-IT" dirty="0" smtClean="0"/>
                        <a:t>117,939</a:t>
                      </a:r>
                      <a:endParaRPr lang="it-IT" dirty="0"/>
                    </a:p>
                  </a:txBody>
                  <a:tcPr/>
                </a:tc>
                <a:tc>
                  <a:txBody>
                    <a:bodyPr/>
                    <a:lstStyle/>
                    <a:p>
                      <a:pPr algn="ctr"/>
                      <a:r>
                        <a:rPr lang="it-IT" dirty="0" smtClean="0"/>
                        <a:t>+ 1,3 %</a:t>
                      </a:r>
                      <a:endParaRPr lang="it-IT" dirty="0"/>
                    </a:p>
                  </a:txBody>
                  <a:tcPr/>
                </a:tc>
                <a:tc>
                  <a:txBody>
                    <a:bodyPr/>
                    <a:lstStyle/>
                    <a:p>
                      <a:pPr algn="ctr"/>
                      <a:r>
                        <a:rPr lang="it-IT" dirty="0" smtClean="0"/>
                        <a:t> + 3,1%</a:t>
                      </a:r>
                      <a:endParaRPr lang="it-IT" dirty="0"/>
                    </a:p>
                  </a:txBody>
                  <a:tcPr/>
                </a:tc>
              </a:tr>
            </a:tbl>
          </a:graphicData>
        </a:graphic>
      </p:graphicFrame>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6237312"/>
            <a:ext cx="1728192" cy="460851"/>
          </a:xfrm>
          <a:prstGeom prst="rect">
            <a:avLst/>
          </a:prstGeom>
        </p:spPr>
      </p:pic>
    </p:spTree>
    <p:extLst>
      <p:ext uri="{BB962C8B-B14F-4D97-AF65-F5344CB8AC3E}">
        <p14:creationId xmlns:p14="http://schemas.microsoft.com/office/powerpoint/2010/main" val="32400949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sz="3200" b="1" dirty="0" smtClean="0">
                <a:solidFill>
                  <a:srgbClr val="C00000"/>
                </a:solidFill>
              </a:rPr>
              <a:t>Conto Annuale dello Stato 2017</a:t>
            </a:r>
            <a:br>
              <a:rPr lang="it-IT" sz="3200" b="1" dirty="0" smtClean="0">
                <a:solidFill>
                  <a:srgbClr val="C00000"/>
                </a:solidFill>
              </a:rPr>
            </a:br>
            <a:r>
              <a:rPr lang="it-IT" sz="3200" b="1" dirty="0" smtClean="0">
                <a:solidFill>
                  <a:srgbClr val="C00000"/>
                </a:solidFill>
              </a:rPr>
              <a:t>Medici SSN: 105.554</a:t>
            </a:r>
            <a:br>
              <a:rPr lang="it-IT" sz="3200" b="1" dirty="0" smtClean="0">
                <a:solidFill>
                  <a:srgbClr val="C00000"/>
                </a:solidFill>
              </a:rPr>
            </a:br>
            <a:r>
              <a:rPr lang="it-IT" sz="3200" b="1" dirty="0" smtClean="0">
                <a:solidFill>
                  <a:srgbClr val="C00000"/>
                </a:solidFill>
              </a:rPr>
              <a:t>Classi 55 e oltre: 52.114</a:t>
            </a:r>
            <a:endParaRPr lang="it-IT" sz="3200" b="1" dirty="0">
              <a:solidFill>
                <a:srgbClr val="C00000"/>
              </a:solidFill>
            </a:endParaRPr>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847434903"/>
              </p:ext>
            </p:extLst>
          </p:nvPr>
        </p:nvGraphicFramePr>
        <p:xfrm>
          <a:off x="179512" y="1772816"/>
          <a:ext cx="8721080" cy="4267200"/>
        </p:xfrm>
        <a:graphic>
          <a:graphicData uri="http://schemas.openxmlformats.org/drawingml/2006/chart">
            <c:chart xmlns:c="http://schemas.openxmlformats.org/drawingml/2006/chart" xmlns:r="http://schemas.openxmlformats.org/officeDocument/2006/relationships" r:id="rId2"/>
          </a:graphicData>
        </a:graphic>
      </p:graphicFrame>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6237312"/>
            <a:ext cx="1728192" cy="460851"/>
          </a:xfrm>
          <a:prstGeom prst="rect">
            <a:avLst/>
          </a:prstGeom>
        </p:spPr>
      </p:pic>
    </p:spTree>
    <p:extLst>
      <p:ext uri="{BB962C8B-B14F-4D97-AF65-F5344CB8AC3E}">
        <p14:creationId xmlns:p14="http://schemas.microsoft.com/office/powerpoint/2010/main" val="23170022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25145" y="476675"/>
            <a:ext cx="9144000" cy="923925"/>
          </a:xfrm>
        </p:spPr>
        <p:txBody>
          <a:bodyPr/>
          <a:lstStyle/>
          <a:p>
            <a:pPr algn="ctr"/>
            <a:r>
              <a:rPr lang="it-IT" altLang="it-IT" sz="2800" dirty="0">
                <a:solidFill>
                  <a:srgbClr val="002060"/>
                </a:solidFill>
                <a:cs typeface="Trebuchet MS" pitchFamily="34" charset="0"/>
              </a:rPr>
              <a:t>Conto annuale dello Stato. </a:t>
            </a:r>
            <a:br>
              <a:rPr lang="it-IT" altLang="it-IT" sz="2800" dirty="0">
                <a:solidFill>
                  <a:srgbClr val="002060"/>
                </a:solidFill>
                <a:cs typeface="Trebuchet MS" pitchFamily="34" charset="0"/>
              </a:rPr>
            </a:br>
            <a:r>
              <a:rPr lang="it-IT" altLang="it-IT" sz="2800" dirty="0">
                <a:solidFill>
                  <a:srgbClr val="002060"/>
                </a:solidFill>
                <a:cs typeface="Trebuchet MS" pitchFamily="34" charset="0"/>
              </a:rPr>
              <a:t>Medici dipendenti del SSN (Medici, Veterinari, Odontoiatri) e Categoria Medici  dal 2009 </a:t>
            </a:r>
            <a:r>
              <a:rPr lang="it-IT" altLang="it-IT" sz="2800">
                <a:solidFill>
                  <a:srgbClr val="002060"/>
                </a:solidFill>
                <a:cs typeface="Trebuchet MS" pitchFamily="34" charset="0"/>
              </a:rPr>
              <a:t>al 2017</a:t>
            </a:r>
            <a:r>
              <a:rPr lang="it-IT" altLang="it-IT" sz="2800" dirty="0">
                <a:solidFill>
                  <a:srgbClr val="FF0000"/>
                </a:solidFill>
                <a:cs typeface="Trebuchet MS" pitchFamily="34" charset="0"/>
              </a:rPr>
              <a:t/>
            </a:r>
            <a:br>
              <a:rPr lang="it-IT" altLang="it-IT" sz="2800" dirty="0">
                <a:solidFill>
                  <a:srgbClr val="FF0000"/>
                </a:solidFill>
                <a:cs typeface="Trebuchet MS" pitchFamily="34" charset="0"/>
              </a:rPr>
            </a:br>
            <a:endParaRPr lang="it-IT" sz="2800" dirty="0">
              <a:solidFill>
                <a:srgbClr val="FF0000"/>
              </a:solidFill>
            </a:endParaRPr>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2313316166"/>
              </p:ext>
            </p:extLst>
          </p:nvPr>
        </p:nvGraphicFramePr>
        <p:xfrm>
          <a:off x="35496" y="1628800"/>
          <a:ext cx="9108504" cy="52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070532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smtClean="0">
                <a:solidFill>
                  <a:srgbClr val="C00000"/>
                </a:solidFill>
              </a:rPr>
              <a:t>Andamento occupazione nel SSN dal 2007 al 2017</a:t>
            </a:r>
            <a:endParaRPr lang="it-IT" b="1" dirty="0">
              <a:solidFill>
                <a:srgbClr val="C00000"/>
              </a:solidFill>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776411"/>
            <a:ext cx="8064896" cy="4770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tangolo 2"/>
          <p:cNvSpPr/>
          <p:nvPr/>
        </p:nvSpPr>
        <p:spPr>
          <a:xfrm>
            <a:off x="6588224" y="6550223"/>
            <a:ext cx="2275431" cy="307777"/>
          </a:xfrm>
          <a:prstGeom prst="rect">
            <a:avLst/>
          </a:prstGeom>
        </p:spPr>
        <p:txBody>
          <a:bodyPr wrap="none">
            <a:spAutoFit/>
          </a:bodyPr>
          <a:lstStyle/>
          <a:p>
            <a:pPr lvl="0"/>
            <a:r>
              <a:rPr lang="it-IT" sz="1400" dirty="0" err="1" smtClean="0">
                <a:solidFill>
                  <a:srgbClr val="000000"/>
                </a:solidFill>
              </a:rPr>
              <a:t>G.Rodriquez</a:t>
            </a:r>
            <a:r>
              <a:rPr lang="it-IT" sz="1400" dirty="0">
                <a:solidFill>
                  <a:srgbClr val="000000"/>
                </a:solidFill>
              </a:rPr>
              <a:t>:  QS 2019</a:t>
            </a:r>
          </a:p>
        </p:txBody>
      </p:sp>
    </p:spTree>
    <p:extLst>
      <p:ext uri="{BB962C8B-B14F-4D97-AF65-F5344CB8AC3E}">
        <p14:creationId xmlns:p14="http://schemas.microsoft.com/office/powerpoint/2010/main" val="25182558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304801"/>
            <a:ext cx="9144000" cy="1216025"/>
          </a:xfrm>
        </p:spPr>
        <p:txBody>
          <a:bodyPr/>
          <a:lstStyle/>
          <a:p>
            <a:pPr algn="ctr"/>
            <a:r>
              <a:rPr lang="it-IT" sz="3200" b="1" dirty="0" smtClean="0">
                <a:solidFill>
                  <a:srgbClr val="C00000"/>
                </a:solidFill>
              </a:rPr>
              <a:t>Andamento dell’occupazione nel periodo 2007/2017 per il personale dirigente non medico</a:t>
            </a:r>
            <a:endParaRPr lang="it-IT" sz="3200" b="1" dirty="0">
              <a:solidFill>
                <a:srgbClr val="C00000"/>
              </a:solidFill>
            </a:endParaRPr>
          </a:p>
        </p:txBody>
      </p:sp>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36" t="-3553" r="-1361" b="50230"/>
          <a:stretch/>
        </p:blipFill>
        <p:spPr bwMode="auto">
          <a:xfrm>
            <a:off x="539552" y="1412776"/>
            <a:ext cx="8136904"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sellaDiTesto 2"/>
          <p:cNvSpPr txBox="1"/>
          <p:nvPr/>
        </p:nvSpPr>
        <p:spPr>
          <a:xfrm>
            <a:off x="6516216" y="6473019"/>
            <a:ext cx="2337948" cy="307777"/>
          </a:xfrm>
          <a:prstGeom prst="rect">
            <a:avLst/>
          </a:prstGeom>
          <a:noFill/>
        </p:spPr>
        <p:txBody>
          <a:bodyPr wrap="none" rtlCol="0">
            <a:spAutoFit/>
          </a:bodyPr>
          <a:lstStyle/>
          <a:p>
            <a:r>
              <a:rPr lang="it-IT" sz="1400" dirty="0" smtClean="0"/>
              <a:t>G. </a:t>
            </a:r>
            <a:r>
              <a:rPr lang="it-IT" sz="1400" dirty="0" err="1" smtClean="0"/>
              <a:t>Rodriquez</a:t>
            </a:r>
            <a:r>
              <a:rPr lang="it-IT" sz="1400" dirty="0" smtClean="0"/>
              <a:t>:  QS 2019</a:t>
            </a:r>
            <a:endParaRPr lang="it-IT" sz="1400" dirty="0"/>
          </a:p>
        </p:txBody>
      </p:sp>
    </p:spTree>
    <p:extLst>
      <p:ext uri="{BB962C8B-B14F-4D97-AF65-F5344CB8AC3E}">
        <p14:creationId xmlns:p14="http://schemas.microsoft.com/office/powerpoint/2010/main" val="9075604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8" y="620702"/>
            <a:ext cx="9143999" cy="923925"/>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altLang="it-IT" sz="2400" b="1" dirty="0">
                <a:solidFill>
                  <a:srgbClr val="C00000"/>
                </a:solidFill>
              </a:rPr>
              <a:t>Uscite per pensionamento </a:t>
            </a:r>
            <a:r>
              <a:rPr lang="it-IT" altLang="it-IT" sz="2400" b="1" dirty="0" smtClean="0">
                <a:solidFill>
                  <a:srgbClr val="C00000"/>
                </a:solidFill>
              </a:rPr>
              <a:t>negli anni 2009, </a:t>
            </a:r>
            <a:r>
              <a:rPr lang="it-IT" altLang="it-IT" sz="2400" b="1" dirty="0">
                <a:solidFill>
                  <a:srgbClr val="C00000"/>
                </a:solidFill>
              </a:rPr>
              <a:t>2018, 2025 e nel </a:t>
            </a:r>
            <a:r>
              <a:rPr lang="it-IT" altLang="it-IT" sz="2400" b="1" dirty="0" smtClean="0">
                <a:solidFill>
                  <a:srgbClr val="C00000"/>
                </a:solidFill>
              </a:rPr>
              <a:t>2034 </a:t>
            </a:r>
            <a:r>
              <a:rPr lang="it-IT" altLang="it-IT" sz="2400" b="1" dirty="0">
                <a:solidFill>
                  <a:srgbClr val="C00000"/>
                </a:solidFill>
              </a:rPr>
              <a:t>in base alla curva demografica dei medici dipendenti del SSN e coorti in uscita nel triennio 2019/2021 in base a quota 100</a:t>
            </a:r>
          </a:p>
        </p:txBody>
      </p:sp>
      <p:sp>
        <p:nvSpPr>
          <p:cNvPr id="6146" name="AutoShape 2"/>
          <p:cNvSpPr>
            <a:spLocks noChangeAspect="1" noChangeArrowheads="1"/>
          </p:cNvSpPr>
          <p:nvPr/>
        </p:nvSpPr>
        <p:spPr bwMode="auto">
          <a:xfrm>
            <a:off x="-27421" y="1947863"/>
            <a:ext cx="8642350" cy="4200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449263" fontAlgn="base" hangingPunct="0">
              <a:lnSpc>
                <a:spcPct val="93000"/>
              </a:lnSpc>
              <a:spcBef>
                <a:spcPct val="0"/>
              </a:spcBef>
              <a:spcAft>
                <a:spcPct val="0"/>
              </a:spcAft>
              <a:buClr>
                <a:srgbClr val="000000"/>
              </a:buClr>
              <a:buSzPct val="100000"/>
              <a:buFont typeface="Times New Roman" charset="0"/>
              <a:buNone/>
              <a:defRPr/>
            </a:pPr>
            <a:endParaRPr lang="it-IT">
              <a:solidFill>
                <a:srgbClr val="000000"/>
              </a:solidFill>
              <a:latin typeface="Arial" charset="0"/>
            </a:endParaRPr>
          </a:p>
        </p:txBody>
      </p:sp>
      <p:sp>
        <p:nvSpPr>
          <p:cNvPr id="6147" name="Rectangle 3"/>
          <p:cNvSpPr>
            <a:spLocks noChangeArrowheads="1"/>
          </p:cNvSpPr>
          <p:nvPr/>
        </p:nvSpPr>
        <p:spPr bwMode="auto">
          <a:xfrm>
            <a:off x="6236597" y="6148388"/>
            <a:ext cx="2869994" cy="5217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0000" tIns="45000" rIns="90000" bIns="45000">
            <a:spAutoFit/>
          </a:bodyPr>
          <a:lstStyle>
            <a:lvl1pPr eaLnBrk="0">
              <a:tabLst>
                <a:tab pos="723900" algn="l"/>
                <a:tab pos="1447800" algn="l"/>
                <a:tab pos="2171700" algn="l"/>
              </a:tabLst>
              <a:defRPr sz="2400">
                <a:solidFill>
                  <a:schemeClr val="tx1"/>
                </a:solidFill>
                <a:latin typeface="Arial" pitchFamily="34" charset="0"/>
                <a:ea typeface="ＭＳ Ｐゴシック" pitchFamily="34" charset="-128"/>
              </a:defRPr>
            </a:lvl1pPr>
            <a:lvl2pPr eaLnBrk="0">
              <a:tabLst>
                <a:tab pos="723900" algn="l"/>
                <a:tab pos="1447800" algn="l"/>
                <a:tab pos="2171700" algn="l"/>
              </a:tabLst>
              <a:defRPr sz="2400">
                <a:solidFill>
                  <a:schemeClr val="tx1"/>
                </a:solidFill>
                <a:latin typeface="Arial" pitchFamily="34" charset="0"/>
                <a:ea typeface="ＭＳ Ｐゴシック" pitchFamily="34" charset="-128"/>
              </a:defRPr>
            </a:lvl2pPr>
            <a:lvl3pPr eaLnBrk="0">
              <a:tabLst>
                <a:tab pos="723900" algn="l"/>
                <a:tab pos="1447800" algn="l"/>
                <a:tab pos="2171700" algn="l"/>
              </a:tabLst>
              <a:defRPr sz="2400">
                <a:solidFill>
                  <a:schemeClr val="tx1"/>
                </a:solidFill>
                <a:latin typeface="Arial" pitchFamily="34" charset="0"/>
                <a:ea typeface="ＭＳ Ｐゴシック" pitchFamily="34" charset="-128"/>
              </a:defRPr>
            </a:lvl3pPr>
            <a:lvl4pPr eaLnBrk="0">
              <a:tabLst>
                <a:tab pos="723900" algn="l"/>
                <a:tab pos="1447800" algn="l"/>
                <a:tab pos="2171700" algn="l"/>
              </a:tabLst>
              <a:defRPr sz="2400">
                <a:solidFill>
                  <a:schemeClr val="tx1"/>
                </a:solidFill>
                <a:latin typeface="Arial" pitchFamily="34" charset="0"/>
                <a:ea typeface="ＭＳ Ｐゴシック" pitchFamily="34" charset="-128"/>
              </a:defRPr>
            </a:lvl4pPr>
            <a:lvl5pPr eaLnBrk="0">
              <a:tabLst>
                <a:tab pos="723900" algn="l"/>
                <a:tab pos="1447800" algn="l"/>
                <a:tab pos="2171700" algn="l"/>
              </a:tabLst>
              <a:defRPr sz="2400">
                <a:solidFill>
                  <a:schemeClr val="tx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Lst>
              <a:defRPr sz="2400">
                <a:solidFill>
                  <a:schemeClr val="tx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Lst>
              <a:defRPr sz="2400">
                <a:solidFill>
                  <a:schemeClr val="tx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Lst>
              <a:defRPr sz="2400">
                <a:solidFill>
                  <a:schemeClr val="tx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Lst>
              <a:defRPr sz="2400">
                <a:solidFill>
                  <a:schemeClr val="tx1"/>
                </a:solidFill>
                <a:latin typeface="Arial" pitchFamily="34" charset="0"/>
                <a:ea typeface="ＭＳ Ｐゴシック" pitchFamily="34" charset="-128"/>
              </a:defRPr>
            </a:lvl9pPr>
          </a:lstStyle>
          <a:p>
            <a:pPr algn="ctr" defTabSz="449263" eaLnBrk="1" fontAlgn="base">
              <a:spcBef>
                <a:spcPct val="0"/>
              </a:spcBef>
              <a:spcAft>
                <a:spcPct val="0"/>
              </a:spcAft>
              <a:buClr>
                <a:srgbClr val="000000"/>
              </a:buClr>
              <a:buSzPct val="100000"/>
              <a:buFont typeface="Times New Roman" pitchFamily="18" charset="0"/>
              <a:buNone/>
              <a:defRPr/>
            </a:pPr>
            <a:r>
              <a:rPr lang="it-IT" altLang="it-IT" sz="1400" b="1" dirty="0" smtClean="0">
                <a:solidFill>
                  <a:srgbClr val="000000"/>
                </a:solidFill>
              </a:rPr>
              <a:t>Enrico Reginato, Carlo </a:t>
            </a:r>
            <a:r>
              <a:rPr lang="it-IT" altLang="it-IT" sz="1400" b="1" dirty="0">
                <a:solidFill>
                  <a:srgbClr val="000000"/>
                </a:solidFill>
              </a:rPr>
              <a:t>Palermo</a:t>
            </a:r>
          </a:p>
          <a:p>
            <a:pPr algn="ctr" defTabSz="449263" eaLnBrk="1" fontAlgn="base">
              <a:spcBef>
                <a:spcPct val="0"/>
              </a:spcBef>
              <a:spcAft>
                <a:spcPct val="0"/>
              </a:spcAft>
              <a:buClr>
                <a:srgbClr val="000000"/>
              </a:buClr>
              <a:buSzPct val="100000"/>
              <a:buFont typeface="Times New Roman" pitchFamily="18" charset="0"/>
              <a:buNone/>
              <a:defRPr/>
            </a:pPr>
            <a:r>
              <a:rPr lang="it-IT" altLang="it-IT" sz="1400" b="1" dirty="0" smtClean="0">
                <a:solidFill>
                  <a:srgbClr val="000000"/>
                </a:solidFill>
              </a:rPr>
              <a:t>Sole 24 Ore  </a:t>
            </a:r>
            <a:r>
              <a:rPr lang="it-IT" altLang="it-IT" sz="1400" b="1" dirty="0">
                <a:solidFill>
                  <a:srgbClr val="000000"/>
                </a:solidFill>
              </a:rPr>
              <a:t>Sanità; </a:t>
            </a:r>
            <a:r>
              <a:rPr lang="it-IT" altLang="it-IT" sz="1400" b="1" dirty="0" smtClean="0">
                <a:solidFill>
                  <a:srgbClr val="000000"/>
                </a:solidFill>
              </a:rPr>
              <a:t>2011</a:t>
            </a:r>
            <a:endParaRPr lang="it-IT" altLang="it-IT" sz="1400" b="1" dirty="0">
              <a:solidFill>
                <a:srgbClr val="000000"/>
              </a:solidFill>
            </a:endParaRPr>
          </a:p>
        </p:txBody>
      </p:sp>
      <p:pic>
        <p:nvPicPr>
          <p:cNvPr id="6148" name="Picture 4"/>
          <p:cNvPicPr>
            <a:picLocks noChangeAspect="1" noChangeArrowheads="1"/>
          </p:cNvPicPr>
          <p:nvPr/>
        </p:nvPicPr>
        <p:blipFill>
          <a:blip r:embed="rId3"/>
          <a:srcRect/>
          <a:stretch>
            <a:fillRect/>
          </a:stretch>
        </p:blipFill>
        <p:spPr bwMode="auto">
          <a:xfrm>
            <a:off x="-20486" y="1804937"/>
            <a:ext cx="9109074" cy="448912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sp>
        <p:nvSpPr>
          <p:cNvPr id="3" name="Freccia a destra rientrata 2"/>
          <p:cNvSpPr/>
          <p:nvPr/>
        </p:nvSpPr>
        <p:spPr>
          <a:xfrm rot="5400000">
            <a:off x="3123980" y="2368757"/>
            <a:ext cx="299472" cy="22174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sp>
        <p:nvSpPr>
          <p:cNvPr id="9" name="Freccia a destra rientrata 8"/>
          <p:cNvSpPr/>
          <p:nvPr/>
        </p:nvSpPr>
        <p:spPr>
          <a:xfrm rot="5400000">
            <a:off x="4645464" y="3167026"/>
            <a:ext cx="299472" cy="22174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sp>
        <p:nvSpPr>
          <p:cNvPr id="4" name="CasellaDiTesto 3"/>
          <p:cNvSpPr txBox="1"/>
          <p:nvPr/>
        </p:nvSpPr>
        <p:spPr>
          <a:xfrm>
            <a:off x="2963374" y="2013338"/>
            <a:ext cx="620683" cy="276999"/>
          </a:xfrm>
          <a:prstGeom prst="rect">
            <a:avLst/>
          </a:prstGeom>
          <a:noFill/>
        </p:spPr>
        <p:txBody>
          <a:bodyPr wrap="none" rtlCol="0">
            <a:spAutoFit/>
          </a:bodyPr>
          <a:lstStyle/>
          <a:p>
            <a:r>
              <a:rPr lang="it-IT" sz="1200" b="1" dirty="0">
                <a:solidFill>
                  <a:srgbClr val="B90000"/>
                </a:solidFill>
              </a:rPr>
              <a:t>2018</a:t>
            </a:r>
          </a:p>
        </p:txBody>
      </p:sp>
      <p:sp>
        <p:nvSpPr>
          <p:cNvPr id="5" name="Rettangolo 4"/>
          <p:cNvSpPr/>
          <p:nvPr/>
        </p:nvSpPr>
        <p:spPr>
          <a:xfrm>
            <a:off x="4534051" y="2790764"/>
            <a:ext cx="620683" cy="276999"/>
          </a:xfrm>
          <a:prstGeom prst="rect">
            <a:avLst/>
          </a:prstGeom>
        </p:spPr>
        <p:txBody>
          <a:bodyPr wrap="none">
            <a:spAutoFit/>
          </a:bodyPr>
          <a:lstStyle/>
          <a:p>
            <a:r>
              <a:rPr lang="it-IT" sz="1200" b="1" dirty="0">
                <a:solidFill>
                  <a:srgbClr val="B90000"/>
                </a:solidFill>
              </a:rPr>
              <a:t>2025</a:t>
            </a:r>
          </a:p>
        </p:txBody>
      </p:sp>
      <p:cxnSp>
        <p:nvCxnSpPr>
          <p:cNvPr id="8" name="Connettore 2 7"/>
          <p:cNvCxnSpPr>
            <a:cxnSpLocks/>
          </p:cNvCxnSpPr>
          <p:nvPr/>
        </p:nvCxnSpPr>
        <p:spPr>
          <a:xfrm>
            <a:off x="3411769" y="3306732"/>
            <a:ext cx="1174638" cy="0"/>
          </a:xfrm>
          <a:prstGeom prst="straightConnector1">
            <a:avLst/>
          </a:prstGeom>
          <a:ln w="38100">
            <a:solidFill>
              <a:srgbClr val="00B0F0"/>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sp>
        <p:nvSpPr>
          <p:cNvPr id="20" name="CasellaDiTesto 19"/>
          <p:cNvSpPr txBox="1"/>
          <p:nvPr/>
        </p:nvSpPr>
        <p:spPr>
          <a:xfrm>
            <a:off x="4989912" y="1752522"/>
            <a:ext cx="4036682" cy="1015663"/>
          </a:xfrm>
          <a:prstGeom prst="rect">
            <a:avLst/>
          </a:prstGeom>
          <a:noFill/>
          <a:ln w="28575">
            <a:solidFill>
              <a:schemeClr val="accent2"/>
            </a:solidFill>
          </a:ln>
        </p:spPr>
        <p:txBody>
          <a:bodyPr wrap="none" rtlCol="0">
            <a:spAutoFit/>
          </a:bodyPr>
          <a:lstStyle/>
          <a:p>
            <a:r>
              <a:rPr lang="it-IT" sz="1000" b="1" dirty="0">
                <a:solidFill>
                  <a:srgbClr val="000000"/>
                </a:solidFill>
              </a:rPr>
              <a:t>Diritto al pensionamento:  </a:t>
            </a:r>
          </a:p>
          <a:p>
            <a:r>
              <a:rPr lang="it-IT" sz="1000" b="1" dirty="0">
                <a:solidFill>
                  <a:srgbClr val="000000"/>
                </a:solidFill>
              </a:rPr>
              <a:t>2018 (Fornero): 6900</a:t>
            </a:r>
          </a:p>
          <a:p>
            <a:r>
              <a:rPr lang="it-IT" sz="1000" b="1" dirty="0">
                <a:solidFill>
                  <a:srgbClr val="000000"/>
                </a:solidFill>
              </a:rPr>
              <a:t>2019 (Fornero): 6500</a:t>
            </a:r>
          </a:p>
          <a:p>
            <a:r>
              <a:rPr lang="it-IT" sz="1000" b="1" dirty="0">
                <a:solidFill>
                  <a:srgbClr val="000000"/>
                </a:solidFill>
              </a:rPr>
              <a:t>2019 quota 100 (nati 54/57):  26.500</a:t>
            </a:r>
          </a:p>
          <a:p>
            <a:r>
              <a:rPr lang="it-IT" sz="1000" b="1" dirty="0">
                <a:solidFill>
                  <a:srgbClr val="000000"/>
                </a:solidFill>
              </a:rPr>
              <a:t>Vigenza quota 100 (2019/2021; nati 54/59): 38.000 </a:t>
            </a:r>
          </a:p>
          <a:p>
            <a:endParaRPr lang="it-IT" sz="1000" dirty="0">
              <a:solidFill>
                <a:srgbClr val="000000"/>
              </a:solidFill>
            </a:endParaRPr>
          </a:p>
        </p:txBody>
      </p:sp>
      <p:sp>
        <p:nvSpPr>
          <p:cNvPr id="13" name="Freccia a destra rientrata 8">
            <a:extLst>
              <a:ext uri="{FF2B5EF4-FFF2-40B4-BE49-F238E27FC236}">
                <a16:creationId xmlns:a16="http://schemas.microsoft.com/office/drawing/2014/main" xmlns="" id="{67013171-EC8F-40D8-8015-CBAC27DD56BB}"/>
              </a:ext>
            </a:extLst>
          </p:cNvPr>
          <p:cNvSpPr/>
          <p:nvPr/>
        </p:nvSpPr>
        <p:spPr>
          <a:xfrm rot="5400000">
            <a:off x="6621368" y="4129268"/>
            <a:ext cx="299472" cy="22174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sp>
        <p:nvSpPr>
          <p:cNvPr id="2" name="Rettangolo 1">
            <a:extLst>
              <a:ext uri="{FF2B5EF4-FFF2-40B4-BE49-F238E27FC236}">
                <a16:creationId xmlns:a16="http://schemas.microsoft.com/office/drawing/2014/main" xmlns="" id="{2110B988-35A9-4A61-95C9-51E5634D0AC7}"/>
              </a:ext>
            </a:extLst>
          </p:cNvPr>
          <p:cNvSpPr/>
          <p:nvPr/>
        </p:nvSpPr>
        <p:spPr>
          <a:xfrm>
            <a:off x="6460762" y="3717032"/>
            <a:ext cx="620683" cy="276999"/>
          </a:xfrm>
          <a:prstGeom prst="rect">
            <a:avLst/>
          </a:prstGeom>
        </p:spPr>
        <p:txBody>
          <a:bodyPr wrap="none">
            <a:spAutoFit/>
          </a:bodyPr>
          <a:lstStyle/>
          <a:p>
            <a:r>
              <a:rPr lang="it-IT" sz="1200" b="1" dirty="0">
                <a:solidFill>
                  <a:srgbClr val="B90000"/>
                </a:solidFill>
              </a:rPr>
              <a:t>2034</a:t>
            </a:r>
          </a:p>
        </p:txBody>
      </p:sp>
      <p:sp>
        <p:nvSpPr>
          <p:cNvPr id="15" name="Freccia a destra rientrata 14"/>
          <p:cNvSpPr/>
          <p:nvPr/>
        </p:nvSpPr>
        <p:spPr>
          <a:xfrm rot="5400000">
            <a:off x="1593334" y="4263234"/>
            <a:ext cx="299472" cy="22174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sp>
        <p:nvSpPr>
          <p:cNvPr id="6" name="CasellaDiTesto 5"/>
          <p:cNvSpPr txBox="1"/>
          <p:nvPr/>
        </p:nvSpPr>
        <p:spPr>
          <a:xfrm>
            <a:off x="1432728" y="3847561"/>
            <a:ext cx="620683" cy="276999"/>
          </a:xfrm>
          <a:prstGeom prst="rect">
            <a:avLst/>
          </a:prstGeom>
          <a:noFill/>
        </p:spPr>
        <p:txBody>
          <a:bodyPr wrap="none" rtlCol="0">
            <a:spAutoFit/>
          </a:bodyPr>
          <a:lstStyle/>
          <a:p>
            <a:r>
              <a:rPr lang="it-IT" sz="1200" b="1" dirty="0">
                <a:solidFill>
                  <a:srgbClr val="C00000"/>
                </a:solidFill>
              </a:rPr>
              <a:t>2009</a:t>
            </a:r>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6237312"/>
            <a:ext cx="1728192" cy="460851"/>
          </a:xfrm>
          <a:prstGeom prst="rect">
            <a:avLst/>
          </a:prstGeom>
        </p:spPr>
      </p:pic>
    </p:spTree>
    <p:extLst>
      <p:ext uri="{BB962C8B-B14F-4D97-AF65-F5344CB8AC3E}">
        <p14:creationId xmlns:p14="http://schemas.microsoft.com/office/powerpoint/2010/main" val="23205937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smtClean="0">
                <a:solidFill>
                  <a:srgbClr val="C00000"/>
                </a:solidFill>
              </a:rPr>
              <a:t>Le tre fasi nella dinamica delle uscite dal SSN </a:t>
            </a:r>
            <a:endParaRPr lang="it-IT" b="1" dirty="0">
              <a:solidFill>
                <a:srgbClr val="C00000"/>
              </a:solidFill>
            </a:endParaRPr>
          </a:p>
        </p:txBody>
      </p:sp>
      <p:sp>
        <p:nvSpPr>
          <p:cNvPr id="3" name="Segnaposto contenuto 2"/>
          <p:cNvSpPr>
            <a:spLocks noGrp="1"/>
          </p:cNvSpPr>
          <p:nvPr>
            <p:ph idx="1"/>
          </p:nvPr>
        </p:nvSpPr>
        <p:spPr>
          <a:xfrm>
            <a:off x="179512" y="1752600"/>
            <a:ext cx="8856984" cy="4267200"/>
          </a:xfrm>
        </p:spPr>
        <p:txBody>
          <a:bodyPr/>
          <a:lstStyle/>
          <a:p>
            <a:pPr>
              <a:buFont typeface="+mj-lt"/>
              <a:buAutoNum type="arabicPeriod"/>
            </a:pPr>
            <a:r>
              <a:rPr lang="it-IT" sz="2300" dirty="0" smtClean="0">
                <a:solidFill>
                  <a:srgbClr val="C00000"/>
                </a:solidFill>
              </a:rPr>
              <a:t>2009/2017:</a:t>
            </a:r>
            <a:r>
              <a:rPr lang="it-IT" sz="2300" dirty="0" smtClean="0"/>
              <a:t> blocco del turnover con progressiva riduzione delle dotazioni organiche. CAT 2017: riduzione di 46.000 addetti, di cui 10.000 tra medici e dirigenti sanitari.</a:t>
            </a:r>
          </a:p>
          <a:p>
            <a:pPr>
              <a:buFont typeface="+mj-lt"/>
              <a:buAutoNum type="arabicPeriod"/>
            </a:pPr>
            <a:r>
              <a:rPr lang="it-IT" sz="2300" dirty="0" smtClean="0">
                <a:solidFill>
                  <a:srgbClr val="C00000"/>
                </a:solidFill>
              </a:rPr>
              <a:t>2018/2025:</a:t>
            </a:r>
            <a:r>
              <a:rPr lang="it-IT" sz="2300" dirty="0" smtClean="0"/>
              <a:t> uscite importanti dal SSN (oltre 50 mila medici) per la gobba demografica che raggiunge il suo plateau e per i nuovi criteri pensionistici. Ridotta formazione specialistica sia sotto il profilo quantitativo sia per la tipologia </a:t>
            </a:r>
          </a:p>
          <a:p>
            <a:pPr>
              <a:buFont typeface="+mj-lt"/>
              <a:buAutoNum type="arabicPeriod"/>
            </a:pPr>
            <a:r>
              <a:rPr lang="it-IT" sz="2300" dirty="0" smtClean="0">
                <a:solidFill>
                  <a:srgbClr val="C00000"/>
                </a:solidFill>
              </a:rPr>
              <a:t>2026/2034:</a:t>
            </a:r>
            <a:r>
              <a:rPr lang="it-IT" sz="2300" dirty="0" smtClean="0"/>
              <a:t> riduzione progressiva dei fabbisogni per l’esaurirsi della gobba demografica e normalizzazione del tasso di pensionamento annuale</a:t>
            </a:r>
            <a:endParaRPr lang="it-IT" sz="2300"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6237312"/>
            <a:ext cx="1728192" cy="460851"/>
          </a:xfrm>
          <a:prstGeom prst="rect">
            <a:avLst/>
          </a:prstGeom>
        </p:spPr>
      </p:pic>
    </p:spTree>
    <p:extLst>
      <p:ext uri="{BB962C8B-B14F-4D97-AF65-F5344CB8AC3E}">
        <p14:creationId xmlns:p14="http://schemas.microsoft.com/office/powerpoint/2010/main" val="14512643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C00000"/>
                </a:solidFill>
              </a:rPr>
              <a:t>Alcuni numeri su cui ragionare</a:t>
            </a:r>
          </a:p>
        </p:txBody>
      </p:sp>
      <p:sp>
        <p:nvSpPr>
          <p:cNvPr id="3" name="Segnaposto contenuto 2"/>
          <p:cNvSpPr>
            <a:spLocks noGrp="1"/>
          </p:cNvSpPr>
          <p:nvPr>
            <p:ph idx="1"/>
          </p:nvPr>
        </p:nvSpPr>
        <p:spPr>
          <a:xfrm>
            <a:off x="107505" y="1752600"/>
            <a:ext cx="9001000" cy="4267200"/>
          </a:xfrm>
        </p:spPr>
        <p:txBody>
          <a:bodyPr/>
          <a:lstStyle/>
          <a:p>
            <a:r>
              <a:rPr lang="it-IT" sz="2000" dirty="0"/>
              <a:t>Dal 2018 al 2025 sono attesi circa </a:t>
            </a:r>
            <a:r>
              <a:rPr lang="it-IT" sz="2000" b="1" dirty="0" smtClean="0">
                <a:solidFill>
                  <a:srgbClr val="C00000"/>
                </a:solidFill>
              </a:rPr>
              <a:t>52.000</a:t>
            </a:r>
            <a:r>
              <a:rPr lang="it-IT" sz="2000" b="1" dirty="0" smtClean="0"/>
              <a:t> </a:t>
            </a:r>
            <a:r>
              <a:rPr lang="it-IT" sz="2000" dirty="0"/>
              <a:t>pensionamenti tra i Medici dipendenti del SSN .</a:t>
            </a:r>
          </a:p>
          <a:p>
            <a:r>
              <a:rPr lang="it-IT" sz="2000" dirty="0">
                <a:solidFill>
                  <a:srgbClr val="000000"/>
                </a:solidFill>
              </a:rPr>
              <a:t>Nello stesso periodo acquisiranno il diploma di laurea in Medicina e Chirurgia almeno </a:t>
            </a:r>
            <a:r>
              <a:rPr lang="it-IT" sz="2000" b="1" dirty="0" smtClean="0">
                <a:solidFill>
                  <a:srgbClr val="C00000"/>
                </a:solidFill>
              </a:rPr>
              <a:t>79.000</a:t>
            </a:r>
            <a:r>
              <a:rPr lang="it-IT" sz="2000" b="1" dirty="0" smtClean="0">
                <a:solidFill>
                  <a:srgbClr val="000000"/>
                </a:solidFill>
              </a:rPr>
              <a:t> </a:t>
            </a:r>
            <a:r>
              <a:rPr lang="it-IT" sz="2000" dirty="0">
                <a:solidFill>
                  <a:srgbClr val="000000"/>
                </a:solidFill>
              </a:rPr>
              <a:t>degli attuali studenti.</a:t>
            </a:r>
          </a:p>
          <a:p>
            <a:r>
              <a:rPr lang="it-IT" sz="2000" dirty="0"/>
              <a:t>La possibilità di formazione specialistica </a:t>
            </a:r>
            <a:r>
              <a:rPr lang="it-IT" sz="2000" i="1" dirty="0"/>
              <a:t>post-lauream</a:t>
            </a:r>
            <a:r>
              <a:rPr lang="it-IT" sz="2000" dirty="0"/>
              <a:t> è limitata a circa </a:t>
            </a:r>
            <a:r>
              <a:rPr lang="it-IT" sz="2000" b="1" dirty="0" smtClean="0">
                <a:solidFill>
                  <a:srgbClr val="C00000"/>
                </a:solidFill>
              </a:rPr>
              <a:t>54.000</a:t>
            </a:r>
            <a:r>
              <a:rPr lang="it-IT" sz="2000" dirty="0" smtClean="0">
                <a:solidFill>
                  <a:srgbClr val="C00000"/>
                </a:solidFill>
              </a:rPr>
              <a:t> </a:t>
            </a:r>
            <a:r>
              <a:rPr lang="it-IT" sz="2000" dirty="0"/>
              <a:t>contratti nel periodo considerato, che al netto di  rinunce, trasferimenti e perdita di borse si riducono a </a:t>
            </a:r>
            <a:r>
              <a:rPr lang="it-IT" sz="2000" b="1" dirty="0">
                <a:solidFill>
                  <a:srgbClr val="C00000"/>
                </a:solidFill>
              </a:rPr>
              <a:t>51.000.</a:t>
            </a:r>
          </a:p>
          <a:p>
            <a:r>
              <a:rPr lang="it-IT" sz="2000" dirty="0"/>
              <a:t>Mediamente solo il 70-75% degli specialisti formati accetta di lavorare per il SSN: la reale disponibilità sarà quindi di circa </a:t>
            </a:r>
            <a:r>
              <a:rPr lang="it-IT" sz="2000" b="1" dirty="0">
                <a:solidFill>
                  <a:srgbClr val="C00000"/>
                </a:solidFill>
              </a:rPr>
              <a:t>36.000</a:t>
            </a:r>
            <a:r>
              <a:rPr lang="it-IT" sz="2000" dirty="0"/>
              <a:t>. </a:t>
            </a:r>
          </a:p>
          <a:p>
            <a:endParaRPr lang="it-IT" sz="2600" dirty="0"/>
          </a:p>
        </p:txBody>
      </p:sp>
      <p:sp>
        <p:nvSpPr>
          <p:cNvPr id="5" name="Rettangolo 4"/>
          <p:cNvSpPr/>
          <p:nvPr/>
        </p:nvSpPr>
        <p:spPr>
          <a:xfrm>
            <a:off x="4716016" y="6235717"/>
            <a:ext cx="4572000" cy="738664"/>
          </a:xfrm>
          <a:prstGeom prst="rect">
            <a:avLst/>
          </a:prstGeom>
        </p:spPr>
        <p:txBody>
          <a:bodyPr>
            <a:spAutoFit/>
          </a:bodyPr>
          <a:lstStyle/>
          <a:p>
            <a:r>
              <a:rPr lang="it-IT" sz="1050" b="1" dirty="0">
                <a:solidFill>
                  <a:srgbClr val="C00000"/>
                </a:solidFill>
              </a:rPr>
              <a:t>Studio Anaao 2018. </a:t>
            </a:r>
          </a:p>
          <a:p>
            <a:r>
              <a:rPr lang="it-IT" sz="1050" b="1" dirty="0">
                <a:solidFill>
                  <a:prstClr val="black"/>
                </a:solidFill>
              </a:rPr>
              <a:t>Matteo D’Arienzo, Fabio Ragazzo, Domenico Montemurro, Costantino Troise, Carlo Palermo </a:t>
            </a:r>
          </a:p>
          <a:p>
            <a:endParaRPr lang="it-IT" sz="1050" b="1" dirty="0">
              <a:solidFill>
                <a:prstClr val="black"/>
              </a:solidFill>
            </a:endParaRPr>
          </a:p>
        </p:txBody>
      </p:sp>
      <p:sp>
        <p:nvSpPr>
          <p:cNvPr id="6" name="CasellaDiTesto 5"/>
          <p:cNvSpPr txBox="1"/>
          <p:nvPr/>
        </p:nvSpPr>
        <p:spPr>
          <a:xfrm>
            <a:off x="0" y="5301208"/>
            <a:ext cx="9144000" cy="707886"/>
          </a:xfrm>
          <a:prstGeom prst="rect">
            <a:avLst/>
          </a:prstGeom>
          <a:solidFill>
            <a:srgbClr val="FFFF00"/>
          </a:solidFill>
          <a:ln>
            <a:solidFill>
              <a:srgbClr val="002060"/>
            </a:solidFill>
          </a:ln>
        </p:spPr>
        <p:txBody>
          <a:bodyPr wrap="square" rtlCol="0">
            <a:spAutoFit/>
          </a:bodyPr>
          <a:lstStyle/>
          <a:p>
            <a:pPr algn="ctr"/>
            <a:r>
              <a:rPr lang="it-IT" sz="2000" b="1" dirty="0">
                <a:solidFill>
                  <a:srgbClr val="B90000"/>
                </a:solidFill>
              </a:rPr>
              <a:t>Si prospetta una discrepanza tra uscite pensionistiche e capacità formativa di circa 16.000 specialisti nel </a:t>
            </a:r>
            <a:r>
              <a:rPr lang="it-IT" b="1" dirty="0">
                <a:solidFill>
                  <a:srgbClr val="B90000"/>
                </a:solidFill>
              </a:rPr>
              <a:t>SSN</a:t>
            </a:r>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6237312"/>
            <a:ext cx="1728192" cy="460851"/>
          </a:xfrm>
          <a:prstGeom prst="rect">
            <a:avLst/>
          </a:prstGeom>
        </p:spPr>
      </p:pic>
    </p:spTree>
    <p:extLst>
      <p:ext uri="{BB962C8B-B14F-4D97-AF65-F5344CB8AC3E}">
        <p14:creationId xmlns:p14="http://schemas.microsoft.com/office/powerpoint/2010/main" val="27004202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26418" y="116632"/>
            <a:ext cx="9144000" cy="1216025"/>
          </a:xfrm>
        </p:spPr>
        <p:txBody>
          <a:bodyPr>
            <a:normAutofit fontScale="90000"/>
          </a:bodyPr>
          <a:lstStyle/>
          <a:p>
            <a:r>
              <a:rPr lang="it-IT" sz="3600" b="1" dirty="0" smtClean="0">
                <a:solidFill>
                  <a:srgbClr val="C00000"/>
                </a:solidFill>
              </a:rPr>
              <a:t>CCNL 2016/2018. </a:t>
            </a:r>
            <a:r>
              <a:rPr lang="it-IT" sz="3600" b="1" dirty="0">
                <a:solidFill>
                  <a:srgbClr val="C00000"/>
                </a:solidFill>
              </a:rPr>
              <a:t>L’accordo economico</a:t>
            </a:r>
            <a:br>
              <a:rPr lang="it-IT" sz="3600" b="1" dirty="0">
                <a:solidFill>
                  <a:srgbClr val="C00000"/>
                </a:solidFill>
              </a:rPr>
            </a:br>
            <a:r>
              <a:rPr lang="it-IT" sz="3600" b="1" dirty="0" smtClean="0">
                <a:solidFill>
                  <a:srgbClr val="C00000"/>
                </a:solidFill>
              </a:rPr>
              <a:t/>
            </a:r>
            <a:br>
              <a:rPr lang="it-IT" sz="3600" b="1" dirty="0" smtClean="0">
                <a:solidFill>
                  <a:srgbClr val="C00000"/>
                </a:solidFill>
              </a:rPr>
            </a:br>
            <a:endParaRPr lang="it-IT" sz="3600" b="1" dirty="0">
              <a:solidFill>
                <a:srgbClr val="C00000"/>
              </a:solidFill>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620688"/>
            <a:ext cx="6021288" cy="6021288"/>
          </a:xfrm>
          <a:prstGeom prst="rect">
            <a:avLst/>
          </a:prstGeom>
        </p:spPr>
      </p:pic>
    </p:spTree>
    <p:extLst>
      <p:ext uri="{BB962C8B-B14F-4D97-AF65-F5344CB8AC3E}">
        <p14:creationId xmlns:p14="http://schemas.microsoft.com/office/powerpoint/2010/main" val="8241703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304801"/>
            <a:ext cx="8784976" cy="1216025"/>
          </a:xfrm>
        </p:spPr>
        <p:txBody>
          <a:bodyPr/>
          <a:lstStyle/>
          <a:p>
            <a:pPr algn="ctr"/>
            <a:r>
              <a:rPr lang="it-IT" sz="3200" b="1" dirty="0">
                <a:solidFill>
                  <a:schemeClr val="accent2"/>
                </a:solidFill>
              </a:rPr>
              <a:t>Top </a:t>
            </a:r>
            <a:r>
              <a:rPr lang="it-IT" sz="3200" b="1" dirty="0" err="1">
                <a:solidFill>
                  <a:schemeClr val="accent2"/>
                </a:solidFill>
              </a:rPr>
              <a:t>ten</a:t>
            </a:r>
            <a:r>
              <a:rPr lang="it-IT" sz="3200" b="1" dirty="0">
                <a:solidFill>
                  <a:schemeClr val="accent2"/>
                </a:solidFill>
              </a:rPr>
              <a:t> carenza di medici specialisti  dipendenti del SSN (dal 2018 al 2025)</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772653"/>
            <a:ext cx="6912768" cy="4176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tangolo 3"/>
          <p:cNvSpPr/>
          <p:nvPr/>
        </p:nvSpPr>
        <p:spPr>
          <a:xfrm>
            <a:off x="4499992" y="6217058"/>
            <a:ext cx="4572000" cy="577081"/>
          </a:xfrm>
          <a:prstGeom prst="rect">
            <a:avLst/>
          </a:prstGeom>
        </p:spPr>
        <p:txBody>
          <a:bodyPr>
            <a:spAutoFit/>
          </a:bodyPr>
          <a:lstStyle/>
          <a:p>
            <a:r>
              <a:rPr lang="it-IT" sz="1050" b="1" dirty="0">
                <a:solidFill>
                  <a:srgbClr val="C00000"/>
                </a:solidFill>
              </a:rPr>
              <a:t>Studio Anaao 2019. </a:t>
            </a:r>
          </a:p>
          <a:p>
            <a:r>
              <a:rPr lang="it-IT" sz="1050" b="1" dirty="0">
                <a:solidFill>
                  <a:prstClr val="black"/>
                </a:solidFill>
              </a:rPr>
              <a:t>Matteo D’Arienzo, Fabio Ragazzo, Domenico Montemurro, Chiara Rivetti, Pierino Di Silverio, Costantino Troise </a:t>
            </a:r>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6237312"/>
            <a:ext cx="1728192" cy="460851"/>
          </a:xfrm>
          <a:prstGeom prst="rect">
            <a:avLst/>
          </a:prstGeom>
        </p:spPr>
      </p:pic>
    </p:spTree>
    <p:extLst>
      <p:ext uri="{BB962C8B-B14F-4D97-AF65-F5344CB8AC3E}">
        <p14:creationId xmlns:p14="http://schemas.microsoft.com/office/powerpoint/2010/main" val="28928629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304801"/>
            <a:ext cx="8784976" cy="1216025"/>
          </a:xfrm>
        </p:spPr>
        <p:txBody>
          <a:bodyPr/>
          <a:lstStyle/>
          <a:p>
            <a:pPr algn="ctr"/>
            <a:r>
              <a:rPr lang="it-IT" sz="3200" b="1" dirty="0" smtClean="0">
                <a:solidFill>
                  <a:srgbClr val="C00000"/>
                </a:solidFill>
              </a:rPr>
              <a:t>Studio Anaao Assomed 2019: Carenze previste per singole Regioni nel periodo 2018/2025</a:t>
            </a:r>
            <a:endParaRPr lang="it-IT" sz="3200" b="1" dirty="0">
              <a:solidFill>
                <a:srgbClr val="C00000"/>
              </a:solidFill>
            </a:endParaRPr>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700808"/>
            <a:ext cx="8064896"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02200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4" y="304801"/>
            <a:ext cx="9036496" cy="1216025"/>
          </a:xfrm>
        </p:spPr>
        <p:txBody>
          <a:bodyPr/>
          <a:lstStyle/>
          <a:p>
            <a:pPr algn="ctr"/>
            <a:r>
              <a:rPr lang="it-IT" b="1" dirty="0">
                <a:solidFill>
                  <a:srgbClr val="C00000"/>
                </a:solidFill>
              </a:rPr>
              <a:t>Oltre il pensionamento:</a:t>
            </a:r>
            <a:br>
              <a:rPr lang="it-IT" b="1" dirty="0">
                <a:solidFill>
                  <a:srgbClr val="C00000"/>
                </a:solidFill>
              </a:rPr>
            </a:br>
            <a:r>
              <a:rPr lang="it-IT" b="1" dirty="0">
                <a:solidFill>
                  <a:srgbClr val="C00000"/>
                </a:solidFill>
              </a:rPr>
              <a:t>altre modalità di uscita dal SSN. </a:t>
            </a:r>
          </a:p>
        </p:txBody>
      </p:sp>
      <p:sp>
        <p:nvSpPr>
          <p:cNvPr id="3" name="Segnaposto contenuto 2"/>
          <p:cNvSpPr>
            <a:spLocks noGrp="1"/>
          </p:cNvSpPr>
          <p:nvPr>
            <p:ph idx="1"/>
          </p:nvPr>
        </p:nvSpPr>
        <p:spPr>
          <a:xfrm>
            <a:off x="251520" y="1752600"/>
            <a:ext cx="8784976" cy="4267200"/>
          </a:xfrm>
        </p:spPr>
        <p:txBody>
          <a:bodyPr/>
          <a:lstStyle/>
          <a:p>
            <a:r>
              <a:rPr lang="it-IT" dirty="0"/>
              <a:t>Passaggio al privato, sia «puro» che accreditato.</a:t>
            </a:r>
          </a:p>
          <a:p>
            <a:r>
              <a:rPr lang="it-IT" dirty="0"/>
              <a:t>Passaggio al regime di convenzionamento con il SSN.</a:t>
            </a:r>
          </a:p>
          <a:p>
            <a:r>
              <a:rPr lang="it-IT" dirty="0"/>
              <a:t>Fuga all’estero (Francia, Svizzera, Gran Bretagna, Germania, Olanda, Stati Uniti): entro il 2023 la richiesta di medici nei Paesi UE sarà di circa 230.000 unità.</a:t>
            </a:r>
          </a:p>
          <a:p>
            <a:endParaRPr lang="it-IT"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6237312"/>
            <a:ext cx="1728192" cy="460851"/>
          </a:xfrm>
          <a:prstGeom prst="rect">
            <a:avLst/>
          </a:prstGeom>
        </p:spPr>
      </p:pic>
    </p:spTree>
    <p:extLst>
      <p:ext uri="{BB962C8B-B14F-4D97-AF65-F5344CB8AC3E}">
        <p14:creationId xmlns:p14="http://schemas.microsoft.com/office/powerpoint/2010/main" val="15627654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sz="3200" b="1" dirty="0" smtClean="0">
                <a:solidFill>
                  <a:srgbClr val="C00000"/>
                </a:solidFill>
              </a:rPr>
              <a:t>Perché i Medici specialisti non aspirano più ad operare nel SSN?</a:t>
            </a:r>
            <a:endParaRPr lang="it-IT" sz="3200" b="1" dirty="0">
              <a:solidFill>
                <a:srgbClr val="C00000"/>
              </a:solidFill>
            </a:endParaRPr>
          </a:p>
        </p:txBody>
      </p:sp>
      <p:sp>
        <p:nvSpPr>
          <p:cNvPr id="3" name="Segnaposto contenuto 2"/>
          <p:cNvSpPr>
            <a:spLocks noGrp="1"/>
          </p:cNvSpPr>
          <p:nvPr>
            <p:ph idx="1"/>
          </p:nvPr>
        </p:nvSpPr>
        <p:spPr>
          <a:xfrm>
            <a:off x="7974" y="1700808"/>
            <a:ext cx="9108504" cy="4680520"/>
          </a:xfrm>
        </p:spPr>
        <p:txBody>
          <a:bodyPr/>
          <a:lstStyle/>
          <a:p>
            <a:r>
              <a:rPr lang="it-IT" sz="1800" dirty="0" smtClean="0"/>
              <a:t>Remunerazioni basse: circa il 50% di quello che offrono i paesi dell’ovest europeo.</a:t>
            </a:r>
            <a:endParaRPr lang="it-IT" sz="1800" dirty="0"/>
          </a:p>
          <a:p>
            <a:r>
              <a:rPr lang="it-IT" sz="1800" dirty="0" smtClean="0"/>
              <a:t>Lavoro gravoso e rischioso:</a:t>
            </a:r>
          </a:p>
          <a:p>
            <a:pPr lvl="2"/>
            <a:r>
              <a:rPr lang="it-IT" sz="1600" dirty="0" smtClean="0"/>
              <a:t>Turni si servizio in netto incremento; weekend quasi tutti occupati da guardie e reperibilità; difficoltà nel godere delle ferie maturate; straordinari non retribuiti.</a:t>
            </a:r>
          </a:p>
          <a:p>
            <a:pPr lvl="2"/>
            <a:r>
              <a:rPr lang="it-IT" sz="1600" dirty="0" smtClean="0"/>
              <a:t>Profonde ripercussioni sulla qualità della vita familiare e sociale</a:t>
            </a:r>
          </a:p>
          <a:p>
            <a:pPr lvl="2"/>
            <a:r>
              <a:rPr lang="it-IT" sz="1600" dirty="0" smtClean="0"/>
              <a:t>Rischio di denunce ed aggressioni</a:t>
            </a:r>
          </a:p>
          <a:p>
            <a:pPr lvl="2"/>
            <a:r>
              <a:rPr lang="it-IT" sz="1600" dirty="0" err="1" smtClean="0"/>
              <a:t>Burnout</a:t>
            </a:r>
            <a:r>
              <a:rPr lang="it-IT" sz="1600" dirty="0" smtClean="0"/>
              <a:t> in incremento</a:t>
            </a:r>
          </a:p>
          <a:p>
            <a:r>
              <a:rPr lang="it-IT" sz="1800" dirty="0" smtClean="0"/>
              <a:t>Lavoro nel privato meno stressante: si affronta una casistica di elezione e alta remunerazione in ambito chirurgico.</a:t>
            </a:r>
          </a:p>
          <a:p>
            <a:r>
              <a:rPr lang="it-IT" sz="1800" dirty="0" smtClean="0"/>
              <a:t>Modifiche sociologiche: i neo laureati ambiscono a specializzazioni spendibili sul mercato privato (cardiologia, dermatologia, pediatria, oculistica, chirurgia plastica….)</a:t>
            </a:r>
          </a:p>
          <a:p>
            <a:r>
              <a:rPr lang="it-IT" sz="1800" dirty="0" smtClean="0"/>
              <a:t>Estero: valorizzazione delle capacità professionali e alti salari</a:t>
            </a:r>
          </a:p>
          <a:p>
            <a:endParaRPr lang="it-IT" sz="2000" dirty="0" smtClean="0"/>
          </a:p>
          <a:p>
            <a:pPr marL="909637" lvl="2" indent="0">
              <a:buNone/>
            </a:pPr>
            <a:endParaRPr lang="it-IT" sz="1600" dirty="0" smtClean="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6280517"/>
            <a:ext cx="1728192" cy="460851"/>
          </a:xfrm>
          <a:prstGeom prst="rect">
            <a:avLst/>
          </a:prstGeom>
        </p:spPr>
      </p:pic>
    </p:spTree>
    <p:extLst>
      <p:ext uri="{BB962C8B-B14F-4D97-AF65-F5344CB8AC3E}">
        <p14:creationId xmlns:p14="http://schemas.microsoft.com/office/powerpoint/2010/main" val="6109694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332656"/>
            <a:ext cx="8001000" cy="1216025"/>
          </a:xfrm>
        </p:spPr>
        <p:txBody>
          <a:bodyPr/>
          <a:lstStyle/>
          <a:p>
            <a:r>
              <a:rPr lang="en-US" sz="1600" b="1" dirty="0"/>
              <a:t>The Business of Health Care Depends on Exploiting Doctors and Nurses</a:t>
            </a:r>
            <a:br>
              <a:rPr lang="en-US" sz="1600" b="1" dirty="0"/>
            </a:br>
            <a:r>
              <a:rPr lang="en-US" sz="1600" dirty="0"/>
              <a:t>One resource seems infinite and free: the professionalism of caregivers.</a:t>
            </a:r>
            <a:br>
              <a:rPr lang="en-US" sz="1600" dirty="0"/>
            </a:br>
            <a:r>
              <a:rPr lang="en-US" sz="1600" b="1" dirty="0"/>
              <a:t>By Danielle </a:t>
            </a:r>
            <a:r>
              <a:rPr lang="en-US" sz="1600" b="1" dirty="0" err="1"/>
              <a:t>Ofri</a:t>
            </a:r>
            <a:r>
              <a:rPr lang="en-US" sz="1600" b="1" dirty="0"/>
              <a:t/>
            </a:r>
            <a:br>
              <a:rPr lang="en-US" sz="1600" b="1" dirty="0"/>
            </a:br>
            <a:r>
              <a:rPr lang="en-US" sz="1400" i="1" dirty="0"/>
              <a:t>Dr. </a:t>
            </a:r>
            <a:r>
              <a:rPr lang="en-US" sz="1400" i="1" dirty="0" err="1"/>
              <a:t>Ofri</a:t>
            </a:r>
            <a:r>
              <a:rPr lang="en-US" sz="1400" i="1" dirty="0"/>
              <a:t> practices at Bellevue Hospital in New York.</a:t>
            </a:r>
            <a:br>
              <a:rPr lang="en-US" sz="1400" i="1" dirty="0"/>
            </a:br>
            <a:r>
              <a:rPr lang="en-US" sz="2000" b="1" dirty="0" smtClean="0">
                <a:latin typeface="Manorly" pitchFamily="2" charset="0"/>
              </a:rPr>
              <a:t>The New York Times</a:t>
            </a:r>
            <a:r>
              <a:rPr lang="en-US" sz="1600" dirty="0" smtClean="0">
                <a:latin typeface="Manorly" pitchFamily="2" charset="0"/>
              </a:rPr>
              <a:t>, </a:t>
            </a:r>
            <a:r>
              <a:rPr lang="en-US" sz="1600" dirty="0" smtClean="0"/>
              <a:t>8 </a:t>
            </a:r>
            <a:r>
              <a:rPr lang="en-US" sz="1600" dirty="0" err="1" smtClean="0"/>
              <a:t>giugno</a:t>
            </a:r>
            <a:r>
              <a:rPr lang="en-US" sz="1600" dirty="0" smtClean="0"/>
              <a:t> 2019</a:t>
            </a:r>
            <a:endParaRPr lang="it-IT" sz="1600" dirty="0"/>
          </a:p>
        </p:txBody>
      </p:sp>
      <p:sp>
        <p:nvSpPr>
          <p:cNvPr id="3" name="Segnaposto contenuto 2"/>
          <p:cNvSpPr>
            <a:spLocks noGrp="1"/>
          </p:cNvSpPr>
          <p:nvPr>
            <p:ph idx="1"/>
          </p:nvPr>
        </p:nvSpPr>
        <p:spPr>
          <a:xfrm>
            <a:off x="35496" y="1752600"/>
            <a:ext cx="9108504" cy="4484712"/>
          </a:xfrm>
        </p:spPr>
        <p:txBody>
          <a:bodyPr/>
          <a:lstStyle/>
          <a:p>
            <a:r>
              <a:rPr lang="it-IT" sz="1600" dirty="0">
                <a:solidFill>
                  <a:srgbClr val="1D2129"/>
                </a:solidFill>
                <a:latin typeface="Helvetica"/>
              </a:rPr>
              <a:t>In una fabbrica, se il 30 percento in più </a:t>
            </a:r>
            <a:r>
              <a:rPr lang="it-IT" sz="1600" dirty="0" smtClean="0">
                <a:solidFill>
                  <a:srgbClr val="1D2129"/>
                </a:solidFill>
                <a:latin typeface="Helvetica"/>
              </a:rPr>
              <a:t>di manufatti fosse </a:t>
            </a:r>
            <a:r>
              <a:rPr lang="it-IT" sz="1600" dirty="0">
                <a:solidFill>
                  <a:srgbClr val="1D2129"/>
                </a:solidFill>
                <a:latin typeface="Helvetica"/>
              </a:rPr>
              <a:t>improvvisamente immesso su una catena di montaggio, il processo si arresterebbe. Provate ad immaginare un idraulico o un avvocato che compia il 30 percento di lavoro in </a:t>
            </a:r>
            <a:r>
              <a:rPr lang="it-IT" sz="1600" dirty="0" smtClean="0">
                <a:solidFill>
                  <a:srgbClr val="1D2129"/>
                </a:solidFill>
                <a:latin typeface="Helvetica"/>
              </a:rPr>
              <a:t>più </a:t>
            </a:r>
            <a:r>
              <a:rPr lang="it-IT" sz="1600" dirty="0">
                <a:solidFill>
                  <a:srgbClr val="1D2129"/>
                </a:solidFill>
                <a:latin typeface="Helvetica"/>
              </a:rPr>
              <a:t>senza fatturazione. Ma nell'assistenza sanitaria c'è una straordinaria </a:t>
            </a:r>
            <a:r>
              <a:rPr lang="it-IT" sz="1600" dirty="0" smtClean="0">
                <a:solidFill>
                  <a:srgbClr val="1D2129"/>
                </a:solidFill>
                <a:latin typeface="Helvetica"/>
              </a:rPr>
              <a:t>elasticità: </a:t>
            </a:r>
            <a:r>
              <a:rPr lang="it-IT" sz="1600" dirty="0">
                <a:solidFill>
                  <a:srgbClr val="1D2129"/>
                </a:solidFill>
                <a:latin typeface="Helvetica"/>
              </a:rPr>
              <a:t>puoi continuare ad aggiungere lavoro e magicamente tutto viene fatto in qualche modo. L'infermiera non </a:t>
            </a:r>
            <a:r>
              <a:rPr lang="it-IT" sz="1600" dirty="0" smtClean="0">
                <a:solidFill>
                  <a:srgbClr val="1D2129"/>
                </a:solidFill>
                <a:latin typeface="Helvetica"/>
              </a:rPr>
              <a:t>prenderà </a:t>
            </a:r>
            <a:r>
              <a:rPr lang="it-IT" sz="1600" dirty="0">
                <a:solidFill>
                  <a:srgbClr val="1D2129"/>
                </a:solidFill>
                <a:latin typeface="Helvetica"/>
              </a:rPr>
              <a:t>una pausa pranzo se il reparto è a corto di componenti dello staff. Il medico "</a:t>
            </a:r>
            <a:r>
              <a:rPr lang="it-IT" sz="1600" dirty="0" smtClean="0">
                <a:solidFill>
                  <a:srgbClr val="1D2129"/>
                </a:solidFill>
                <a:latin typeface="Helvetica"/>
              </a:rPr>
              <a:t>infiltrerà" </a:t>
            </a:r>
            <a:r>
              <a:rPr lang="it-IT" sz="1600" dirty="0">
                <a:solidFill>
                  <a:srgbClr val="1D2129"/>
                </a:solidFill>
                <a:latin typeface="Helvetica"/>
              </a:rPr>
              <a:t>i pazienti extra nelle sue liste</a:t>
            </a:r>
            <a:r>
              <a:rPr lang="it-IT" sz="1600" dirty="0" smtClean="0">
                <a:solidFill>
                  <a:srgbClr val="1D2129"/>
                </a:solidFill>
                <a:latin typeface="Helvetica"/>
              </a:rPr>
              <a:t>.</a:t>
            </a:r>
          </a:p>
          <a:p>
            <a:r>
              <a:rPr lang="it-IT" sz="1600" dirty="0">
                <a:solidFill>
                  <a:srgbClr val="1D2129"/>
                </a:solidFill>
                <a:latin typeface="Helvetica"/>
              </a:rPr>
              <a:t>Questa etica </a:t>
            </a:r>
            <a:r>
              <a:rPr lang="it-IT" sz="1600" dirty="0" smtClean="0">
                <a:solidFill>
                  <a:srgbClr val="1D2129"/>
                </a:solidFill>
                <a:latin typeface="Helvetica"/>
              </a:rPr>
              <a:t>professionale tiene </a:t>
            </a:r>
            <a:r>
              <a:rPr lang="it-IT" sz="1600" dirty="0">
                <a:solidFill>
                  <a:srgbClr val="1D2129"/>
                </a:solidFill>
                <a:latin typeface="Helvetica"/>
              </a:rPr>
              <a:t>insieme l'intera impresa. Se i dottori e le infermiere andassero a casa quando le loro ore retribuite fossero terminate, l'effetto sui pazienti sarebbe calamitoso. Medici e infermieri lo sanno, motivo per cui non si sottraggono. Anche il sistema lo sa e ne </a:t>
            </a:r>
            <a:r>
              <a:rPr lang="it-IT" sz="1600" dirty="0" smtClean="0">
                <a:solidFill>
                  <a:srgbClr val="1D2129"/>
                </a:solidFill>
                <a:latin typeface="Helvetica"/>
              </a:rPr>
              <a:t>approfitta</a:t>
            </a:r>
          </a:p>
          <a:p>
            <a:r>
              <a:rPr lang="it-IT" sz="1600" dirty="0">
                <a:latin typeface="Helvetica" panose="020B0604020202020204" pitchFamily="34" charset="0"/>
                <a:cs typeface="Helvetica" panose="020B0604020202020204" pitchFamily="34" charset="0"/>
              </a:rPr>
              <a:t>Questo mese l'Organizzazione Mondiale della Sanità ha riconosciuto i gravi effetti del </a:t>
            </a:r>
            <a:r>
              <a:rPr lang="it-IT" sz="1600" dirty="0" err="1">
                <a:latin typeface="Helvetica" panose="020B0604020202020204" pitchFamily="34" charset="0"/>
                <a:cs typeface="Helvetica" panose="020B0604020202020204" pitchFamily="34" charset="0"/>
              </a:rPr>
              <a:t>burnout</a:t>
            </a:r>
            <a:r>
              <a:rPr lang="it-IT" sz="1600" dirty="0">
                <a:latin typeface="Helvetica" panose="020B0604020202020204" pitchFamily="34" charset="0"/>
                <a:cs typeface="Helvetica" panose="020B0604020202020204" pitchFamily="34" charset="0"/>
              </a:rPr>
              <a:t> derivante dallo stress cronico sul luogo di lavoro. Il riscontro di </a:t>
            </a:r>
            <a:r>
              <a:rPr lang="it-IT" sz="1600" dirty="0" err="1">
                <a:latin typeface="Helvetica" panose="020B0604020202020204" pitchFamily="34" charset="0"/>
                <a:cs typeface="Helvetica" panose="020B0604020202020204" pitchFamily="34" charset="0"/>
              </a:rPr>
              <a:t>burnout</a:t>
            </a:r>
            <a:r>
              <a:rPr lang="it-IT" sz="1600" dirty="0">
                <a:latin typeface="Helvetica" panose="020B0604020202020204" pitchFamily="34" charset="0"/>
                <a:cs typeface="Helvetica" panose="020B0604020202020204" pitchFamily="34" charset="0"/>
              </a:rPr>
              <a:t> </a:t>
            </a:r>
            <a:r>
              <a:rPr lang="it-IT" sz="1600" dirty="0" smtClean="0">
                <a:latin typeface="Helvetica" panose="020B0604020202020204" pitchFamily="34" charset="0"/>
                <a:cs typeface="Helvetica" panose="020B0604020202020204" pitchFamily="34" charset="0"/>
              </a:rPr>
              <a:t> tra </a:t>
            </a:r>
            <a:r>
              <a:rPr lang="it-IT" sz="1600" dirty="0">
                <a:latin typeface="Helvetica" panose="020B0604020202020204" pitchFamily="34" charset="0"/>
                <a:cs typeface="Helvetica" panose="020B0604020202020204" pitchFamily="34" charset="0"/>
              </a:rPr>
              <a:t>i medici è di recente comparsa, i livelli sono peggiori rispetto alla popolazione </a:t>
            </a:r>
            <a:r>
              <a:rPr lang="it-IT" sz="1600" dirty="0" smtClean="0">
                <a:latin typeface="Helvetica" panose="020B0604020202020204" pitchFamily="34" charset="0"/>
                <a:cs typeface="Helvetica" panose="020B0604020202020204" pitchFamily="34" charset="0"/>
              </a:rPr>
              <a:t>generale e </a:t>
            </a:r>
            <a:r>
              <a:rPr lang="it-IT" sz="1600" dirty="0">
                <a:latin typeface="Helvetica" panose="020B0604020202020204" pitchFamily="34" charset="0"/>
                <a:cs typeface="Helvetica" panose="020B0604020202020204" pitchFamily="34" charset="0"/>
              </a:rPr>
              <a:t>aumentano inesorabilmente.</a:t>
            </a:r>
            <a:endParaRPr lang="it-IT" sz="1600" dirty="0" smtClean="0">
              <a:solidFill>
                <a:srgbClr val="1D2129"/>
              </a:solidFill>
              <a:latin typeface="Helvetica" panose="020B0604020202020204" pitchFamily="34" charset="0"/>
              <a:cs typeface="Helvetica" panose="020B0604020202020204" pitchFamily="34" charset="0"/>
            </a:endParaRPr>
          </a:p>
          <a:p>
            <a:r>
              <a:rPr lang="it-IT" sz="1600" dirty="0">
                <a:solidFill>
                  <a:srgbClr val="1D2129"/>
                </a:solidFill>
                <a:latin typeface="Helvetica"/>
              </a:rPr>
              <a:t>Quelli che comandano devono riflettere sulle ricadute delle loro decisioni. Contare su infermieri e dottori sfruttandoli </a:t>
            </a:r>
            <a:r>
              <a:rPr lang="it-IT" sz="1600" dirty="0" smtClean="0">
                <a:solidFill>
                  <a:srgbClr val="1D2129"/>
                </a:solidFill>
                <a:latin typeface="Helvetica"/>
              </a:rPr>
              <a:t>perché sai </a:t>
            </a:r>
            <a:r>
              <a:rPr lang="it-IT" sz="1600" dirty="0">
                <a:solidFill>
                  <a:srgbClr val="1D2129"/>
                </a:solidFill>
                <a:latin typeface="Helvetica"/>
              </a:rPr>
              <a:t>che non abbandoneranno i loro pazienti non è solo una cattiva strategia. È una cattiva medicina.</a:t>
            </a:r>
            <a:endParaRPr lang="it-IT" sz="1600"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6237312"/>
            <a:ext cx="1728192" cy="460851"/>
          </a:xfrm>
          <a:prstGeom prst="rect">
            <a:avLst/>
          </a:prstGeom>
        </p:spPr>
      </p:pic>
    </p:spTree>
    <p:extLst>
      <p:ext uri="{BB962C8B-B14F-4D97-AF65-F5344CB8AC3E}">
        <p14:creationId xmlns:p14="http://schemas.microsoft.com/office/powerpoint/2010/main" val="21537239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4" y="304801"/>
            <a:ext cx="9145016" cy="1216025"/>
          </a:xfrm>
        </p:spPr>
        <p:txBody>
          <a:bodyPr/>
          <a:lstStyle/>
          <a:p>
            <a:pPr algn="ctr"/>
            <a:r>
              <a:rPr lang="it-IT" sz="3200" b="1" dirty="0" smtClean="0">
                <a:solidFill>
                  <a:srgbClr val="C00000"/>
                </a:solidFill>
              </a:rPr>
              <a:t>Medici operanti in Europa nelle strutture ospedaliere. Valori per 100.000 abitanti</a:t>
            </a:r>
            <a:endParaRPr lang="it-IT" sz="3200" b="1" dirty="0">
              <a:solidFill>
                <a:srgbClr val="C00000"/>
              </a:solidFill>
            </a:endParaRPr>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4250694363"/>
              </p:ext>
            </p:extLst>
          </p:nvPr>
        </p:nvGraphicFramePr>
        <p:xfrm>
          <a:off x="566738" y="1752600"/>
          <a:ext cx="800100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5" name="CasellaDiTesto 4"/>
          <p:cNvSpPr txBox="1"/>
          <p:nvPr/>
        </p:nvSpPr>
        <p:spPr>
          <a:xfrm>
            <a:off x="5076056" y="6237312"/>
            <a:ext cx="3899594" cy="369332"/>
          </a:xfrm>
          <a:prstGeom prst="rect">
            <a:avLst/>
          </a:prstGeom>
          <a:noFill/>
        </p:spPr>
        <p:txBody>
          <a:bodyPr wrap="none" rtlCol="0">
            <a:spAutoFit/>
          </a:bodyPr>
          <a:lstStyle/>
          <a:p>
            <a:r>
              <a:rPr lang="it-IT" dirty="0">
                <a:solidFill>
                  <a:srgbClr val="000000"/>
                </a:solidFill>
              </a:rPr>
              <a:t>Elaborazione dati Eurostat 2016</a:t>
            </a:r>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6237312"/>
            <a:ext cx="1728192" cy="460851"/>
          </a:xfrm>
          <a:prstGeom prst="rect">
            <a:avLst/>
          </a:prstGeom>
        </p:spPr>
      </p:pic>
    </p:spTree>
    <p:extLst>
      <p:ext uri="{BB962C8B-B14F-4D97-AF65-F5344CB8AC3E}">
        <p14:creationId xmlns:p14="http://schemas.microsoft.com/office/powerpoint/2010/main" val="29247022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700808"/>
            <a:ext cx="8424936" cy="4752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6815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16632"/>
            <a:ext cx="9001000"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33600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lvl="0" fontAlgn="auto">
              <a:spcBef>
                <a:spcPts val="0"/>
              </a:spcBef>
              <a:spcAft>
                <a:spcPts val="0"/>
              </a:spcAft>
            </a:pPr>
            <a:r>
              <a:rPr lang="it-IT" sz="1000" b="1" kern="1200" dirty="0">
                <a:solidFill>
                  <a:srgbClr val="B90000"/>
                </a:solidFill>
                <a:ea typeface="+mn-ea"/>
                <a:cs typeface="+mn-cs"/>
              </a:rPr>
              <a:t/>
            </a:r>
            <a:br>
              <a:rPr lang="it-IT" sz="1000" b="1" kern="1200" dirty="0">
                <a:solidFill>
                  <a:srgbClr val="B90000"/>
                </a:solidFill>
                <a:ea typeface="+mn-ea"/>
                <a:cs typeface="+mn-cs"/>
              </a:rPr>
            </a:br>
            <a:endParaRPr lang="it-IT" dirty="0"/>
          </a:p>
        </p:txBody>
      </p:sp>
      <p:sp>
        <p:nvSpPr>
          <p:cNvPr id="3" name="Segnaposto contenuto 2"/>
          <p:cNvSpPr>
            <a:spLocks noGrp="1"/>
          </p:cNvSpPr>
          <p:nvPr>
            <p:ph idx="1"/>
          </p:nvPr>
        </p:nvSpPr>
        <p:spPr>
          <a:xfrm>
            <a:off x="179512" y="1752600"/>
            <a:ext cx="8784976" cy="4267200"/>
          </a:xfrm>
        </p:spPr>
        <p:txBody>
          <a:bodyPr/>
          <a:lstStyle/>
          <a:p>
            <a:r>
              <a:rPr lang="it-IT" sz="1900" dirty="0"/>
              <a:t>Aumentare i contratti di formazione specialistica portandoli a 10.000/anno.</a:t>
            </a:r>
          </a:p>
          <a:p>
            <a:r>
              <a:rPr lang="it-IT" sz="1900" dirty="0"/>
              <a:t>Attivare immediatamente le assunzioni nel SSN rimuovendo ogni anacronistico blocco (DL «Calabria»).</a:t>
            </a:r>
          </a:p>
          <a:p>
            <a:r>
              <a:rPr lang="it-IT" sz="1900" dirty="0"/>
              <a:t>Stabilizzare tutto il precariato mediante concorsi riservati, prevedendo in ogni caso il possesso o l’acquisizione del titolo di </a:t>
            </a:r>
            <a:r>
              <a:rPr lang="it-IT" sz="1900" dirty="0" smtClean="0"/>
              <a:t>specialista (Proposta Anaao al DL «Calabria»).</a:t>
            </a:r>
            <a:endParaRPr lang="it-IT" sz="1900" dirty="0"/>
          </a:p>
          <a:p>
            <a:r>
              <a:rPr lang="it-IT" sz="1900" dirty="0"/>
              <a:t>In presenza di ulteriori carenze, assumere gli specializzandi </a:t>
            </a:r>
            <a:r>
              <a:rPr lang="it-IT" sz="1900" dirty="0" smtClean="0"/>
              <a:t>del quarto e </a:t>
            </a:r>
            <a:r>
              <a:rPr lang="it-IT" sz="1900" dirty="0"/>
              <a:t>quinto </a:t>
            </a:r>
            <a:r>
              <a:rPr lang="it-IT" sz="1900" dirty="0" smtClean="0"/>
              <a:t>anno con </a:t>
            </a:r>
            <a:r>
              <a:rPr lang="it-IT" sz="1900" dirty="0"/>
              <a:t>contratti a tempo </a:t>
            </a:r>
            <a:r>
              <a:rPr lang="it-IT" sz="1900" dirty="0" smtClean="0"/>
              <a:t>determinato (DL «Calabria»).</a:t>
            </a:r>
            <a:endParaRPr lang="it-IT" sz="1900" dirty="0"/>
          </a:p>
          <a:p>
            <a:r>
              <a:rPr lang="it-IT" sz="1900" dirty="0"/>
              <a:t>Chiudere rapidamente il CCNL, utilizzando la RIA per ristorare il disagio e premiare il merito.</a:t>
            </a:r>
          </a:p>
          <a:p>
            <a:r>
              <a:rPr lang="it-IT" sz="1900" dirty="0"/>
              <a:t>Incrementare </a:t>
            </a:r>
            <a:r>
              <a:rPr lang="it-IT" sz="1900" dirty="0" smtClean="0"/>
              <a:t>con risorse aggiuntive l’indennità </a:t>
            </a:r>
            <a:r>
              <a:rPr lang="it-IT" sz="1900" dirty="0"/>
              <a:t>di esclusività ferma ai valori del </a:t>
            </a:r>
            <a:r>
              <a:rPr lang="it-IT" sz="1900" dirty="0" smtClean="0"/>
              <a:t>2000 (riduzione del 40% in termini reali).</a:t>
            </a:r>
            <a:endParaRPr lang="it-IT" sz="1900" dirty="0"/>
          </a:p>
        </p:txBody>
      </p:sp>
      <p:sp>
        <p:nvSpPr>
          <p:cNvPr id="4" name="Rettangolo 3"/>
          <p:cNvSpPr/>
          <p:nvPr/>
        </p:nvSpPr>
        <p:spPr>
          <a:xfrm>
            <a:off x="611560" y="271130"/>
            <a:ext cx="7632848" cy="1015663"/>
          </a:xfrm>
          <a:prstGeom prst="rect">
            <a:avLst/>
          </a:prstGeom>
        </p:spPr>
        <p:txBody>
          <a:bodyPr wrap="square">
            <a:spAutoFit/>
          </a:bodyPr>
          <a:lstStyle/>
          <a:p>
            <a:r>
              <a:rPr lang="it-IT" sz="6000" kern="0" dirty="0">
                <a:solidFill>
                  <a:srgbClr val="C00000"/>
                </a:solidFill>
              </a:rPr>
              <a:t>Le proposte Anaao</a:t>
            </a:r>
            <a:endParaRPr lang="it-IT" dirty="0">
              <a:solidFill>
                <a:srgbClr val="000000"/>
              </a:solidFill>
            </a:endParaRPr>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6237312"/>
            <a:ext cx="1728192" cy="460851"/>
          </a:xfrm>
          <a:prstGeom prst="rect">
            <a:avLst/>
          </a:prstGeom>
        </p:spPr>
      </p:pic>
    </p:spTree>
    <p:extLst>
      <p:ext uri="{BB962C8B-B14F-4D97-AF65-F5344CB8AC3E}">
        <p14:creationId xmlns:p14="http://schemas.microsoft.com/office/powerpoint/2010/main" val="5277775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304801"/>
            <a:ext cx="9071617" cy="1216025"/>
          </a:xfrm>
        </p:spPr>
        <p:txBody>
          <a:bodyPr/>
          <a:lstStyle/>
          <a:p>
            <a:pPr algn="ctr"/>
            <a:r>
              <a:rPr lang="it-IT" sz="4800" dirty="0">
                <a:solidFill>
                  <a:srgbClr val="C00000"/>
                </a:solidFill>
              </a:rPr>
              <a:t>La Formazione </a:t>
            </a:r>
            <a:r>
              <a:rPr lang="it-IT" sz="4800" i="1" dirty="0">
                <a:solidFill>
                  <a:srgbClr val="C00000"/>
                </a:solidFill>
              </a:rPr>
              <a:t>post lauream </a:t>
            </a:r>
            <a:r>
              <a:rPr lang="it-IT" sz="4800" dirty="0">
                <a:solidFill>
                  <a:srgbClr val="C00000"/>
                </a:solidFill>
              </a:rPr>
              <a:t>Le proposte Anaao</a:t>
            </a:r>
          </a:p>
        </p:txBody>
      </p:sp>
      <p:sp>
        <p:nvSpPr>
          <p:cNvPr id="3" name="Segnaposto contenuto 2"/>
          <p:cNvSpPr>
            <a:spLocks noGrp="1"/>
          </p:cNvSpPr>
          <p:nvPr>
            <p:ph idx="1"/>
          </p:nvPr>
        </p:nvSpPr>
        <p:spPr>
          <a:xfrm>
            <a:off x="395536" y="1752600"/>
            <a:ext cx="8496944" cy="4267200"/>
          </a:xfrm>
        </p:spPr>
        <p:txBody>
          <a:bodyPr/>
          <a:lstStyle/>
          <a:p>
            <a:r>
              <a:rPr lang="it-IT" sz="3200" dirty="0"/>
              <a:t>Formazione medico specialistica con contratto di formazione/lavoro fin dal primo anno (Modello europeo).</a:t>
            </a:r>
          </a:p>
          <a:p>
            <a:r>
              <a:rPr lang="it-IT" sz="3200" dirty="0"/>
              <a:t>Ultimo biennio/triennio con contratto di formazione/lavoro nella rete degli Ospedali di Apprendimento.</a:t>
            </a:r>
          </a:p>
          <a:p>
            <a:r>
              <a:rPr lang="it-IT" sz="3200" dirty="0"/>
              <a:t>«Doppio binario»</a:t>
            </a:r>
          </a:p>
        </p:txBody>
      </p:sp>
      <p:sp>
        <p:nvSpPr>
          <p:cNvPr id="5" name="Rettangolo 4"/>
          <p:cNvSpPr/>
          <p:nvPr/>
        </p:nvSpPr>
        <p:spPr>
          <a:xfrm>
            <a:off x="4716016" y="6152904"/>
            <a:ext cx="4572000" cy="738664"/>
          </a:xfrm>
          <a:prstGeom prst="rect">
            <a:avLst/>
          </a:prstGeom>
        </p:spPr>
        <p:txBody>
          <a:bodyPr>
            <a:spAutoFit/>
          </a:bodyPr>
          <a:lstStyle/>
          <a:p>
            <a:r>
              <a:rPr lang="it-IT" sz="1050" b="1" dirty="0">
                <a:solidFill>
                  <a:srgbClr val="C00000"/>
                </a:solidFill>
              </a:rPr>
              <a:t>Studio Anaao 2018. </a:t>
            </a:r>
          </a:p>
          <a:p>
            <a:r>
              <a:rPr lang="it-IT" sz="1050" b="1" dirty="0">
                <a:solidFill>
                  <a:prstClr val="black"/>
                </a:solidFill>
              </a:rPr>
              <a:t>Matteo D’Arienzo, Fabio Ragazzo, Domenico Montemurro, Costantino Troise, Carlo Palermo </a:t>
            </a:r>
          </a:p>
          <a:p>
            <a:endParaRPr lang="it-IT" sz="1050" b="1" dirty="0">
              <a:solidFill>
                <a:prstClr val="black"/>
              </a:solidFill>
            </a:endParaRPr>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6237312"/>
            <a:ext cx="1728192" cy="460851"/>
          </a:xfrm>
          <a:prstGeom prst="rect">
            <a:avLst/>
          </a:prstGeom>
        </p:spPr>
      </p:pic>
    </p:spTree>
    <p:extLst>
      <p:ext uri="{BB962C8B-B14F-4D97-AF65-F5344CB8AC3E}">
        <p14:creationId xmlns:p14="http://schemas.microsoft.com/office/powerpoint/2010/main" val="34294055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smtClean="0">
                <a:solidFill>
                  <a:srgbClr val="C00000"/>
                </a:solidFill>
              </a:rPr>
              <a:t>Massa salariale per il CCNL 2019/2021</a:t>
            </a:r>
            <a:endParaRPr lang="it-IT" b="1" dirty="0">
              <a:solidFill>
                <a:srgbClr val="C00000"/>
              </a:solidFill>
            </a:endParaRPr>
          </a:p>
        </p:txBody>
      </p:sp>
      <p:sp>
        <p:nvSpPr>
          <p:cNvPr id="3" name="Segnaposto contenuto 2"/>
          <p:cNvSpPr>
            <a:spLocks noGrp="1"/>
          </p:cNvSpPr>
          <p:nvPr>
            <p:ph idx="1"/>
          </p:nvPr>
        </p:nvSpPr>
        <p:spPr>
          <a:xfrm>
            <a:off x="179512" y="1752600"/>
            <a:ext cx="8928992" cy="4267200"/>
          </a:xfrm>
        </p:spPr>
        <p:txBody>
          <a:bodyPr/>
          <a:lstStyle/>
          <a:p>
            <a:r>
              <a:rPr lang="it-IT" dirty="0" smtClean="0"/>
              <a:t>13.164 milioni (2015)</a:t>
            </a:r>
          </a:p>
          <a:p>
            <a:r>
              <a:rPr lang="it-IT" dirty="0" smtClean="0"/>
              <a:t>  1.600 milioni (Esclusività di rapporto)</a:t>
            </a:r>
          </a:p>
          <a:p>
            <a:r>
              <a:rPr lang="it-IT" dirty="0"/>
              <a:t> </a:t>
            </a:r>
            <a:r>
              <a:rPr lang="it-IT" dirty="0" smtClean="0"/>
              <a:t>    458 milioni (CCNL 2016/2018)</a:t>
            </a:r>
          </a:p>
          <a:p>
            <a:pPr marL="0" indent="0" algn="ctr">
              <a:buNone/>
            </a:pPr>
            <a:endParaRPr lang="it-IT" b="1" dirty="0" smtClean="0">
              <a:solidFill>
                <a:srgbClr val="C00000"/>
              </a:solidFill>
            </a:endParaRPr>
          </a:p>
          <a:p>
            <a:pPr marL="0" indent="0" algn="ctr">
              <a:buNone/>
            </a:pPr>
            <a:r>
              <a:rPr lang="it-IT" sz="4800" b="1" dirty="0" smtClean="0">
                <a:solidFill>
                  <a:srgbClr val="C00000"/>
                </a:solidFill>
              </a:rPr>
              <a:t>Totale 15.222 Mln (+2.058 Mln; + 15%)</a:t>
            </a:r>
            <a:endParaRPr lang="it-IT" sz="4800" b="1" dirty="0">
              <a:solidFill>
                <a:srgbClr val="C00000"/>
              </a:solidFill>
            </a:endParaRPr>
          </a:p>
        </p:txBody>
      </p:sp>
    </p:spTree>
    <p:extLst>
      <p:ext uri="{BB962C8B-B14F-4D97-AF65-F5344CB8AC3E}">
        <p14:creationId xmlns:p14="http://schemas.microsoft.com/office/powerpoint/2010/main" val="4291656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496" y="304801"/>
            <a:ext cx="9108504" cy="1216025"/>
          </a:xfrm>
        </p:spPr>
        <p:txBody>
          <a:bodyPr/>
          <a:lstStyle/>
          <a:p>
            <a:pPr algn="ctr"/>
            <a:r>
              <a:rPr lang="it-IT" dirty="0">
                <a:solidFill>
                  <a:srgbClr val="C00000"/>
                </a:solidFill>
              </a:rPr>
              <a:t>Le condizioni per il «doppio binario</a:t>
            </a:r>
            <a:r>
              <a:rPr lang="it-IT" dirty="0" smtClean="0">
                <a:solidFill>
                  <a:srgbClr val="C00000"/>
                </a:solidFill>
              </a:rPr>
              <a:t>»: proposta di ultima istanza</a:t>
            </a:r>
            <a:endParaRPr lang="it-IT" dirty="0">
              <a:solidFill>
                <a:srgbClr val="C00000"/>
              </a:solidFill>
            </a:endParaRPr>
          </a:p>
        </p:txBody>
      </p:sp>
      <p:sp>
        <p:nvSpPr>
          <p:cNvPr id="3" name="Segnaposto contenuto 2"/>
          <p:cNvSpPr>
            <a:spLocks noGrp="1"/>
          </p:cNvSpPr>
          <p:nvPr>
            <p:ph idx="1"/>
          </p:nvPr>
        </p:nvSpPr>
        <p:spPr>
          <a:xfrm>
            <a:off x="251520" y="1700808"/>
            <a:ext cx="8640960" cy="4267200"/>
          </a:xfrm>
        </p:spPr>
        <p:txBody>
          <a:bodyPr/>
          <a:lstStyle/>
          <a:p>
            <a:r>
              <a:rPr lang="it-IT" sz="2000" dirty="0">
                <a:solidFill>
                  <a:srgbClr val="000000"/>
                </a:solidFill>
                <a:latin typeface="Arial"/>
              </a:rPr>
              <a:t>Il </a:t>
            </a:r>
            <a:r>
              <a:rPr lang="it-IT" sz="2000" i="1" dirty="0">
                <a:solidFill>
                  <a:srgbClr val="C00000"/>
                </a:solidFill>
                <a:latin typeface="Arial"/>
              </a:rPr>
              <a:t>primo punto </a:t>
            </a:r>
            <a:r>
              <a:rPr lang="it-IT" sz="2000" dirty="0">
                <a:solidFill>
                  <a:srgbClr val="000000"/>
                </a:solidFill>
                <a:latin typeface="Arial"/>
              </a:rPr>
              <a:t>fermo e imprescindibile: i medici in formazione non devono mai essere sostitutivi del personale di ruolo, ma sempre aggiuntivi ad esso.</a:t>
            </a:r>
          </a:p>
          <a:p>
            <a:pPr>
              <a:buFont typeface="Wingdings" panose="05000000000000000000" pitchFamily="2" charset="2"/>
              <a:buChar char="q"/>
            </a:pPr>
            <a:r>
              <a:rPr lang="it-IT" sz="2000" dirty="0">
                <a:solidFill>
                  <a:srgbClr val="000000"/>
                </a:solidFill>
                <a:latin typeface="Arial"/>
              </a:rPr>
              <a:t>Il </a:t>
            </a:r>
            <a:r>
              <a:rPr lang="it-IT" sz="2000" i="1" dirty="0">
                <a:solidFill>
                  <a:srgbClr val="C00000"/>
                </a:solidFill>
                <a:latin typeface="Arial"/>
              </a:rPr>
              <a:t>secondo punto</a:t>
            </a:r>
            <a:r>
              <a:rPr lang="it-IT" sz="2000" dirty="0">
                <a:solidFill>
                  <a:srgbClr val="000000"/>
                </a:solidFill>
                <a:latin typeface="Arial"/>
              </a:rPr>
              <a:t>: il medico in formazione deve essere inquadrato nell’area della dirigenza medica, con la qualifica di “dirigente medico in formazione”, con retribuzione e </a:t>
            </a:r>
            <a:r>
              <a:rPr lang="it-IT" sz="2000" i="1" dirty="0">
                <a:solidFill>
                  <a:srgbClr val="000000"/>
                </a:solidFill>
                <a:latin typeface="Arial"/>
              </a:rPr>
              <a:t>job </a:t>
            </a:r>
            <a:r>
              <a:rPr lang="it-IT" sz="2000" i="1" dirty="0" err="1">
                <a:solidFill>
                  <a:srgbClr val="000000"/>
                </a:solidFill>
                <a:latin typeface="Arial"/>
              </a:rPr>
              <a:t>description</a:t>
            </a:r>
            <a:r>
              <a:rPr lang="it-IT" sz="2000" i="1" dirty="0">
                <a:solidFill>
                  <a:srgbClr val="000000"/>
                </a:solidFill>
                <a:latin typeface="Arial"/>
              </a:rPr>
              <a:t> </a:t>
            </a:r>
            <a:r>
              <a:rPr lang="it-IT" sz="2000" dirty="0">
                <a:solidFill>
                  <a:srgbClr val="000000"/>
                </a:solidFill>
                <a:latin typeface="Arial"/>
              </a:rPr>
              <a:t>definite nel CCNL. Una volta ottenuta la specializzazione, potrà accedere ai ruoli del SSN tramite concorso pubblico. </a:t>
            </a:r>
          </a:p>
          <a:p>
            <a:r>
              <a:rPr lang="it-IT" sz="2000" dirty="0">
                <a:solidFill>
                  <a:srgbClr val="000000"/>
                </a:solidFill>
                <a:latin typeface="Arial"/>
              </a:rPr>
              <a:t>Il </a:t>
            </a:r>
            <a:r>
              <a:rPr lang="it-IT" sz="2000" i="1" dirty="0">
                <a:solidFill>
                  <a:srgbClr val="C00000"/>
                </a:solidFill>
                <a:latin typeface="Arial"/>
              </a:rPr>
              <a:t>terzo punto</a:t>
            </a:r>
            <a:r>
              <a:rPr lang="it-IT" sz="2000" dirty="0">
                <a:solidFill>
                  <a:srgbClr val="000000"/>
                </a:solidFill>
                <a:latin typeface="Arial"/>
              </a:rPr>
              <a:t>: il numero di medici in formazione specialistica che accedono al “doppio canale” non potrà superare la differenza tra fabbisogni specialistici espressi ogni 3 anni dalle Regioni e contratti stanziati dal MIUR. Appare chiaro che il percorso deve prevedere aspetti di tipo formativo concordati con l'università per il principio di equivalenza dei titoli.  </a:t>
            </a:r>
            <a:endParaRPr lang="it-IT" sz="2000" dirty="0"/>
          </a:p>
        </p:txBody>
      </p:sp>
      <p:sp>
        <p:nvSpPr>
          <p:cNvPr id="5" name="Rettangolo 4"/>
          <p:cNvSpPr/>
          <p:nvPr/>
        </p:nvSpPr>
        <p:spPr>
          <a:xfrm>
            <a:off x="4572000" y="6237312"/>
            <a:ext cx="4572000" cy="738664"/>
          </a:xfrm>
          <a:prstGeom prst="rect">
            <a:avLst/>
          </a:prstGeom>
        </p:spPr>
        <p:txBody>
          <a:bodyPr>
            <a:spAutoFit/>
          </a:bodyPr>
          <a:lstStyle/>
          <a:p>
            <a:r>
              <a:rPr lang="it-IT" sz="1050" b="1" dirty="0">
                <a:solidFill>
                  <a:srgbClr val="C00000"/>
                </a:solidFill>
              </a:rPr>
              <a:t>Studio Anaao 2018. </a:t>
            </a:r>
          </a:p>
          <a:p>
            <a:r>
              <a:rPr lang="it-IT" sz="1050" b="1" dirty="0">
                <a:solidFill>
                  <a:prstClr val="black"/>
                </a:solidFill>
              </a:rPr>
              <a:t>Matteo D’Arienzo, Fabio Ragazzo, Domenico Montemurro, Costantino Troise, Carlo Palermo </a:t>
            </a:r>
          </a:p>
          <a:p>
            <a:endParaRPr lang="it-IT" sz="1050" b="1" dirty="0">
              <a:solidFill>
                <a:prstClr val="black"/>
              </a:solidFill>
            </a:endParaRPr>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6237312"/>
            <a:ext cx="1728192" cy="460851"/>
          </a:xfrm>
          <a:prstGeom prst="rect">
            <a:avLst/>
          </a:prstGeom>
        </p:spPr>
      </p:pic>
    </p:spTree>
    <p:extLst>
      <p:ext uri="{BB962C8B-B14F-4D97-AF65-F5344CB8AC3E}">
        <p14:creationId xmlns:p14="http://schemas.microsoft.com/office/powerpoint/2010/main" val="31837196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0" y="1"/>
            <a:ext cx="9108504" cy="923925"/>
          </a:xfrm>
        </p:spPr>
        <p:txBody>
          <a:bodyPr/>
          <a:lstStyle/>
          <a:p>
            <a:pPr algn="ctr"/>
            <a:r>
              <a:rPr lang="it-IT" sz="2800" b="1" dirty="0" smtClean="0">
                <a:solidFill>
                  <a:schemeClr val="bg2">
                    <a:lumMod val="50000"/>
                  </a:schemeClr>
                </a:solidFill>
              </a:rPr>
              <a:t>Finanziamento del Fondo Sanitario Nazionale dal 2007 al 2019</a:t>
            </a:r>
            <a:endParaRPr lang="it-IT" sz="2800" b="1" dirty="0">
              <a:solidFill>
                <a:schemeClr val="bg2">
                  <a:lumMod val="50000"/>
                </a:schemeClr>
              </a:solidFill>
            </a:endParaRPr>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1558534055"/>
              </p:ext>
            </p:extLst>
          </p:nvPr>
        </p:nvGraphicFramePr>
        <p:xfrm>
          <a:off x="0" y="872716"/>
          <a:ext cx="9180512" cy="5760640"/>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Connettore 1 3"/>
          <p:cNvCxnSpPr/>
          <p:nvPr/>
        </p:nvCxnSpPr>
        <p:spPr>
          <a:xfrm>
            <a:off x="2627784" y="1628800"/>
            <a:ext cx="0" cy="4176464"/>
          </a:xfrm>
          <a:prstGeom prst="line">
            <a:avLst/>
          </a:prstGeom>
          <a:ln w="38100">
            <a:solidFill>
              <a:schemeClr val="accent4">
                <a:lumMod val="50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726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9180512" cy="1143000"/>
          </a:xfrm>
        </p:spPr>
        <p:txBody>
          <a:bodyPr>
            <a:normAutofit fontScale="90000"/>
          </a:bodyPr>
          <a:lstStyle/>
          <a:p>
            <a:r>
              <a:rPr lang="it-IT" b="1" dirty="0" smtClean="0">
                <a:solidFill>
                  <a:srgbClr val="C00000"/>
                </a:solidFill>
              </a:rPr>
              <a:t>Spesa sanitaria pubblica pro-capite 2016</a:t>
            </a:r>
            <a:endParaRPr lang="it-IT" b="1" dirty="0">
              <a:solidFill>
                <a:srgbClr val="C00000"/>
              </a:solidFill>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556792"/>
            <a:ext cx="8568951"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6784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476672"/>
            <a:ext cx="9144000" cy="5543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47349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e 2"/>
          <p:cNvSpPr/>
          <p:nvPr/>
        </p:nvSpPr>
        <p:spPr>
          <a:xfrm>
            <a:off x="4885184" y="2278794"/>
            <a:ext cx="457200" cy="3364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2" name="Titolo 1"/>
          <p:cNvSpPr>
            <a:spLocks noGrp="1"/>
          </p:cNvSpPr>
          <p:nvPr>
            <p:ph type="title"/>
          </p:nvPr>
        </p:nvSpPr>
        <p:spPr/>
        <p:txBody>
          <a:bodyPr/>
          <a:lstStyle/>
          <a:p>
            <a:endParaRPr lang="it-IT"/>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2" y="341001"/>
            <a:ext cx="9159071" cy="421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e 3"/>
          <p:cNvSpPr/>
          <p:nvPr/>
        </p:nvSpPr>
        <p:spPr>
          <a:xfrm>
            <a:off x="4178852" y="1780252"/>
            <a:ext cx="400693"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5" name="Ovale 4"/>
          <p:cNvSpPr/>
          <p:nvPr/>
        </p:nvSpPr>
        <p:spPr>
          <a:xfrm>
            <a:off x="8388424" y="1340768"/>
            <a:ext cx="432048" cy="21602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Tree>
    <p:extLst>
      <p:ext uri="{BB962C8B-B14F-4D97-AF65-F5344CB8AC3E}">
        <p14:creationId xmlns:p14="http://schemas.microsoft.com/office/powerpoint/2010/main" val="4526436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36" y="476672"/>
            <a:ext cx="9577064" cy="5983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98578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4704"/>
            <a:ext cx="9144000"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e 2"/>
          <p:cNvSpPr/>
          <p:nvPr/>
        </p:nvSpPr>
        <p:spPr>
          <a:xfrm>
            <a:off x="1475656" y="4716110"/>
            <a:ext cx="216024" cy="145740"/>
          </a:xfrm>
          <a:prstGeom prst="ellipse">
            <a:avLst/>
          </a:prstGeom>
          <a:solidFill>
            <a:srgbClr val="0092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sp>
        <p:nvSpPr>
          <p:cNvPr id="5" name="Ovale 4"/>
          <p:cNvSpPr/>
          <p:nvPr/>
        </p:nvSpPr>
        <p:spPr>
          <a:xfrm>
            <a:off x="7380312" y="4509120"/>
            <a:ext cx="266328" cy="18027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CC0000"/>
              </a:solidFill>
            </a:endParaRPr>
          </a:p>
        </p:txBody>
      </p:sp>
    </p:spTree>
    <p:extLst>
      <p:ext uri="{BB962C8B-B14F-4D97-AF65-F5344CB8AC3E}">
        <p14:creationId xmlns:p14="http://schemas.microsoft.com/office/powerpoint/2010/main" val="9816839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274638"/>
            <a:ext cx="8784976" cy="1143000"/>
          </a:xfrm>
        </p:spPr>
        <p:txBody>
          <a:bodyPr>
            <a:normAutofit fontScale="90000"/>
          </a:bodyPr>
          <a:lstStyle/>
          <a:p>
            <a:r>
              <a:rPr lang="it-IT" sz="3600" b="1" dirty="0" smtClean="0">
                <a:solidFill>
                  <a:srgbClr val="C00000"/>
                </a:solidFill>
              </a:rPr>
              <a:t>Il tram che fa perdere 5 mesi di vita a chilometro</a:t>
            </a:r>
            <a:endParaRPr lang="it-IT" sz="3600" b="1" dirty="0">
              <a:solidFill>
                <a:srgbClr val="C00000"/>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628800"/>
            <a:ext cx="8136904"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12130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597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7290" y="642853"/>
            <a:ext cx="1760786" cy="638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00164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6" y="260648"/>
            <a:ext cx="9144000" cy="5877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6865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smtClean="0">
                <a:solidFill>
                  <a:srgbClr val="C00000"/>
                </a:solidFill>
              </a:rPr>
              <a:t>Indennità di esclusività. </a:t>
            </a:r>
            <a:br>
              <a:rPr lang="it-IT" b="1" dirty="0" smtClean="0">
                <a:solidFill>
                  <a:srgbClr val="C00000"/>
                </a:solidFill>
              </a:rPr>
            </a:br>
            <a:r>
              <a:rPr lang="it-IT" sz="2400" i="1" dirty="0" smtClean="0">
                <a:solidFill>
                  <a:srgbClr val="002060"/>
                </a:solidFill>
              </a:rPr>
              <a:t>Legge Bilancio 2019, comma 286</a:t>
            </a:r>
            <a:endParaRPr lang="it-IT" sz="2400" i="1" dirty="0">
              <a:solidFill>
                <a:srgbClr val="002060"/>
              </a:solidFill>
            </a:endParaRPr>
          </a:p>
        </p:txBody>
      </p:sp>
      <p:sp>
        <p:nvSpPr>
          <p:cNvPr id="3" name="Segnaposto contenuto 2"/>
          <p:cNvSpPr>
            <a:spLocks noGrp="1"/>
          </p:cNvSpPr>
          <p:nvPr>
            <p:ph idx="1"/>
          </p:nvPr>
        </p:nvSpPr>
        <p:spPr/>
        <p:txBody>
          <a:bodyPr/>
          <a:lstStyle/>
          <a:p>
            <a:r>
              <a:rPr lang="it-IT" sz="2000" dirty="0" smtClean="0">
                <a:latin typeface="Calibri"/>
                <a:ea typeface="Times New Roman"/>
                <a:cs typeface="Times New Roman"/>
              </a:rPr>
              <a:t>Ai </a:t>
            </a:r>
            <a:r>
              <a:rPr lang="it-IT" sz="2000" dirty="0">
                <a:latin typeface="Calibri"/>
                <a:ea typeface="Times New Roman"/>
                <a:cs typeface="Times New Roman"/>
              </a:rPr>
              <a:t>fini di una maggiore valorizzazione dei dirigenti medici, veterinari e sanitari degli enti del Servizio sanitario nazionale, a decorrere </a:t>
            </a:r>
            <a:r>
              <a:rPr lang="it-IT" sz="2000" dirty="0">
                <a:solidFill>
                  <a:srgbClr val="C00000"/>
                </a:solidFill>
                <a:latin typeface="Calibri"/>
                <a:ea typeface="Times New Roman"/>
                <a:cs typeface="Times New Roman"/>
              </a:rPr>
              <a:t>dal triennio contrattuale 2019-2021, il trattamento economico </a:t>
            </a:r>
            <a:r>
              <a:rPr lang="it-IT" sz="2000" dirty="0">
                <a:latin typeface="Calibri"/>
                <a:ea typeface="Times New Roman"/>
                <a:cs typeface="Times New Roman"/>
              </a:rPr>
              <a:t>di cui all’articolo 15-quater, comma 5, del decreto legislativo 30 dicembre 1992, n. 502, stabilito dalla contrattazione collettiva </a:t>
            </a:r>
            <a:r>
              <a:rPr lang="it-IT" sz="2000" dirty="0">
                <a:solidFill>
                  <a:srgbClr val="C00000"/>
                </a:solidFill>
                <a:latin typeface="Calibri"/>
                <a:ea typeface="Times New Roman"/>
                <a:cs typeface="Times New Roman"/>
              </a:rPr>
              <a:t>in favore dei dirigenti medici, veterinari e sanitari con rapporto di lavoro esclusivo, concorre alla determinazione del monte salari utile</a:t>
            </a:r>
            <a:r>
              <a:rPr lang="it-IT" sz="2000" dirty="0">
                <a:latin typeface="Calibri"/>
                <a:ea typeface="Times New Roman"/>
                <a:cs typeface="Times New Roman"/>
              </a:rPr>
              <a:t> ai fini della determinazione degli oneri derivanti dalla contrattazione collettiva a carico del bilancio degli enti del Servizio sanitario nazionale di cui all’articolo 48, comma 2, del decreto legislativo 30 marzo 2001, n. 165, e con riferimento alle anzianità contributive maturate a decorrere dalla medesima data. Agli oneri derivanti dalle presenti disposizioni si provvede nell’ambito del finanziamento del fabbisogno sanitario nazionale standard cui concorre lo </a:t>
            </a:r>
            <a:r>
              <a:rPr lang="it-IT" sz="2000" dirty="0" smtClean="0">
                <a:latin typeface="Calibri"/>
                <a:ea typeface="Times New Roman"/>
                <a:cs typeface="Times New Roman"/>
              </a:rPr>
              <a:t>Stato.</a:t>
            </a:r>
            <a:endParaRPr lang="it-IT" sz="2000"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6237312"/>
            <a:ext cx="1728192" cy="460851"/>
          </a:xfrm>
          <a:prstGeom prst="rect">
            <a:avLst/>
          </a:prstGeom>
        </p:spPr>
      </p:pic>
    </p:spTree>
    <p:extLst>
      <p:ext uri="{BB962C8B-B14F-4D97-AF65-F5344CB8AC3E}">
        <p14:creationId xmlns:p14="http://schemas.microsoft.com/office/powerpoint/2010/main" val="28758070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620689"/>
            <a:ext cx="9144000" cy="5395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59392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9108504" cy="1143000"/>
          </a:xfrm>
        </p:spPr>
        <p:txBody>
          <a:bodyPr>
            <a:noAutofit/>
          </a:bodyPr>
          <a:lstStyle/>
          <a:p>
            <a:r>
              <a:rPr lang="it-IT" sz="3600" b="1" dirty="0" smtClean="0">
                <a:solidFill>
                  <a:srgbClr val="C00000"/>
                </a:solidFill>
              </a:rPr>
              <a:t>Relazione tra spesa sanitaria pubblica, spesa privata delle famiglie e PIL nelle Regioni</a:t>
            </a:r>
            <a:endParaRPr lang="it-IT" sz="3600" b="1" dirty="0">
              <a:solidFill>
                <a:srgbClr val="C00000"/>
              </a:solidFill>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628800"/>
            <a:ext cx="7776863"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Connettore 1 4"/>
          <p:cNvCxnSpPr/>
          <p:nvPr/>
        </p:nvCxnSpPr>
        <p:spPr>
          <a:xfrm>
            <a:off x="2915816" y="1700808"/>
            <a:ext cx="0" cy="34563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ttore 1 10"/>
          <p:cNvCxnSpPr/>
          <p:nvPr/>
        </p:nvCxnSpPr>
        <p:spPr>
          <a:xfrm>
            <a:off x="1547664" y="3356992"/>
            <a:ext cx="676875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25375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30" y="404664"/>
            <a:ext cx="8280920" cy="590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67188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9144000" cy="1143000"/>
          </a:xfrm>
        </p:spPr>
        <p:txBody>
          <a:bodyPr>
            <a:normAutofit fontScale="90000"/>
          </a:bodyPr>
          <a:lstStyle/>
          <a:p>
            <a:r>
              <a:rPr lang="it-IT" b="1" dirty="0" smtClean="0">
                <a:solidFill>
                  <a:srgbClr val="C00000"/>
                </a:solidFill>
              </a:rPr>
              <a:t>Crescita della componente amministrativa nel settore sanitario in USA</a:t>
            </a:r>
            <a:endParaRPr lang="it-IT" b="1" dirty="0">
              <a:solidFill>
                <a:srgbClr val="C00000"/>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3380" y="1600200"/>
            <a:ext cx="6557239"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43854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chemeClr val="accent2"/>
                </a:solidFill>
              </a:rPr>
              <a:t>I rischi per l’equità</a:t>
            </a:r>
            <a:endParaRPr lang="it-IT" b="1" dirty="0">
              <a:solidFill>
                <a:schemeClr val="accent2"/>
              </a:solidFill>
            </a:endParaRPr>
          </a:p>
        </p:txBody>
      </p:sp>
      <p:sp>
        <p:nvSpPr>
          <p:cNvPr id="3" name="Segnaposto contenuto 2"/>
          <p:cNvSpPr>
            <a:spLocks noGrp="1"/>
          </p:cNvSpPr>
          <p:nvPr>
            <p:ph idx="1"/>
          </p:nvPr>
        </p:nvSpPr>
        <p:spPr>
          <a:xfrm>
            <a:off x="539552" y="1752600"/>
            <a:ext cx="8170793" cy="4267200"/>
          </a:xfrm>
        </p:spPr>
        <p:txBody>
          <a:bodyPr/>
          <a:lstStyle/>
          <a:p>
            <a:r>
              <a:rPr lang="it-IT" sz="2000" dirty="0"/>
              <a:t>le persone che hanno un lavoro stabile;</a:t>
            </a:r>
          </a:p>
          <a:p>
            <a:r>
              <a:rPr lang="it-IT" sz="2000" dirty="0" smtClean="0"/>
              <a:t>i </a:t>
            </a:r>
            <a:r>
              <a:rPr lang="it-IT" sz="2000" dirty="0"/>
              <a:t>lavoratori dipendenti, rispetto a quelli autonomi;</a:t>
            </a:r>
          </a:p>
          <a:p>
            <a:r>
              <a:rPr lang="it-IT" sz="2000" dirty="0" smtClean="0"/>
              <a:t>le </a:t>
            </a:r>
            <a:r>
              <a:rPr lang="it-IT" sz="2000" dirty="0"/>
              <a:t>categorie di lavoratori con maggiori capacità negoziali e interessati a </a:t>
            </a:r>
            <a:r>
              <a:rPr lang="it-IT" sz="2000" dirty="0" smtClean="0"/>
              <a:t>contrattare integrazioni </a:t>
            </a:r>
            <a:r>
              <a:rPr lang="it-IT" sz="2000" dirty="0"/>
              <a:t>salariali sotto forma di fringe benefit, rispetto ai lavoratori privi di tali requisiti;</a:t>
            </a:r>
          </a:p>
          <a:p>
            <a:r>
              <a:rPr lang="it-IT" sz="2000" dirty="0" smtClean="0"/>
              <a:t>i </a:t>
            </a:r>
            <a:r>
              <a:rPr lang="it-IT" sz="2000" dirty="0"/>
              <a:t>lavoratori con redditi più elevati, in quanto il valore della deduzione </a:t>
            </a:r>
            <a:r>
              <a:rPr lang="it-IT" sz="2000" dirty="0" smtClean="0"/>
              <a:t>aumenta proporzionalmente </a:t>
            </a:r>
            <a:r>
              <a:rPr lang="it-IT" sz="2000" dirty="0"/>
              <a:t>all’aliquota marginale;</a:t>
            </a:r>
          </a:p>
          <a:p>
            <a:r>
              <a:rPr lang="it-IT" sz="2000" dirty="0"/>
              <a:t>i residenti in alcune aree del Paese, perché gli iscritti ai fondi sanitari non </a:t>
            </a:r>
            <a:r>
              <a:rPr lang="it-IT" sz="2000" dirty="0" smtClean="0"/>
              <a:t>sono uniformemente </a:t>
            </a:r>
            <a:r>
              <a:rPr lang="it-IT" sz="2000" dirty="0"/>
              <a:t>distribuiti sul territorio nazionale: 38,9% nel Nord-Ovest, 14,9% </a:t>
            </a:r>
            <a:r>
              <a:rPr lang="it-IT" sz="2000" dirty="0" smtClean="0"/>
              <a:t>nel Nord-Est</a:t>
            </a:r>
            <a:r>
              <a:rPr lang="it-IT" sz="2000" dirty="0"/>
              <a:t>, 33,4% nel Centro, 12,8% nel Sud e I</a:t>
            </a:r>
            <a:r>
              <a:rPr lang="it-IT" sz="2000" dirty="0" smtClean="0"/>
              <a:t>sole.</a:t>
            </a:r>
            <a:endParaRPr lang="it-IT" sz="2000" dirty="0"/>
          </a:p>
          <a:p>
            <a:endParaRPr lang="it-IT" sz="2000" dirty="0"/>
          </a:p>
          <a:p>
            <a:endParaRPr lang="it-IT" sz="2000" dirty="0"/>
          </a:p>
          <a:p>
            <a:endParaRPr lang="it-IT" sz="2000" dirty="0"/>
          </a:p>
          <a:p>
            <a:endParaRPr lang="it-IT" sz="2000" dirty="0"/>
          </a:p>
        </p:txBody>
      </p:sp>
      <p:sp>
        <p:nvSpPr>
          <p:cNvPr id="4" name="CasellaDiTesto 3"/>
          <p:cNvSpPr txBox="1"/>
          <p:nvPr/>
        </p:nvSpPr>
        <p:spPr>
          <a:xfrm>
            <a:off x="6012170" y="6286700"/>
            <a:ext cx="2698175" cy="369332"/>
          </a:xfrm>
          <a:prstGeom prst="rect">
            <a:avLst/>
          </a:prstGeom>
          <a:noFill/>
        </p:spPr>
        <p:txBody>
          <a:bodyPr wrap="none" rtlCol="0">
            <a:spAutoFit/>
          </a:bodyPr>
          <a:lstStyle/>
          <a:p>
            <a:r>
              <a:rPr lang="it-IT" b="1" dirty="0">
                <a:solidFill>
                  <a:srgbClr val="000000"/>
                </a:solidFill>
              </a:rPr>
              <a:t>Report </a:t>
            </a:r>
            <a:r>
              <a:rPr lang="it-IT" b="1" dirty="0" err="1">
                <a:solidFill>
                  <a:srgbClr val="000000"/>
                </a:solidFill>
              </a:rPr>
              <a:t>Gimbe</a:t>
            </a:r>
            <a:r>
              <a:rPr lang="it-IT" b="1" dirty="0">
                <a:solidFill>
                  <a:srgbClr val="000000"/>
                </a:solidFill>
              </a:rPr>
              <a:t> 2019</a:t>
            </a:r>
          </a:p>
        </p:txBody>
      </p:sp>
    </p:spTree>
    <p:extLst>
      <p:ext uri="{BB962C8B-B14F-4D97-AF65-F5344CB8AC3E}">
        <p14:creationId xmlns:p14="http://schemas.microsoft.com/office/powerpoint/2010/main" val="10605530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000" b="1" dirty="0" smtClean="0">
                <a:solidFill>
                  <a:schemeClr val="accent2"/>
                </a:solidFill>
              </a:rPr>
              <a:t>I rischi </a:t>
            </a:r>
            <a:r>
              <a:rPr lang="it-IT" sz="4000" b="1" dirty="0">
                <a:solidFill>
                  <a:schemeClr val="accent2"/>
                </a:solidFill>
              </a:rPr>
              <a:t>per la sostenibilità del </a:t>
            </a:r>
            <a:r>
              <a:rPr lang="it-IT" sz="4000" b="1" dirty="0" smtClean="0">
                <a:solidFill>
                  <a:schemeClr val="accent2"/>
                </a:solidFill>
              </a:rPr>
              <a:t>SSN</a:t>
            </a:r>
            <a:endParaRPr lang="it-IT" b="1" dirty="0">
              <a:solidFill>
                <a:schemeClr val="accent2"/>
              </a:solidFill>
            </a:endParaRPr>
          </a:p>
        </p:txBody>
      </p:sp>
      <p:sp>
        <p:nvSpPr>
          <p:cNvPr id="3" name="Segnaposto contenuto 2"/>
          <p:cNvSpPr>
            <a:spLocks noGrp="1"/>
          </p:cNvSpPr>
          <p:nvPr>
            <p:ph idx="1"/>
          </p:nvPr>
        </p:nvSpPr>
        <p:spPr>
          <a:xfrm>
            <a:off x="566739" y="1752600"/>
            <a:ext cx="8325742" cy="4267200"/>
          </a:xfrm>
        </p:spPr>
        <p:txBody>
          <a:bodyPr/>
          <a:lstStyle/>
          <a:p>
            <a:r>
              <a:rPr lang="it-IT" sz="2000" dirty="0" smtClean="0"/>
              <a:t>Innanzitutto</a:t>
            </a:r>
            <a:r>
              <a:rPr lang="it-IT" sz="2000" dirty="0"/>
              <a:t>, è paradossale che in un periodo segnato dal progressivo definanziamento del SSN si preferisca destinare risorse pubbliche alle agevolazioni fiscali dei fondi sanitari, invece che aumentare le risorse per la sanità pubblica: infatti, l’entità del beneficio fiscale pro-capite previsto per i fondi sanitari </a:t>
            </a:r>
            <a:r>
              <a:rPr lang="it-IT" sz="2000" dirty="0">
                <a:solidFill>
                  <a:schemeClr val="accent2"/>
                </a:solidFill>
              </a:rPr>
              <a:t>(€ 3.615,20)</a:t>
            </a:r>
            <a:r>
              <a:rPr lang="it-IT" sz="2000" dirty="0"/>
              <a:t> sfiora il doppio della spesa sanitaria pubblica pro-capite nel 2016 </a:t>
            </a:r>
            <a:r>
              <a:rPr lang="it-IT" sz="2000" dirty="0">
                <a:solidFill>
                  <a:schemeClr val="accent2"/>
                </a:solidFill>
              </a:rPr>
              <a:t>(€ 1.925,00)</a:t>
            </a:r>
            <a:r>
              <a:rPr lang="it-IT" sz="2000" dirty="0"/>
              <a:t>. </a:t>
            </a:r>
            <a:endParaRPr lang="it-IT" sz="2000" dirty="0" smtClean="0"/>
          </a:p>
          <a:p>
            <a:r>
              <a:rPr lang="it-IT" sz="2000" dirty="0" smtClean="0"/>
              <a:t>In </a:t>
            </a:r>
            <a:r>
              <a:rPr lang="it-IT" sz="2000" dirty="0"/>
              <a:t>secondo luogo, la diffusione dei fondi integrativi indebolisce progressivamente la difesa civica del diritto alla tutela della salute, perché oggi chi non è soddisfatto del sistema pubblico e dispone di un’opzione privata che gli offre tutto quanto già incluso nei LEA non ha alcun motivo per rivendicare un diritto anche a nome degli altri.</a:t>
            </a:r>
          </a:p>
        </p:txBody>
      </p:sp>
      <p:sp>
        <p:nvSpPr>
          <p:cNvPr id="4" name="Rettangolo 3"/>
          <p:cNvSpPr/>
          <p:nvPr/>
        </p:nvSpPr>
        <p:spPr>
          <a:xfrm>
            <a:off x="5940162" y="6309320"/>
            <a:ext cx="2698175" cy="369332"/>
          </a:xfrm>
          <a:prstGeom prst="rect">
            <a:avLst/>
          </a:prstGeom>
        </p:spPr>
        <p:txBody>
          <a:bodyPr wrap="none">
            <a:spAutoFit/>
          </a:bodyPr>
          <a:lstStyle/>
          <a:p>
            <a:r>
              <a:rPr lang="it-IT" b="1" dirty="0">
                <a:solidFill>
                  <a:srgbClr val="000000"/>
                </a:solidFill>
              </a:rPr>
              <a:t>Report </a:t>
            </a:r>
            <a:r>
              <a:rPr lang="it-IT" b="1" dirty="0" err="1">
                <a:solidFill>
                  <a:srgbClr val="000000"/>
                </a:solidFill>
              </a:rPr>
              <a:t>Gimbe</a:t>
            </a:r>
            <a:r>
              <a:rPr lang="it-IT" b="1" dirty="0">
                <a:solidFill>
                  <a:srgbClr val="000000"/>
                </a:solidFill>
              </a:rPr>
              <a:t> 2019</a:t>
            </a:r>
          </a:p>
        </p:txBody>
      </p:sp>
    </p:spTree>
    <p:extLst>
      <p:ext uri="{BB962C8B-B14F-4D97-AF65-F5344CB8AC3E}">
        <p14:creationId xmlns:p14="http://schemas.microsoft.com/office/powerpoint/2010/main" val="38098434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4" y="188640"/>
            <a:ext cx="8784976"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20021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olo 3"/>
          <p:cNvSpPr>
            <a:spLocks noGrp="1"/>
          </p:cNvSpPr>
          <p:nvPr>
            <p:ph type="title"/>
          </p:nvPr>
        </p:nvSpPr>
        <p:spPr>
          <a:xfrm>
            <a:off x="0" y="1628808"/>
            <a:ext cx="9144000" cy="923925"/>
          </a:xfrm>
        </p:spPr>
        <p:txBody>
          <a:bodyPr>
            <a:noAutofit/>
          </a:bodyPr>
          <a:lstStyle/>
          <a:p>
            <a:pPr algn="ctr"/>
            <a:r>
              <a:rPr lang="it-IT" altLang="it-IT" sz="4000" b="1" dirty="0" smtClean="0">
                <a:solidFill>
                  <a:srgbClr val="C00000"/>
                </a:solidFill>
                <a:cs typeface="Trebuchet MS" pitchFamily="34" charset="0"/>
              </a:rPr>
              <a:t>L’attacco silenzioso </a:t>
            </a:r>
            <a:r>
              <a:rPr lang="it-IT" altLang="it-IT" sz="4000" b="1" dirty="0">
                <a:solidFill>
                  <a:srgbClr val="C00000"/>
                </a:solidFill>
                <a:cs typeface="Trebuchet MS" pitchFamily="34" charset="0"/>
              </a:rPr>
              <a:t>all’universalismo </a:t>
            </a:r>
            <a:br>
              <a:rPr lang="it-IT" altLang="it-IT" sz="4000" b="1" dirty="0">
                <a:solidFill>
                  <a:srgbClr val="C00000"/>
                </a:solidFill>
                <a:cs typeface="Trebuchet MS" pitchFamily="34" charset="0"/>
              </a:rPr>
            </a:br>
            <a:r>
              <a:rPr lang="it-IT" altLang="it-IT" sz="4000" b="1" dirty="0" smtClean="0">
                <a:solidFill>
                  <a:srgbClr val="C00000"/>
                </a:solidFill>
                <a:cs typeface="Trebuchet MS" pitchFamily="34" charset="0"/>
              </a:rPr>
              <a:t/>
            </a:r>
            <a:br>
              <a:rPr lang="it-IT" altLang="it-IT" sz="4000" b="1" dirty="0" smtClean="0">
                <a:solidFill>
                  <a:srgbClr val="C00000"/>
                </a:solidFill>
                <a:cs typeface="Trebuchet MS" pitchFamily="34" charset="0"/>
              </a:rPr>
            </a:br>
            <a:endParaRPr lang="it-IT" altLang="it-IT" sz="4000" b="1" dirty="0" smtClean="0">
              <a:solidFill>
                <a:srgbClr val="C00000"/>
              </a:solidFill>
              <a:cs typeface="Trebuchet MS" pitchFamily="34" charset="0"/>
            </a:endParaRPr>
          </a:p>
        </p:txBody>
      </p:sp>
      <p:sp>
        <p:nvSpPr>
          <p:cNvPr id="40963" name="Segnaposto contenuto 4"/>
          <p:cNvSpPr>
            <a:spLocks noGrp="1"/>
          </p:cNvSpPr>
          <p:nvPr>
            <p:ph idx="1"/>
          </p:nvPr>
        </p:nvSpPr>
        <p:spPr>
          <a:xfrm>
            <a:off x="35496" y="1806575"/>
            <a:ext cx="9001000" cy="4052888"/>
          </a:xfrm>
        </p:spPr>
        <p:txBody>
          <a:bodyPr>
            <a:normAutofit fontScale="92500" lnSpcReduction="10000"/>
          </a:bodyPr>
          <a:lstStyle/>
          <a:p>
            <a:r>
              <a:rPr lang="it-IT" altLang="it-IT" sz="2800" dirty="0"/>
              <a:t>Blocco del turnover con riduzione progressiva del personale</a:t>
            </a:r>
          </a:p>
          <a:p>
            <a:r>
              <a:rPr lang="it-IT" altLang="it-IT" sz="2800" dirty="0" smtClean="0"/>
              <a:t>Riduzione dell’offerta pubblica di servizi (posti letto; attività chirurgica; diagnostica e specialistica ambulatoriale)</a:t>
            </a:r>
          </a:p>
          <a:p>
            <a:r>
              <a:rPr lang="it-IT" altLang="it-IT" sz="2800" dirty="0" smtClean="0"/>
              <a:t>Incremento spropositato dei ticket</a:t>
            </a:r>
          </a:p>
          <a:p>
            <a:r>
              <a:rPr lang="it-IT" altLang="it-IT" sz="2800" dirty="0" smtClean="0"/>
              <a:t>Spostamento delle fasce più abbienti della popolazione verso l’offerta sanitaria del privato attraverso fondi integrativi/sostitutivi e assicurazioni</a:t>
            </a: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6237312"/>
            <a:ext cx="1728192" cy="460851"/>
          </a:xfrm>
          <a:prstGeom prst="rect">
            <a:avLst/>
          </a:prstGeom>
        </p:spPr>
      </p:pic>
    </p:spTree>
    <p:extLst>
      <p:ext uri="{BB962C8B-B14F-4D97-AF65-F5344CB8AC3E}">
        <p14:creationId xmlns:p14="http://schemas.microsoft.com/office/powerpoint/2010/main" val="24877871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16632"/>
            <a:ext cx="8640960" cy="6552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91060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C00000"/>
                </a:solidFill>
              </a:rPr>
              <a:t>La sostenibilit</a:t>
            </a:r>
            <a:r>
              <a:rPr lang="it-IT" b="1" dirty="0">
                <a:solidFill>
                  <a:srgbClr val="C00000"/>
                </a:solidFill>
              </a:rPr>
              <a:t>à</a:t>
            </a:r>
            <a:r>
              <a:rPr lang="it-IT" b="1" dirty="0" smtClean="0">
                <a:solidFill>
                  <a:srgbClr val="C00000"/>
                </a:solidFill>
              </a:rPr>
              <a:t> del SSN: è una questione culturale e politica.</a:t>
            </a:r>
            <a:endParaRPr lang="it-IT" b="1" dirty="0">
              <a:solidFill>
                <a:srgbClr val="C00000"/>
              </a:solidFill>
            </a:endParaRPr>
          </a:p>
        </p:txBody>
      </p:sp>
      <p:sp>
        <p:nvSpPr>
          <p:cNvPr id="3" name="Segnaposto contenuto 2"/>
          <p:cNvSpPr>
            <a:spLocks noGrp="1"/>
          </p:cNvSpPr>
          <p:nvPr>
            <p:ph idx="1"/>
          </p:nvPr>
        </p:nvSpPr>
        <p:spPr/>
        <p:txBody>
          <a:bodyPr/>
          <a:lstStyle/>
          <a:p>
            <a:pPr marL="0" indent="0">
              <a:buNone/>
            </a:pPr>
            <a:r>
              <a:rPr lang="it-IT" dirty="0" smtClean="0"/>
              <a:t>«Non vi è alcun standard su quanto un Paese dovrebbe spendere per la salute. La scelta riflette la storia, i valori e le priorità di ciascuno, pertanto il sistema è tanto più sostenibile quanto noi vogliamo che lo sia»</a:t>
            </a:r>
          </a:p>
          <a:p>
            <a:pPr marL="0" indent="0">
              <a:buNone/>
            </a:pPr>
            <a:r>
              <a:rPr lang="it-IT" i="1" dirty="0" err="1" smtClean="0">
                <a:solidFill>
                  <a:srgbClr val="002060"/>
                </a:solidFill>
              </a:rPr>
              <a:t>Roy</a:t>
            </a:r>
            <a:r>
              <a:rPr lang="it-IT" i="1" dirty="0" smtClean="0">
                <a:solidFill>
                  <a:srgbClr val="002060"/>
                </a:solidFill>
              </a:rPr>
              <a:t> </a:t>
            </a:r>
            <a:r>
              <a:rPr lang="it-IT" i="1" dirty="0" err="1" smtClean="0">
                <a:solidFill>
                  <a:srgbClr val="002060"/>
                </a:solidFill>
              </a:rPr>
              <a:t>Romanow</a:t>
            </a:r>
            <a:r>
              <a:rPr lang="it-IT" i="1" dirty="0" smtClean="0">
                <a:solidFill>
                  <a:srgbClr val="002060"/>
                </a:solidFill>
              </a:rPr>
              <a:t> </a:t>
            </a:r>
          </a:p>
          <a:p>
            <a:pPr marL="0" indent="0">
              <a:buNone/>
            </a:pPr>
            <a:r>
              <a:rPr lang="it-IT" i="1" dirty="0" smtClean="0">
                <a:solidFill>
                  <a:srgbClr val="002060"/>
                </a:solidFill>
              </a:rPr>
              <a:t>Rapporto sul futuro del Servizio Sanitario canadese, 2002</a:t>
            </a:r>
            <a:endParaRPr lang="it-IT" i="1" dirty="0">
              <a:solidFill>
                <a:srgbClr val="002060"/>
              </a:solidFill>
            </a:endParaRP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6237312"/>
            <a:ext cx="1728192" cy="460851"/>
          </a:xfrm>
          <a:prstGeom prst="rect">
            <a:avLst/>
          </a:prstGeom>
        </p:spPr>
      </p:pic>
    </p:spTree>
    <p:extLst>
      <p:ext uri="{BB962C8B-B14F-4D97-AF65-F5344CB8AC3E}">
        <p14:creationId xmlns:p14="http://schemas.microsoft.com/office/powerpoint/2010/main" val="23798067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pPr algn="ctr"/>
            <a:r>
              <a:rPr lang="it-IT" b="1" dirty="0" smtClean="0">
                <a:solidFill>
                  <a:srgbClr val="C00000"/>
                </a:solidFill>
              </a:rPr>
              <a:t>Tipologia degli incarichi di posizione</a:t>
            </a:r>
            <a:endParaRPr lang="it-IT" b="1" dirty="0">
              <a:solidFill>
                <a:srgbClr val="C00000"/>
              </a:solidFill>
            </a:endParaRPr>
          </a:p>
        </p:txBody>
      </p:sp>
      <p:sp>
        <p:nvSpPr>
          <p:cNvPr id="5" name="Segnaposto contenuto 4"/>
          <p:cNvSpPr>
            <a:spLocks noGrp="1"/>
          </p:cNvSpPr>
          <p:nvPr>
            <p:ph sz="half" idx="1"/>
          </p:nvPr>
        </p:nvSpPr>
        <p:spPr>
          <a:xfrm>
            <a:off x="395536" y="1752600"/>
            <a:ext cx="4095502" cy="4267200"/>
          </a:xfrm>
        </p:spPr>
        <p:txBody>
          <a:bodyPr/>
          <a:lstStyle/>
          <a:p>
            <a:r>
              <a:rPr lang="it-IT" sz="1800" b="1" dirty="0" smtClean="0"/>
              <a:t>Linea prevalentemente gestionale</a:t>
            </a:r>
          </a:p>
          <a:p>
            <a:pPr lvl="1"/>
            <a:r>
              <a:rPr lang="it-IT" sz="1800" dirty="0" smtClean="0"/>
              <a:t>Struttura complessa </a:t>
            </a:r>
            <a:r>
              <a:rPr lang="it-IT" sz="1800" b="1" dirty="0" smtClean="0">
                <a:solidFill>
                  <a:srgbClr val="C00000"/>
                </a:solidFill>
              </a:rPr>
              <a:t>(A)</a:t>
            </a:r>
          </a:p>
          <a:p>
            <a:pPr lvl="1"/>
            <a:r>
              <a:rPr lang="it-IT" sz="1800" dirty="0" smtClean="0"/>
              <a:t>Struttura semplice dipartimentale </a:t>
            </a:r>
            <a:r>
              <a:rPr lang="it-IT" sz="1800" b="1" dirty="0" smtClean="0">
                <a:solidFill>
                  <a:srgbClr val="7030A0"/>
                </a:solidFill>
              </a:rPr>
              <a:t>(B)</a:t>
            </a:r>
          </a:p>
          <a:p>
            <a:pPr lvl="1"/>
            <a:r>
              <a:rPr lang="it-IT" sz="1800" dirty="0" smtClean="0"/>
              <a:t>Struttura semplice di U.O</a:t>
            </a:r>
            <a:r>
              <a:rPr lang="it-IT" sz="1800" b="1" dirty="0" smtClean="0">
                <a:solidFill>
                  <a:srgbClr val="7030A0"/>
                </a:solidFill>
              </a:rPr>
              <a:t>. (B)</a:t>
            </a:r>
            <a:endParaRPr lang="it-IT" sz="1800" b="1" dirty="0">
              <a:solidFill>
                <a:srgbClr val="7030A0"/>
              </a:solidFill>
            </a:endParaRPr>
          </a:p>
        </p:txBody>
      </p:sp>
      <p:sp>
        <p:nvSpPr>
          <p:cNvPr id="6" name="Segnaposto contenuto 5"/>
          <p:cNvSpPr>
            <a:spLocks noGrp="1"/>
          </p:cNvSpPr>
          <p:nvPr>
            <p:ph sz="half" idx="2"/>
          </p:nvPr>
        </p:nvSpPr>
        <p:spPr>
          <a:xfrm>
            <a:off x="4643438" y="1752600"/>
            <a:ext cx="4249042" cy="4412704"/>
          </a:xfrm>
        </p:spPr>
        <p:txBody>
          <a:bodyPr/>
          <a:lstStyle/>
          <a:p>
            <a:r>
              <a:rPr lang="it-IT" sz="1800" b="1" dirty="0" smtClean="0"/>
              <a:t>Linea prevalentemente professionale</a:t>
            </a:r>
          </a:p>
          <a:p>
            <a:pPr lvl="1"/>
            <a:endParaRPr lang="it-IT" sz="1800" dirty="0" smtClean="0">
              <a:solidFill>
                <a:srgbClr val="7030A0"/>
              </a:solidFill>
            </a:endParaRPr>
          </a:p>
          <a:p>
            <a:pPr lvl="1"/>
            <a:r>
              <a:rPr lang="it-IT" sz="1800" dirty="0" smtClean="0"/>
              <a:t>Altissima professionalità </a:t>
            </a:r>
            <a:r>
              <a:rPr lang="it-IT" sz="1800" b="1" dirty="0" smtClean="0">
                <a:solidFill>
                  <a:srgbClr val="7030A0"/>
                </a:solidFill>
              </a:rPr>
              <a:t>(B)</a:t>
            </a:r>
          </a:p>
          <a:p>
            <a:pPr marL="471487" lvl="1" indent="0">
              <a:buNone/>
            </a:pPr>
            <a:r>
              <a:rPr lang="it-IT" sz="1800" b="1" dirty="0">
                <a:solidFill>
                  <a:srgbClr val="7030A0"/>
                </a:solidFill>
              </a:rPr>
              <a:t> </a:t>
            </a:r>
            <a:r>
              <a:rPr lang="it-IT" sz="1800" b="1" dirty="0" smtClean="0">
                <a:solidFill>
                  <a:srgbClr val="7030A0"/>
                </a:solidFill>
              </a:rPr>
              <a:t>     </a:t>
            </a:r>
            <a:r>
              <a:rPr lang="it-IT" sz="1800" dirty="0" smtClean="0"/>
              <a:t>Due livelli</a:t>
            </a:r>
            <a:endParaRPr lang="it-IT" sz="1800" b="1" dirty="0">
              <a:solidFill>
                <a:srgbClr val="7030A0"/>
              </a:solidFill>
            </a:endParaRPr>
          </a:p>
          <a:p>
            <a:pPr lvl="1"/>
            <a:endParaRPr lang="it-IT" sz="1800" dirty="0" smtClean="0"/>
          </a:p>
          <a:p>
            <a:pPr lvl="1"/>
            <a:endParaRPr lang="it-IT" sz="1800" dirty="0" smtClean="0"/>
          </a:p>
          <a:p>
            <a:pPr lvl="1"/>
            <a:r>
              <a:rPr lang="it-IT" sz="1800" dirty="0" smtClean="0"/>
              <a:t>Alta specializzazione </a:t>
            </a:r>
            <a:r>
              <a:rPr lang="it-IT" sz="1800" b="1" dirty="0" smtClean="0">
                <a:solidFill>
                  <a:srgbClr val="19B30D"/>
                </a:solidFill>
              </a:rPr>
              <a:t>(C)  </a:t>
            </a:r>
          </a:p>
          <a:p>
            <a:pPr lvl="1"/>
            <a:r>
              <a:rPr lang="it-IT" sz="1800" dirty="0" smtClean="0"/>
              <a:t>Incarico professionale &gt; 5 anni (5-15-20) </a:t>
            </a:r>
            <a:r>
              <a:rPr lang="it-IT" sz="1800" b="1" dirty="0" smtClean="0">
                <a:solidFill>
                  <a:srgbClr val="19B30D"/>
                </a:solidFill>
              </a:rPr>
              <a:t>(C)</a:t>
            </a:r>
          </a:p>
          <a:p>
            <a:pPr lvl="1"/>
            <a:r>
              <a:rPr lang="it-IT" sz="1800" dirty="0" smtClean="0"/>
              <a:t>Dirigente equiparato </a:t>
            </a:r>
            <a:r>
              <a:rPr lang="it-IT" sz="1800" b="1" dirty="0" smtClean="0">
                <a:solidFill>
                  <a:srgbClr val="19B30D"/>
                </a:solidFill>
              </a:rPr>
              <a:t>(C)</a:t>
            </a:r>
          </a:p>
          <a:p>
            <a:pPr lvl="1"/>
            <a:r>
              <a:rPr lang="it-IT" sz="1800" dirty="0" smtClean="0"/>
              <a:t>Dirigente medico e sanitario in formazione </a:t>
            </a:r>
            <a:r>
              <a:rPr lang="it-IT" sz="1800" b="1" dirty="0" smtClean="0">
                <a:solidFill>
                  <a:srgbClr val="002060"/>
                </a:solidFill>
              </a:rPr>
              <a:t>(D)   </a:t>
            </a:r>
          </a:p>
          <a:p>
            <a:pPr lvl="1"/>
            <a:endParaRPr lang="it-IT" sz="2000" dirty="0"/>
          </a:p>
        </p:txBody>
      </p:sp>
      <p:cxnSp>
        <p:nvCxnSpPr>
          <p:cNvPr id="8" name="Connettore 1 7"/>
          <p:cNvCxnSpPr/>
          <p:nvPr/>
        </p:nvCxnSpPr>
        <p:spPr>
          <a:xfrm>
            <a:off x="4716016" y="3861048"/>
            <a:ext cx="3924300" cy="0"/>
          </a:xfrm>
          <a:prstGeom prst="line">
            <a:avLst/>
          </a:prstGeom>
          <a:ln w="28575">
            <a:solidFill>
              <a:schemeClr val="accent2"/>
            </a:solidFill>
            <a:prstDash val="lgDash"/>
          </a:ln>
        </p:spPr>
        <p:style>
          <a:lnRef idx="1">
            <a:schemeClr val="accent1"/>
          </a:lnRef>
          <a:fillRef idx="0">
            <a:schemeClr val="accent1"/>
          </a:fillRef>
          <a:effectRef idx="0">
            <a:schemeClr val="accent1"/>
          </a:effectRef>
          <a:fontRef idx="minor">
            <a:schemeClr val="tx1"/>
          </a:fontRef>
        </p:style>
      </p:cxn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6237312"/>
            <a:ext cx="1728192" cy="460851"/>
          </a:xfrm>
          <a:prstGeom prst="rect">
            <a:avLst/>
          </a:prstGeom>
        </p:spPr>
      </p:pic>
    </p:spTree>
    <p:extLst>
      <p:ext uri="{BB962C8B-B14F-4D97-AF65-F5344CB8AC3E}">
        <p14:creationId xmlns:p14="http://schemas.microsoft.com/office/powerpoint/2010/main" val="2785387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egnaposto contenuto 2"/>
          <p:cNvSpPr>
            <a:spLocks noGrp="1"/>
          </p:cNvSpPr>
          <p:nvPr>
            <p:ph idx="1"/>
          </p:nvPr>
        </p:nvSpPr>
        <p:spPr>
          <a:xfrm>
            <a:off x="107950" y="14308"/>
            <a:ext cx="8858250" cy="5400675"/>
          </a:xfrm>
        </p:spPr>
        <p:txBody>
          <a:bodyPr/>
          <a:lstStyle/>
          <a:p>
            <a:pPr marL="0" indent="0" algn="ctr">
              <a:buFont typeface="Wingdings 2" pitchFamily="18" charset="2"/>
              <a:buNone/>
            </a:pPr>
            <a:r>
              <a:rPr lang="it-IT" altLang="it-IT" sz="3600" b="1" dirty="0" smtClean="0">
                <a:solidFill>
                  <a:srgbClr val="C00000"/>
                </a:solidFill>
              </a:rPr>
              <a:t>La salvaguardia dell’universalità del Diritto alla Tutela della Salute</a:t>
            </a:r>
          </a:p>
          <a:p>
            <a:pPr marL="457200" lvl="1" indent="0">
              <a:buFont typeface="Wingdings 2" pitchFamily="18" charset="2"/>
              <a:buNone/>
            </a:pPr>
            <a:r>
              <a:rPr lang="it-IT" altLang="it-IT" sz="2800" dirty="0" smtClean="0"/>
              <a:t>Il diritto alla salute va preservato anche attraverso  la ridefinizione dei Livelli Essenziali di Assistenza la cui fruibilità deve essere realmente ed omogeneamente garantita su tutto il territorio nazionale nel rispetto dei principi di equità e solidarietà. Il SSN è il primo fattore di equità sociale nel nostro Paese. La più grande infrastruttura sociale che ne caratterizza il grado di civiltà.</a:t>
            </a:r>
          </a:p>
        </p:txBody>
      </p:sp>
      <p:sp>
        <p:nvSpPr>
          <p:cNvPr id="3" name="Rettangolo 2"/>
          <p:cNvSpPr/>
          <p:nvPr/>
        </p:nvSpPr>
        <p:spPr>
          <a:xfrm>
            <a:off x="370502" y="4797152"/>
            <a:ext cx="8208962" cy="1384995"/>
          </a:xfrm>
          <a:prstGeom prst="rect">
            <a:avLst/>
          </a:prstGeom>
        </p:spPr>
        <p:txBody>
          <a:bodyPr>
            <a:spAutoFit/>
          </a:bodyPr>
          <a:lstStyle/>
          <a:p>
            <a:pPr algn="ctr" defTabSz="457200" fontAlgn="base">
              <a:spcBef>
                <a:spcPct val="0"/>
              </a:spcBef>
              <a:spcAft>
                <a:spcPct val="0"/>
              </a:spcAft>
              <a:defRPr/>
            </a:pPr>
            <a:r>
              <a:rPr lang="it-IT" sz="2800" b="1" dirty="0">
                <a:solidFill>
                  <a:srgbClr val="C00000"/>
                </a:solidFill>
                <a:ea typeface="ＭＳ Ｐゴシック" charset="-128"/>
              </a:rPr>
              <a:t>”Compito dello Stato è quello di garantire a tutti gli ammalati livelli di cure appropriate ed efficaci” (Sergio Mattarella, 2015)</a:t>
            </a: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6237312"/>
            <a:ext cx="1728192" cy="460851"/>
          </a:xfrm>
          <a:prstGeom prst="rect">
            <a:avLst/>
          </a:prstGeom>
        </p:spPr>
      </p:pic>
    </p:spTree>
    <p:extLst>
      <p:ext uri="{BB962C8B-B14F-4D97-AF65-F5344CB8AC3E}">
        <p14:creationId xmlns:p14="http://schemas.microsoft.com/office/powerpoint/2010/main" val="30864367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C00000"/>
                </a:solidFill>
              </a:rPr>
              <a:t>Norberto Bobbio</a:t>
            </a:r>
            <a:endParaRPr lang="it-IT" b="1" dirty="0">
              <a:solidFill>
                <a:srgbClr val="C00000"/>
              </a:solidFill>
            </a:endParaRPr>
          </a:p>
        </p:txBody>
      </p:sp>
      <p:sp>
        <p:nvSpPr>
          <p:cNvPr id="3" name="Segnaposto contenuto 2"/>
          <p:cNvSpPr>
            <a:spLocks noGrp="1"/>
          </p:cNvSpPr>
          <p:nvPr>
            <p:ph idx="1"/>
          </p:nvPr>
        </p:nvSpPr>
        <p:spPr>
          <a:xfrm>
            <a:off x="539552" y="1340768"/>
            <a:ext cx="8229600" cy="4525963"/>
          </a:xfrm>
        </p:spPr>
        <p:txBody>
          <a:bodyPr>
            <a:normAutofit/>
          </a:bodyPr>
          <a:lstStyle/>
          <a:p>
            <a:r>
              <a:rPr lang="it-IT" dirty="0" smtClean="0"/>
              <a:t>La ragion d’essere dei diritti sociali come il diritto all’istruzione, il diritto al lavoro, il diritto alla salute, è una ragione egualitaria. Tutti e tre mirano a rendere meno grande la diseguaglianza tra chi ha e chi non ha, o a mettere un numero di individui sempre maggiori in condizioni di essere meno diseguali rispetto a individui più fortunati per nascita e condizioni sociali.</a:t>
            </a:r>
            <a:endParaRPr lang="it-IT" dirty="0"/>
          </a:p>
        </p:txBody>
      </p:sp>
      <p:sp>
        <p:nvSpPr>
          <p:cNvPr id="4" name="CasellaDiTesto 3"/>
          <p:cNvSpPr txBox="1"/>
          <p:nvPr/>
        </p:nvSpPr>
        <p:spPr>
          <a:xfrm>
            <a:off x="6732240" y="6381328"/>
            <a:ext cx="2276392" cy="369332"/>
          </a:xfrm>
          <a:prstGeom prst="rect">
            <a:avLst/>
          </a:prstGeom>
          <a:noFill/>
        </p:spPr>
        <p:txBody>
          <a:bodyPr wrap="none" rtlCol="0">
            <a:spAutoFit/>
          </a:bodyPr>
          <a:lstStyle/>
          <a:p>
            <a:r>
              <a:rPr lang="it-IT" dirty="0">
                <a:solidFill>
                  <a:prstClr val="black"/>
                </a:solidFill>
              </a:rPr>
              <a:t>Destra e Sinistra, 1994</a:t>
            </a:r>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6237312"/>
            <a:ext cx="1728192" cy="460851"/>
          </a:xfrm>
          <a:prstGeom prst="rect">
            <a:avLst/>
          </a:prstGeom>
        </p:spPr>
      </p:pic>
    </p:spTree>
    <p:extLst>
      <p:ext uri="{BB962C8B-B14F-4D97-AF65-F5344CB8AC3E}">
        <p14:creationId xmlns:p14="http://schemas.microsoft.com/office/powerpoint/2010/main" val="40087422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id:273159507211379633487393"/>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528763" y="2143145"/>
            <a:ext cx="6086475" cy="4714875"/>
          </a:xfrm>
          <a:prstGeom prst="rect">
            <a:avLst/>
          </a:prstGeom>
          <a:noFill/>
          <a:ln>
            <a:noFill/>
          </a:ln>
        </p:spPr>
      </p:pic>
      <p:sp>
        <p:nvSpPr>
          <p:cNvPr id="3" name="Titolo 2"/>
          <p:cNvSpPr>
            <a:spLocks noGrp="1"/>
          </p:cNvSpPr>
          <p:nvPr>
            <p:ph type="title"/>
          </p:nvPr>
        </p:nvSpPr>
        <p:spPr>
          <a:xfrm>
            <a:off x="0" y="0"/>
            <a:ext cx="9108504" cy="2060848"/>
          </a:xfrm>
        </p:spPr>
        <p:txBody>
          <a:bodyPr>
            <a:normAutofit fontScale="90000"/>
          </a:bodyPr>
          <a:lstStyle/>
          <a:p>
            <a:r>
              <a:rPr lang="it-IT" sz="2000" b="1" dirty="0">
                <a:solidFill>
                  <a:srgbClr val="C00000"/>
                </a:solidFill>
              </a:rPr>
              <a:t>Amartya Sen: </a:t>
            </a:r>
            <a:r>
              <a:rPr lang="it-IT" sz="2000" b="1" dirty="0" smtClean="0">
                <a:solidFill>
                  <a:srgbClr val="C00000"/>
                </a:solidFill>
              </a:rPr>
              <a:t> </a:t>
            </a:r>
            <a:r>
              <a:rPr lang="it-IT" sz="2000" dirty="0" smtClean="0">
                <a:solidFill>
                  <a:srgbClr val="C00000"/>
                </a:solidFill>
              </a:rPr>
              <a:t>la </a:t>
            </a:r>
            <a:r>
              <a:rPr lang="it-IT" sz="2000" dirty="0">
                <a:solidFill>
                  <a:srgbClr val="C00000"/>
                </a:solidFill>
              </a:rPr>
              <a:t>distribuzione delle risorse per essere </a:t>
            </a:r>
            <a:r>
              <a:rPr lang="it-IT" sz="2000" dirty="0" smtClean="0">
                <a:solidFill>
                  <a:srgbClr val="C00000"/>
                </a:solidFill>
              </a:rPr>
              <a:t>effettivamente </a:t>
            </a:r>
            <a:r>
              <a:rPr lang="it-IT" sz="2000" dirty="0">
                <a:solidFill>
                  <a:srgbClr val="C00000"/>
                </a:solidFill>
              </a:rPr>
              <a:t>corretta ed equa, dovrebbe tener conto delle differenze </a:t>
            </a:r>
            <a:r>
              <a:rPr lang="it-IT" sz="2000" dirty="0" smtClean="0">
                <a:solidFill>
                  <a:srgbClr val="C00000"/>
                </a:solidFill>
              </a:rPr>
              <a:t>di salute, di capacità economica, di bisogni e di vulnerabilità dei diversi soggetti, perseguendo così la ricerca di «esiti» che siano i più omogenei possibili</a:t>
            </a:r>
            <a:r>
              <a:rPr lang="it-IT" sz="2000" i="1" dirty="0" smtClean="0">
                <a:solidFill>
                  <a:srgbClr val="C00000"/>
                </a:solidFill>
              </a:rPr>
              <a:t> (The idea of </a:t>
            </a:r>
            <a:r>
              <a:rPr lang="it-IT" sz="2000" i="1" dirty="0" err="1" smtClean="0">
                <a:solidFill>
                  <a:srgbClr val="C00000"/>
                </a:solidFill>
              </a:rPr>
              <a:t>justice</a:t>
            </a:r>
            <a:r>
              <a:rPr lang="it-IT" sz="2000" i="1" dirty="0" smtClean="0">
                <a:solidFill>
                  <a:srgbClr val="C00000"/>
                </a:solidFill>
              </a:rPr>
              <a:t>, 2009)</a:t>
            </a:r>
            <a:br>
              <a:rPr lang="it-IT" sz="2000" i="1" dirty="0" smtClean="0">
                <a:solidFill>
                  <a:srgbClr val="C00000"/>
                </a:solidFill>
              </a:rPr>
            </a:br>
            <a:r>
              <a:rPr lang="it-IT" sz="2000" i="1" dirty="0">
                <a:solidFill>
                  <a:srgbClr val="C00000"/>
                </a:solidFill>
              </a:rPr>
              <a:t/>
            </a:r>
            <a:br>
              <a:rPr lang="it-IT" sz="2000" i="1" dirty="0">
                <a:solidFill>
                  <a:srgbClr val="C00000"/>
                </a:solidFill>
              </a:rPr>
            </a:br>
            <a:r>
              <a:rPr lang="it-IT" sz="2000" b="1" dirty="0" smtClean="0">
                <a:solidFill>
                  <a:srgbClr val="C00000"/>
                </a:solidFill>
              </a:rPr>
              <a:t>Don Milani: </a:t>
            </a:r>
            <a:r>
              <a:rPr lang="it-IT" sz="2000" dirty="0" smtClean="0">
                <a:solidFill>
                  <a:srgbClr val="C00000"/>
                </a:solidFill>
              </a:rPr>
              <a:t>Non c’è nulla che sia  ingiusto quanto far parti uguali tra diseguali. (</a:t>
            </a:r>
            <a:r>
              <a:rPr lang="it-IT" sz="2000" i="1" dirty="0" smtClean="0">
                <a:solidFill>
                  <a:srgbClr val="C00000"/>
                </a:solidFill>
              </a:rPr>
              <a:t>Lettera ad una professoressa, 1967</a:t>
            </a:r>
            <a:r>
              <a:rPr lang="it-IT" sz="2000" dirty="0" smtClean="0">
                <a:solidFill>
                  <a:srgbClr val="C00000"/>
                </a:solidFill>
              </a:rPr>
              <a:t>)</a:t>
            </a:r>
            <a:endParaRPr lang="it-IT" sz="2000" dirty="0">
              <a:solidFill>
                <a:srgbClr val="C00000"/>
              </a:solidFill>
            </a:endParaRPr>
          </a:p>
        </p:txBody>
      </p:sp>
      <p:pic>
        <p:nvPicPr>
          <p:cNvPr id="5" name="Immagin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528" y="6235884"/>
            <a:ext cx="1319694" cy="351918"/>
          </a:xfrm>
          <a:prstGeom prst="rect">
            <a:avLst/>
          </a:prstGeom>
        </p:spPr>
      </p:pic>
    </p:spTree>
    <p:extLst>
      <p:ext uri="{BB962C8B-B14F-4D97-AF65-F5344CB8AC3E}">
        <p14:creationId xmlns:p14="http://schemas.microsoft.com/office/powerpoint/2010/main" val="1209537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pPr algn="ctr"/>
            <a:r>
              <a:rPr lang="it-IT" b="1" dirty="0" smtClean="0">
                <a:solidFill>
                  <a:srgbClr val="C00000"/>
                </a:solidFill>
              </a:rPr>
              <a:t>Lotta al disagio lavorativo</a:t>
            </a:r>
            <a:endParaRPr lang="it-IT" b="1" dirty="0">
              <a:solidFill>
                <a:srgbClr val="C00000"/>
              </a:solidFill>
            </a:endParaRPr>
          </a:p>
        </p:txBody>
      </p:sp>
      <p:sp>
        <p:nvSpPr>
          <p:cNvPr id="6" name="Segnaposto contenuto 5"/>
          <p:cNvSpPr>
            <a:spLocks noGrp="1"/>
          </p:cNvSpPr>
          <p:nvPr>
            <p:ph idx="1"/>
          </p:nvPr>
        </p:nvSpPr>
        <p:spPr>
          <a:xfrm>
            <a:off x="107504" y="1700808"/>
            <a:ext cx="8856984" cy="4267200"/>
          </a:xfrm>
        </p:spPr>
        <p:txBody>
          <a:bodyPr/>
          <a:lstStyle/>
          <a:p>
            <a:r>
              <a:rPr lang="it-IT" sz="2000" dirty="0" smtClean="0"/>
              <a:t>Incremento </a:t>
            </a:r>
            <a:r>
              <a:rPr lang="it-IT" sz="2000" dirty="0"/>
              <a:t>delle dotazioni organiche</a:t>
            </a:r>
          </a:p>
          <a:p>
            <a:r>
              <a:rPr lang="it-IT" sz="2000" dirty="0" smtClean="0"/>
              <a:t>Chiusura del CCNL 2016/2018 e avvio in tempi brevi del CCNL 2019/2021</a:t>
            </a:r>
          </a:p>
          <a:p>
            <a:r>
              <a:rPr lang="it-IT" sz="2000" dirty="0" smtClean="0"/>
              <a:t>Applicazione ragionata della Direttiva Europea sull’orario di lavoro</a:t>
            </a:r>
          </a:p>
          <a:p>
            <a:r>
              <a:rPr lang="it-IT" sz="2000" dirty="0" smtClean="0"/>
              <a:t>Incremento dell’indennità oraria di lavoro notturno</a:t>
            </a:r>
          </a:p>
          <a:p>
            <a:r>
              <a:rPr lang="it-IT" sz="2000" dirty="0" smtClean="0"/>
              <a:t>Incremento </a:t>
            </a:r>
            <a:r>
              <a:rPr lang="it-IT" sz="2000" dirty="0"/>
              <a:t>dell’inde</a:t>
            </a:r>
            <a:r>
              <a:rPr lang="it-IT" sz="2000" dirty="0" smtClean="0"/>
              <a:t>nnità di guardia notturna e festiva</a:t>
            </a:r>
          </a:p>
          <a:p>
            <a:r>
              <a:rPr lang="it-IT" sz="2000" dirty="0" smtClean="0"/>
              <a:t>Limitazione del numero mensile di guardie e reperibilità (massimo 10 tra le due attività, con limite per le guardie individuato in 4 mensili)</a:t>
            </a:r>
          </a:p>
          <a:p>
            <a:r>
              <a:rPr lang="it-IT" sz="2000" dirty="0" smtClean="0"/>
              <a:t>Incremento del valore economico dello straordinario </a:t>
            </a:r>
          </a:p>
          <a:p>
            <a:r>
              <a:rPr lang="it-IT" sz="2000" dirty="0" smtClean="0"/>
              <a:t>Incremento del valore orario della produttività aggiuntiva</a:t>
            </a:r>
          </a:p>
          <a:p>
            <a:r>
              <a:rPr lang="it-IT" sz="2000" dirty="0" smtClean="0"/>
              <a:t>Defiscalizzare il salario di produttività e lo straordinario</a:t>
            </a:r>
            <a:endParaRPr lang="it-IT" sz="2000"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6361536"/>
            <a:ext cx="1728192" cy="460851"/>
          </a:xfrm>
          <a:prstGeom prst="rect">
            <a:avLst/>
          </a:prstGeom>
        </p:spPr>
      </p:pic>
    </p:spTree>
    <p:extLst>
      <p:ext uri="{BB962C8B-B14F-4D97-AF65-F5344CB8AC3E}">
        <p14:creationId xmlns:p14="http://schemas.microsoft.com/office/powerpoint/2010/main" val="544554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8520" y="304801"/>
            <a:ext cx="9289032" cy="1216025"/>
          </a:xfrm>
        </p:spPr>
        <p:txBody>
          <a:bodyPr/>
          <a:lstStyle/>
          <a:p>
            <a:pPr algn="ctr"/>
            <a:r>
              <a:rPr lang="it-IT" sz="3200" b="1" dirty="0" smtClean="0">
                <a:solidFill>
                  <a:srgbClr val="C00000"/>
                </a:solidFill>
              </a:rPr>
              <a:t>Crescita montante della Ria dal 2017 al 2026 con somma delle disponibilità del comma «Gelli» dal 2019 al 2026</a:t>
            </a:r>
            <a:endParaRPr lang="it-IT" sz="3200" b="1" dirty="0">
              <a:solidFill>
                <a:srgbClr val="C00000"/>
              </a:solidFill>
            </a:endParaRPr>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1607524588"/>
              </p:ext>
            </p:extLst>
          </p:nvPr>
        </p:nvGraphicFramePr>
        <p:xfrm>
          <a:off x="566738" y="1752600"/>
          <a:ext cx="800100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5" name="CasellaDiTesto 4"/>
          <p:cNvSpPr txBox="1"/>
          <p:nvPr/>
        </p:nvSpPr>
        <p:spPr>
          <a:xfrm rot="16200000">
            <a:off x="-14935" y="2730518"/>
            <a:ext cx="977518" cy="646331"/>
          </a:xfrm>
          <a:prstGeom prst="rect">
            <a:avLst/>
          </a:prstGeom>
          <a:noFill/>
        </p:spPr>
        <p:txBody>
          <a:bodyPr wrap="square" rtlCol="0">
            <a:spAutoFit/>
          </a:bodyPr>
          <a:lstStyle/>
          <a:p>
            <a:r>
              <a:rPr lang="it-IT" b="1" dirty="0">
                <a:solidFill>
                  <a:srgbClr val="C00000"/>
                </a:solidFill>
              </a:rPr>
              <a:t>Mln  €</a:t>
            </a:r>
          </a:p>
          <a:p>
            <a:endParaRPr lang="it-IT" dirty="0">
              <a:solidFill>
                <a:srgbClr val="000000"/>
              </a:solidFill>
            </a:endParaRPr>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6237312"/>
            <a:ext cx="1728192" cy="460851"/>
          </a:xfrm>
          <a:prstGeom prst="rect">
            <a:avLst/>
          </a:prstGeom>
        </p:spPr>
      </p:pic>
    </p:spTree>
    <p:extLst>
      <p:ext uri="{BB962C8B-B14F-4D97-AF65-F5344CB8AC3E}">
        <p14:creationId xmlns:p14="http://schemas.microsoft.com/office/powerpoint/2010/main" val="3666141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smtClean="0">
                <a:solidFill>
                  <a:srgbClr val="C00000"/>
                </a:solidFill>
              </a:rPr>
              <a:t>Alcuni passi in avanti nella Legge di Bilancio 2019</a:t>
            </a:r>
            <a:endParaRPr lang="it-IT" b="1" dirty="0">
              <a:solidFill>
                <a:srgbClr val="C00000"/>
              </a:solidFill>
            </a:endParaRPr>
          </a:p>
        </p:txBody>
      </p:sp>
      <p:sp>
        <p:nvSpPr>
          <p:cNvPr id="3" name="Segnaposto contenuto 2"/>
          <p:cNvSpPr>
            <a:spLocks noGrp="1"/>
          </p:cNvSpPr>
          <p:nvPr>
            <p:ph idx="1"/>
          </p:nvPr>
        </p:nvSpPr>
        <p:spPr/>
        <p:txBody>
          <a:bodyPr/>
          <a:lstStyle/>
          <a:p>
            <a:r>
              <a:rPr lang="it-IT" sz="2000" dirty="0" smtClean="0">
                <a:latin typeface="+mj-lt"/>
              </a:rPr>
              <a:t>Incremento dei contratti di formazione specialistica post laurea che passano da 6200 a 8000</a:t>
            </a:r>
          </a:p>
          <a:p>
            <a:r>
              <a:rPr lang="it-IT" sz="2000" dirty="0">
                <a:solidFill>
                  <a:srgbClr val="333333"/>
                </a:solidFill>
                <a:latin typeface="+mj-lt"/>
              </a:rPr>
              <a:t>I </a:t>
            </a:r>
            <a:r>
              <a:rPr lang="it-IT" sz="2000" b="1" dirty="0">
                <a:solidFill>
                  <a:srgbClr val="333333"/>
                </a:solidFill>
                <a:latin typeface="+mj-lt"/>
              </a:rPr>
              <a:t>medici in formazione specialistica iscritti all'ultimo anno del relativo corso sono ammessi alle procedure concorsuali</a:t>
            </a:r>
            <a:r>
              <a:rPr lang="it-IT" sz="2000" dirty="0">
                <a:solidFill>
                  <a:srgbClr val="333333"/>
                </a:solidFill>
                <a:latin typeface="+mj-lt"/>
              </a:rPr>
              <a:t> in esame nella specifica disciplina bandita e collocati, nel caso di esito positivo delle procedure, in una graduatoria separata. La loro eventuale assunzione a tempo indeterminato, nel caso in cui siano risultati idonei o utilmente collocati nelle rispettive graduatorie, è comunque subordinata al conseguimento del titolo di specializzazione e all'esaurimento della graduatoria dei medici già specialisti alla data di scadenza del bando.</a:t>
            </a:r>
            <a:endParaRPr lang="it-IT" sz="2000" dirty="0" smtClean="0">
              <a:latin typeface="+mj-lt"/>
            </a:endParaRP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6237312"/>
            <a:ext cx="1728192" cy="460851"/>
          </a:xfrm>
          <a:prstGeom prst="rect">
            <a:avLst/>
          </a:prstGeom>
        </p:spPr>
      </p:pic>
    </p:spTree>
    <p:extLst>
      <p:ext uri="{BB962C8B-B14F-4D97-AF65-F5344CB8AC3E}">
        <p14:creationId xmlns:p14="http://schemas.microsoft.com/office/powerpoint/2010/main" val="27943840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624" y="44624"/>
            <a:ext cx="9143999" cy="1216025"/>
          </a:xfrm>
        </p:spPr>
        <p:txBody>
          <a:bodyPr/>
          <a:lstStyle/>
          <a:p>
            <a:r>
              <a:rPr lang="it-IT" b="1" dirty="0" smtClean="0">
                <a:solidFill>
                  <a:srgbClr val="C00000"/>
                </a:solidFill>
              </a:rPr>
              <a:t>Il Decreto legislativo «Calabria»</a:t>
            </a:r>
            <a:endParaRPr lang="it-IT" b="1" dirty="0">
              <a:solidFill>
                <a:srgbClr val="C00000"/>
              </a:solidFill>
            </a:endParaRPr>
          </a:p>
        </p:txBody>
      </p:sp>
      <p:sp>
        <p:nvSpPr>
          <p:cNvPr id="3" name="Segnaposto contenuto 2"/>
          <p:cNvSpPr>
            <a:spLocks noGrp="1"/>
          </p:cNvSpPr>
          <p:nvPr>
            <p:ph idx="1"/>
          </p:nvPr>
        </p:nvSpPr>
        <p:spPr/>
        <p:txBody>
          <a:bodyPr/>
          <a:lstStyle/>
          <a:p>
            <a:r>
              <a:rPr lang="it-IT" dirty="0" smtClean="0"/>
              <a:t>Commissariamento del sistema sanitario della Regione Calabria</a:t>
            </a:r>
          </a:p>
          <a:p>
            <a:r>
              <a:rPr lang="it-IT" dirty="0" smtClean="0"/>
              <a:t>Sblocco del turnover</a:t>
            </a:r>
          </a:p>
          <a:p>
            <a:r>
              <a:rPr lang="it-IT" dirty="0" smtClean="0"/>
              <a:t>Assunzioni degli specializzandi del quarto e quinto anno</a:t>
            </a:r>
          </a:p>
          <a:p>
            <a:r>
              <a:rPr lang="it-IT" dirty="0" err="1" smtClean="0"/>
              <a:t>OdG</a:t>
            </a:r>
            <a:r>
              <a:rPr lang="it-IT" dirty="0" smtClean="0"/>
              <a:t>: RIA</a:t>
            </a:r>
          </a:p>
          <a:p>
            <a:r>
              <a:rPr lang="it-IT" dirty="0" err="1" smtClean="0"/>
              <a:t>OdG</a:t>
            </a:r>
            <a:r>
              <a:rPr lang="it-IT" dirty="0" smtClean="0"/>
              <a:t>: comma 687 </a:t>
            </a:r>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6237312"/>
            <a:ext cx="1728192" cy="460851"/>
          </a:xfrm>
          <a:prstGeom prst="rect">
            <a:avLst/>
          </a:prstGeom>
        </p:spPr>
      </p:pic>
    </p:spTree>
    <p:extLst>
      <p:ext uri="{BB962C8B-B14F-4D97-AF65-F5344CB8AC3E}">
        <p14:creationId xmlns:p14="http://schemas.microsoft.com/office/powerpoint/2010/main" val="1102192724"/>
      </p:ext>
    </p:extLst>
  </p:cSld>
  <p:clrMapOvr>
    <a:masterClrMapping/>
  </p:clrMapOvr>
  <p:timing>
    <p:tnLst>
      <p:par>
        <p:cTn id="1" dur="indefinite" restart="never" nodeType="tmRoot"/>
      </p:par>
    </p:tnLst>
  </p:timing>
</p:sld>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1">
  <a:themeElements>
    <a:clrScheme name="Profilo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o">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o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o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o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o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o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o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o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o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o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state">
  <a:themeElements>
    <a:clrScheme name="Estate">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Estate">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state">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4.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Satellite">
  <a:themeElements>
    <a:clrScheme name="Satellite">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Satellite">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tellite">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6.xml><?xml version="1.0" encoding="utf-8"?>
<a:theme xmlns:a="http://schemas.openxmlformats.org/drawingml/2006/main" name="1_Tema1">
  <a:themeElements>
    <a:clrScheme name="Profilo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o">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o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o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o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o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o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o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o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o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o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Estate">
  <a:themeElements>
    <a:clrScheme name="Estate">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Estate">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state">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8.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2844</TotalTime>
  <Words>2566</Words>
  <Application>Microsoft Office PowerPoint</Application>
  <PresentationFormat>Presentazione su schermo (4:3)</PresentationFormat>
  <Paragraphs>322</Paragraphs>
  <Slides>52</Slides>
  <Notes>1</Notes>
  <HiddenSlides>1</HiddenSlides>
  <MMClips>0</MMClips>
  <ScaleCrop>false</ScaleCrop>
  <HeadingPairs>
    <vt:vector size="4" baseType="variant">
      <vt:variant>
        <vt:lpstr>Tema</vt:lpstr>
      </vt:variant>
      <vt:variant>
        <vt:i4>7</vt:i4>
      </vt:variant>
      <vt:variant>
        <vt:lpstr>Titoli diapositive</vt:lpstr>
      </vt:variant>
      <vt:variant>
        <vt:i4>52</vt:i4>
      </vt:variant>
    </vt:vector>
  </HeadingPairs>
  <TitlesOfParts>
    <vt:vector size="59" baseType="lpstr">
      <vt:lpstr>Tema di Office</vt:lpstr>
      <vt:lpstr>Tema1</vt:lpstr>
      <vt:lpstr>Estate</vt:lpstr>
      <vt:lpstr>1_Tema di Office</vt:lpstr>
      <vt:lpstr>2_Satellite</vt:lpstr>
      <vt:lpstr>1_Tema1</vt:lpstr>
      <vt:lpstr>1_Estate</vt:lpstr>
      <vt:lpstr>Consiglio Nazionale  Anaao Assomed</vt:lpstr>
      <vt:lpstr>CCNL 2016/2018. L’accordo economico  </vt:lpstr>
      <vt:lpstr>Massa salariale per il CCNL 2019/2021</vt:lpstr>
      <vt:lpstr>Indennità di esclusività.  Legge Bilancio 2019, comma 286</vt:lpstr>
      <vt:lpstr>Tipologia degli incarichi di posizione</vt:lpstr>
      <vt:lpstr>Lotta al disagio lavorativo</vt:lpstr>
      <vt:lpstr>Crescita montante della Ria dal 2017 al 2026 con somma delle disponibilità del comma «Gelli» dal 2019 al 2026</vt:lpstr>
      <vt:lpstr>Alcuni passi in avanti nella Legge di Bilancio 2019</vt:lpstr>
      <vt:lpstr>Il Decreto legislativo «Calabria»</vt:lpstr>
      <vt:lpstr>Differenza   numero Dirigenti medici tra il 2017 e l’anno di massima occupazione nelle singole Regioni. </vt:lpstr>
      <vt:lpstr>Differenza numero Dirigenti medici 2017 su 2004</vt:lpstr>
      <vt:lpstr>Finanziamento del FSN.  Legge di Bilancio 2019</vt:lpstr>
      <vt:lpstr>Conto Annuale dello Stato 2017 Medici SSN: 105.554 Classi 55 e oltre: 52.114</vt:lpstr>
      <vt:lpstr>Conto annuale dello Stato.  Medici dipendenti del SSN (Medici, Veterinari, Odontoiatri) e Categoria Medici  dal 2009 al 2017 </vt:lpstr>
      <vt:lpstr>Andamento occupazione nel SSN dal 2007 al 2017</vt:lpstr>
      <vt:lpstr>Andamento dell’occupazione nel periodo 2007/2017 per il personale dirigente non medico</vt:lpstr>
      <vt:lpstr>Uscite per pensionamento negli anni 2009, 2018, 2025 e nel 2034 in base alla curva demografica dei medici dipendenti del SSN e coorti in uscita nel triennio 2019/2021 in base a quota 100</vt:lpstr>
      <vt:lpstr>Le tre fasi nella dinamica delle uscite dal SSN </vt:lpstr>
      <vt:lpstr>Alcuni numeri su cui ragionare</vt:lpstr>
      <vt:lpstr>Top ten carenza di medici specialisti  dipendenti del SSN (dal 2018 al 2025)</vt:lpstr>
      <vt:lpstr>Studio Anaao Assomed 2019: Carenze previste per singole Regioni nel periodo 2018/2025</vt:lpstr>
      <vt:lpstr>Oltre il pensionamento: altre modalità di uscita dal SSN. </vt:lpstr>
      <vt:lpstr>Perché i Medici specialisti non aspirano più ad operare nel SSN?</vt:lpstr>
      <vt:lpstr>The Business of Health Care Depends on Exploiting Doctors and Nurses One resource seems infinite and free: the professionalism of caregivers. By Danielle Ofri Dr. Ofri practices at Bellevue Hospital in New York. The New York Times, 8 giugno 2019</vt:lpstr>
      <vt:lpstr>Medici operanti in Europa nelle strutture ospedaliere. Valori per 100.000 abitanti</vt:lpstr>
      <vt:lpstr>Presentazione standard di PowerPoint</vt:lpstr>
      <vt:lpstr>Presentazione standard di PowerPoint</vt:lpstr>
      <vt:lpstr> </vt:lpstr>
      <vt:lpstr>La Formazione post lauream Le proposte Anaao</vt:lpstr>
      <vt:lpstr>Le condizioni per il «doppio binario»: proposta di ultima istanza</vt:lpstr>
      <vt:lpstr>Finanziamento del Fondo Sanitario Nazionale dal 2007 al 2019</vt:lpstr>
      <vt:lpstr>Spesa sanitaria pubblica pro-capite 2016</vt:lpstr>
      <vt:lpstr>Presentazione standard di PowerPoint</vt:lpstr>
      <vt:lpstr>Presentazione standard di PowerPoint</vt:lpstr>
      <vt:lpstr>Presentazione standard di PowerPoint</vt:lpstr>
      <vt:lpstr>Presentazione standard di PowerPoint</vt:lpstr>
      <vt:lpstr>Il tram che fa perdere 5 mesi di vita a chilometro</vt:lpstr>
      <vt:lpstr>Presentazione standard di PowerPoint</vt:lpstr>
      <vt:lpstr>Presentazione standard di PowerPoint</vt:lpstr>
      <vt:lpstr>Presentazione standard di PowerPoint</vt:lpstr>
      <vt:lpstr>Relazione tra spesa sanitaria pubblica, spesa privata delle famiglie e PIL nelle Regioni</vt:lpstr>
      <vt:lpstr>Presentazione standard di PowerPoint</vt:lpstr>
      <vt:lpstr>Crescita della componente amministrativa nel settore sanitario in USA</vt:lpstr>
      <vt:lpstr>I rischi per l’equità</vt:lpstr>
      <vt:lpstr>I rischi per la sostenibilità del SSN</vt:lpstr>
      <vt:lpstr>Presentazione standard di PowerPoint</vt:lpstr>
      <vt:lpstr>L’attacco silenzioso all’universalismo   </vt:lpstr>
      <vt:lpstr>Presentazione standard di PowerPoint</vt:lpstr>
      <vt:lpstr>La sostenibilità del SSN: è una questione culturale e politica.</vt:lpstr>
      <vt:lpstr>Presentazione standard di PowerPoint</vt:lpstr>
      <vt:lpstr>Norberto Bobbio</vt:lpstr>
      <vt:lpstr>Amartya Sen:  la distribuzione delle risorse per essere effettivamente corretta ed equa, dovrebbe tener conto delle differenze di salute, di capacità economica, di bisogni e di vulnerabilità dei diversi soggetti, perseguendo così la ricerca di «esiti» che siano i più omogenei possibili (The idea of justice, 2009)  Don Milani: Non c’è nulla che sia  ingiusto quanto far parti uguali tra diseguali. (Lettera ad una professoressa, 1967)</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Carlo Palermo</dc:creator>
  <cp:lastModifiedBy>Silvia Portatile</cp:lastModifiedBy>
  <cp:revision>35</cp:revision>
  <dcterms:created xsi:type="dcterms:W3CDTF">2019-06-18T08:32:49Z</dcterms:created>
  <dcterms:modified xsi:type="dcterms:W3CDTF">2019-06-21T09:21:33Z</dcterms:modified>
</cp:coreProperties>
</file>