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73" r:id="rId2"/>
    <p:sldId id="258" r:id="rId3"/>
    <p:sldId id="261" r:id="rId4"/>
    <p:sldId id="270" r:id="rId5"/>
    <p:sldId id="263" r:id="rId6"/>
    <p:sldId id="269" r:id="rId7"/>
    <p:sldId id="272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21" autoAdjust="0"/>
  </p:normalViewPr>
  <p:slideViewPr>
    <p:cSldViewPr snapToGrid="0">
      <p:cViewPr varScale="1">
        <p:scale>
          <a:sx n="111" d="100"/>
          <a:sy n="111" d="100"/>
        </p:scale>
        <p:origin x="54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0271FD-24B6-405D-9108-4EC8756940A4}" type="datetimeFigureOut">
              <a:rPr lang="it-IT" smtClean="0"/>
              <a:t>19/04/2023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CC1D0D-DB81-4C18-8F4C-2DDEEB316F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1807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CC1D0D-DB81-4C18-8F4C-2DDEEB316F75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8309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3286-D141-4CB7-98BA-AADF23B22DDF}" type="datetimeFigureOut">
              <a:rPr lang="it-IT" smtClean="0"/>
              <a:t>19/04/2023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F42D-F2B2-4F8E-B2D7-76B2AA2DFD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0165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3286-D141-4CB7-98BA-AADF23B22DDF}" type="datetimeFigureOut">
              <a:rPr lang="it-IT" smtClean="0"/>
              <a:t>19/04/2023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F42D-F2B2-4F8E-B2D7-76B2AA2DFD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6989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3286-D141-4CB7-98BA-AADF23B22DDF}" type="datetimeFigureOut">
              <a:rPr lang="it-IT" smtClean="0"/>
              <a:t>19/04/2023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F42D-F2B2-4F8E-B2D7-76B2AA2DFD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1481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3286-D141-4CB7-98BA-AADF23B22DDF}" type="datetimeFigureOut">
              <a:rPr lang="it-IT" smtClean="0"/>
              <a:t>19/04/2023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F42D-F2B2-4F8E-B2D7-76B2AA2DFD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756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3286-D141-4CB7-98BA-AADF23B22DDF}" type="datetimeFigureOut">
              <a:rPr lang="it-IT" smtClean="0"/>
              <a:t>19/04/2023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F42D-F2B2-4F8E-B2D7-76B2AA2DFD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7923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3286-D141-4CB7-98BA-AADF23B22DDF}" type="datetimeFigureOut">
              <a:rPr lang="it-IT" smtClean="0"/>
              <a:t>19/04/2023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F42D-F2B2-4F8E-B2D7-76B2AA2DFD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4914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3286-D141-4CB7-98BA-AADF23B22DDF}" type="datetimeFigureOut">
              <a:rPr lang="it-IT" smtClean="0"/>
              <a:t>19/04/2023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F42D-F2B2-4F8E-B2D7-76B2AA2DFD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2757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3286-D141-4CB7-98BA-AADF23B22DDF}" type="datetimeFigureOut">
              <a:rPr lang="it-IT" smtClean="0"/>
              <a:t>19/04/2023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F42D-F2B2-4F8E-B2D7-76B2AA2DFD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3138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3286-D141-4CB7-98BA-AADF23B22DDF}" type="datetimeFigureOut">
              <a:rPr lang="it-IT" smtClean="0"/>
              <a:t>19/04/2023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F42D-F2B2-4F8E-B2D7-76B2AA2DFD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2152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3286-D141-4CB7-98BA-AADF23B22DDF}" type="datetimeFigureOut">
              <a:rPr lang="it-IT" smtClean="0"/>
              <a:t>19/04/2023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F42D-F2B2-4F8E-B2D7-76B2AA2DFD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406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3286-D141-4CB7-98BA-AADF23B22DDF}" type="datetimeFigureOut">
              <a:rPr lang="it-IT" smtClean="0"/>
              <a:t>19/04/2023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F42D-F2B2-4F8E-B2D7-76B2AA2DFD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5514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E3286-D141-4CB7-98BA-AADF23B22DDF}" type="datetimeFigureOut">
              <a:rPr lang="it-IT" smtClean="0"/>
              <a:t>19/04/2023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CF42D-F2B2-4F8E-B2D7-76B2AA2DFD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701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5818" y="0"/>
            <a:ext cx="7472363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0"/>
            <a:ext cx="7461504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D49E036-2444-59C8-71C0-7FBBC3CEF8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2999" y="1415773"/>
            <a:ext cx="6858000" cy="2764028"/>
          </a:xfrm>
        </p:spPr>
        <p:txBody>
          <a:bodyPr anchor="ctr">
            <a:normAutofit/>
          </a:bodyPr>
          <a:lstStyle/>
          <a:p>
            <a:r>
              <a:rPr lang="it-IT" sz="6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PNRR e riforma della sanità territoriale:</a:t>
            </a:r>
            <a:br>
              <a:rPr lang="it-IT" sz="63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it-IT" sz="6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quali prospettive?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3AA9FC1-1A97-EF86-D2E6-D012CA59F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67" y="6078040"/>
            <a:ext cx="6193632" cy="631825"/>
          </a:xfrm>
        </p:spPr>
        <p:txBody>
          <a:bodyPr anchor="ctr">
            <a:noAutofit/>
          </a:bodyPr>
          <a:lstStyle/>
          <a:p>
            <a:pPr algn="l"/>
            <a:r>
              <a:rPr lang="it-IT" sz="1600" dirty="0"/>
              <a:t>Convegno nazionale COSMED – Roma 21 aprile 2023</a:t>
            </a:r>
          </a:p>
          <a:p>
            <a:pPr algn="l"/>
            <a:r>
              <a:rPr lang="it-IT" sz="1600" i="1" dirty="0"/>
              <a:t>Laura Stabile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88920" y="5524786"/>
            <a:ext cx="356616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5609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0EE7A5FB-441A-F9D5-CEBC-2EA24EC740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630" y="1300540"/>
            <a:ext cx="9199257" cy="267216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olo 2">
            <a:extLst>
              <a:ext uri="{FF2B5EF4-FFF2-40B4-BE49-F238E27FC236}">
                <a16:creationId xmlns:a16="http://schemas.microsoft.com/office/drawing/2014/main" id="{BBBA2D6C-2664-E4C2-106C-1CE247FBA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083" y="3738261"/>
            <a:ext cx="7886700" cy="994172"/>
          </a:xfrm>
        </p:spPr>
        <p:txBody>
          <a:bodyPr>
            <a:normAutofit/>
          </a:bodyPr>
          <a:lstStyle/>
          <a:p>
            <a:r>
              <a:rPr lang="it-IT" sz="1800" dirty="0">
                <a:latin typeface="Segoe UI Semibold" panose="020B0702040204020203" pitchFamily="34" charset="0"/>
              </a:rPr>
              <a:t>Per ogni Casa della Comunità è prevista l’assunzione di soli due infermieri</a:t>
            </a:r>
          </a:p>
        </p:txBody>
      </p:sp>
      <p:sp>
        <p:nvSpPr>
          <p:cNvPr id="4" name="Titolo 2">
            <a:extLst>
              <a:ext uri="{FF2B5EF4-FFF2-40B4-BE49-F238E27FC236}">
                <a16:creationId xmlns:a16="http://schemas.microsoft.com/office/drawing/2014/main" id="{D0A5A154-F88B-6092-C5FF-21FFE931E486}"/>
              </a:ext>
            </a:extLst>
          </p:cNvPr>
          <p:cNvSpPr txBox="1">
            <a:spLocks/>
          </p:cNvSpPr>
          <p:nvPr/>
        </p:nvSpPr>
        <p:spPr>
          <a:xfrm>
            <a:off x="628649" y="100012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400" dirty="0">
                <a:latin typeface="Segoe UI Semibold" panose="020B0702040204020203" pitchFamily="34" charset="0"/>
              </a:rPr>
              <a:t>Case della Comunità</a:t>
            </a:r>
          </a:p>
          <a:p>
            <a:pPr algn="ctr"/>
            <a:endParaRPr lang="it-IT" sz="2400" dirty="0">
              <a:latin typeface="Segoe UI Semibold" panose="020B0702040204020203" pitchFamily="34" charset="0"/>
            </a:endParaRPr>
          </a:p>
          <a:p>
            <a:pPr algn="ctr"/>
            <a:r>
              <a:rPr lang="it-IT" sz="2400" dirty="0">
                <a:latin typeface="Segoe UI Semibold" panose="020B0702040204020203" pitchFamily="34" charset="0"/>
              </a:rPr>
              <a:t>PNRR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875BBE1-BB4D-3E45-1FA4-28BE065D4E6A}"/>
              </a:ext>
            </a:extLst>
          </p:cNvPr>
          <p:cNvSpPr txBox="1"/>
          <p:nvPr/>
        </p:nvSpPr>
        <p:spPr>
          <a:xfrm>
            <a:off x="395529" y="5589989"/>
            <a:ext cx="854007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7-11 Infermieri di Famiglia o Comunità (compreso il Coordinatore) </a:t>
            </a:r>
          </a:p>
          <a:p>
            <a:r>
              <a:rPr lang="it-IT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1 assistente sociale </a:t>
            </a:r>
          </a:p>
          <a:p>
            <a:r>
              <a:rPr lang="it-IT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5-8 </a:t>
            </a:r>
            <a:r>
              <a:rPr lang="it-IT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unita'</a:t>
            </a:r>
            <a:r>
              <a:rPr lang="it-IT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di Personale di Supporto (Sociosanitario, Amministrativo)</a:t>
            </a:r>
          </a:p>
        </p:txBody>
      </p:sp>
      <p:sp>
        <p:nvSpPr>
          <p:cNvPr id="7" name="Titolo 2">
            <a:extLst>
              <a:ext uri="{FF2B5EF4-FFF2-40B4-BE49-F238E27FC236}">
                <a16:creationId xmlns:a16="http://schemas.microsoft.com/office/drawing/2014/main" id="{F9DC9B9F-0B40-B162-2426-05B9B20A4308}"/>
              </a:ext>
            </a:extLst>
          </p:cNvPr>
          <p:cNvSpPr txBox="1">
            <a:spLocks/>
          </p:cNvSpPr>
          <p:nvPr/>
        </p:nvSpPr>
        <p:spPr>
          <a:xfrm>
            <a:off x="610083" y="450727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400" dirty="0">
                <a:latin typeface="Segoe UI Semibold" panose="020B0702040204020203" pitchFamily="34" charset="0"/>
              </a:rPr>
              <a:t>DM 77/2022</a:t>
            </a:r>
          </a:p>
        </p:txBody>
      </p:sp>
    </p:spTree>
    <p:extLst>
      <p:ext uri="{BB962C8B-B14F-4D97-AF65-F5344CB8AC3E}">
        <p14:creationId xmlns:p14="http://schemas.microsoft.com/office/powerpoint/2010/main" val="4185576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2">
            <a:extLst>
              <a:ext uri="{FF2B5EF4-FFF2-40B4-BE49-F238E27FC236}">
                <a16:creationId xmlns:a16="http://schemas.microsoft.com/office/drawing/2014/main" id="{D0A5A154-F88B-6092-C5FF-21FFE931E486}"/>
              </a:ext>
            </a:extLst>
          </p:cNvPr>
          <p:cNvSpPr txBox="1">
            <a:spLocks/>
          </p:cNvSpPr>
          <p:nvPr/>
        </p:nvSpPr>
        <p:spPr>
          <a:xfrm>
            <a:off x="628649" y="100012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400" dirty="0">
                <a:latin typeface="Segoe UI Semibold" panose="020B0702040204020203" pitchFamily="34" charset="0"/>
              </a:rPr>
              <a:t>Assistenza domiciliare</a:t>
            </a:r>
          </a:p>
          <a:p>
            <a:pPr algn="ctr"/>
            <a:endParaRPr lang="it-IT" sz="2400" dirty="0">
              <a:latin typeface="Segoe UI Semibold" panose="020B0702040204020203" pitchFamily="34" charset="0"/>
            </a:endParaRPr>
          </a:p>
          <a:p>
            <a:pPr algn="ctr"/>
            <a:r>
              <a:rPr lang="it-IT" sz="2400" dirty="0">
                <a:latin typeface="Segoe UI Semibold" panose="020B0702040204020203" pitchFamily="34" charset="0"/>
              </a:rPr>
              <a:t>PNRR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CE41DA9A-86B6-4A4B-F54F-1E1AD4A928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55" y="2019962"/>
            <a:ext cx="8902085" cy="2818075"/>
          </a:xfrm>
          <a:prstGeom prst="rect">
            <a:avLst/>
          </a:prstGeom>
        </p:spPr>
      </p:pic>
      <p:sp>
        <p:nvSpPr>
          <p:cNvPr id="10" name="Titolo 2">
            <a:extLst>
              <a:ext uri="{FF2B5EF4-FFF2-40B4-BE49-F238E27FC236}">
                <a16:creationId xmlns:a16="http://schemas.microsoft.com/office/drawing/2014/main" id="{F3893C37-8224-E061-B0A2-9803F626BC66}"/>
              </a:ext>
            </a:extLst>
          </p:cNvPr>
          <p:cNvSpPr txBox="1">
            <a:spLocks/>
          </p:cNvSpPr>
          <p:nvPr/>
        </p:nvSpPr>
        <p:spPr>
          <a:xfrm>
            <a:off x="120955" y="5188277"/>
            <a:ext cx="8780155" cy="1271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it-IT" sz="1800" dirty="0">
                <a:latin typeface="Segoe UI Semibold" panose="020B0702040204020203" pitchFamily="34" charset="0"/>
              </a:rPr>
              <a:t>Per il 60% degli assistiti una sola visita al mese</a:t>
            </a:r>
          </a:p>
          <a:p>
            <a:pPr algn="ctr">
              <a:lnSpc>
                <a:spcPct val="150000"/>
              </a:lnSpc>
            </a:pPr>
            <a:r>
              <a:rPr lang="it-IT" sz="1800" dirty="0">
                <a:latin typeface="Segoe UI Semibold" panose="020B0702040204020203" pitchFamily="34" charset="0"/>
              </a:rPr>
              <a:t>Per un altro 20% una visita del medico ogni 2 mesi e dell’infermiere ogni 12 giorni</a:t>
            </a:r>
          </a:p>
        </p:txBody>
      </p:sp>
    </p:spTree>
    <p:extLst>
      <p:ext uri="{BB962C8B-B14F-4D97-AF65-F5344CB8AC3E}">
        <p14:creationId xmlns:p14="http://schemas.microsoft.com/office/powerpoint/2010/main" val="1786770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BBA2D6C-2664-E4C2-106C-1CE247FBA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839" y="3271139"/>
            <a:ext cx="8749462" cy="994172"/>
          </a:xfrm>
        </p:spPr>
        <p:txBody>
          <a:bodyPr>
            <a:normAutofit/>
          </a:bodyPr>
          <a:lstStyle/>
          <a:p>
            <a:r>
              <a:rPr lang="it-IT" sz="1800" dirty="0">
                <a:latin typeface="Segoe UI Semibold" panose="020B0702040204020203" pitchFamily="34" charset="0"/>
              </a:rPr>
              <a:t>Per ogni Centrale Operativa Territoriale sono previsti 5 infermieri e 1 Coordinatore</a:t>
            </a:r>
          </a:p>
        </p:txBody>
      </p:sp>
      <p:sp>
        <p:nvSpPr>
          <p:cNvPr id="4" name="Titolo 2">
            <a:extLst>
              <a:ext uri="{FF2B5EF4-FFF2-40B4-BE49-F238E27FC236}">
                <a16:creationId xmlns:a16="http://schemas.microsoft.com/office/drawing/2014/main" id="{D0A5A154-F88B-6092-C5FF-21FFE931E486}"/>
              </a:ext>
            </a:extLst>
          </p:cNvPr>
          <p:cNvSpPr txBox="1">
            <a:spLocks/>
          </p:cNvSpPr>
          <p:nvPr/>
        </p:nvSpPr>
        <p:spPr>
          <a:xfrm>
            <a:off x="628649" y="100012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dirty="0">
                <a:solidFill>
                  <a:prstClr val="black"/>
                </a:solidFill>
                <a:latin typeface="Segoe UI Semibold" panose="020B0702040204020203" pitchFamily="34" charset="0"/>
              </a:rPr>
              <a:t>Centrali operative territoriali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2400" dirty="0">
              <a:solidFill>
                <a:prstClr val="black"/>
              </a:solidFill>
              <a:latin typeface="Segoe UI Semibold" panose="020B070204020402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 panose="020B0702040204020203" pitchFamily="34" charset="0"/>
                <a:ea typeface="+mj-ea"/>
                <a:cs typeface="+mj-cs"/>
              </a:rPr>
              <a:t>PNRR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875BBE1-BB4D-3E45-1FA4-28BE065D4E6A}"/>
              </a:ext>
            </a:extLst>
          </p:cNvPr>
          <p:cNvSpPr txBox="1"/>
          <p:nvPr/>
        </p:nvSpPr>
        <p:spPr>
          <a:xfrm>
            <a:off x="423380" y="5297813"/>
            <a:ext cx="8540071" cy="11648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Coordinatore Infermieristico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3-5 Infermieri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1-2 unità di Personale di supporto</a:t>
            </a:r>
          </a:p>
        </p:txBody>
      </p:sp>
      <p:sp>
        <p:nvSpPr>
          <p:cNvPr id="7" name="Titolo 2">
            <a:extLst>
              <a:ext uri="{FF2B5EF4-FFF2-40B4-BE49-F238E27FC236}">
                <a16:creationId xmlns:a16="http://schemas.microsoft.com/office/drawing/2014/main" id="{F9DC9B9F-0B40-B162-2426-05B9B20A4308}"/>
              </a:ext>
            </a:extLst>
          </p:cNvPr>
          <p:cNvSpPr txBox="1">
            <a:spLocks/>
          </p:cNvSpPr>
          <p:nvPr/>
        </p:nvSpPr>
        <p:spPr>
          <a:xfrm>
            <a:off x="598170" y="4284476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 panose="020B0702040204020203" pitchFamily="34" charset="0"/>
                <a:ea typeface="+mj-ea"/>
                <a:cs typeface="+mj-cs"/>
              </a:rPr>
              <a:t>DM 77/2022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26BA64A-A5BF-0893-3179-D104DCB12A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299" y="1227598"/>
            <a:ext cx="7094442" cy="21769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1321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BBA2D6C-2664-E4C2-106C-1CE247FBA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117" y="3985859"/>
            <a:ext cx="8072440" cy="994172"/>
          </a:xfrm>
        </p:spPr>
        <p:txBody>
          <a:bodyPr>
            <a:normAutofit/>
          </a:bodyPr>
          <a:lstStyle/>
          <a:p>
            <a:pPr algn="ctr"/>
            <a:r>
              <a:rPr lang="it-IT" sz="1800" dirty="0">
                <a:latin typeface="Segoe UI Semibold" panose="020B0702040204020203" pitchFamily="34" charset="0"/>
              </a:rPr>
              <a:t>Nell’Ospedale di Comunità il medico sarà presente solo 4 ore e ½ al giorno</a:t>
            </a:r>
            <a:br>
              <a:rPr lang="it-IT" sz="1800" dirty="0">
                <a:latin typeface="Segoe UI Semibold" panose="020B0702040204020203" pitchFamily="34" charset="0"/>
              </a:rPr>
            </a:br>
            <a:r>
              <a:rPr lang="it-IT" sz="1800" dirty="0">
                <a:latin typeface="Segoe UI Semibold" panose="020B0702040204020203" pitchFamily="34" charset="0"/>
              </a:rPr>
              <a:t>6 giorni su 7</a:t>
            </a:r>
          </a:p>
        </p:txBody>
      </p:sp>
      <p:sp>
        <p:nvSpPr>
          <p:cNvPr id="4" name="Titolo 2">
            <a:extLst>
              <a:ext uri="{FF2B5EF4-FFF2-40B4-BE49-F238E27FC236}">
                <a16:creationId xmlns:a16="http://schemas.microsoft.com/office/drawing/2014/main" id="{D0A5A154-F88B-6092-C5FF-21FFE931E486}"/>
              </a:ext>
            </a:extLst>
          </p:cNvPr>
          <p:cNvSpPr txBox="1">
            <a:spLocks/>
          </p:cNvSpPr>
          <p:nvPr/>
        </p:nvSpPr>
        <p:spPr>
          <a:xfrm>
            <a:off x="628649" y="100012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400" dirty="0">
                <a:latin typeface="Segoe UI Semibold" panose="020B0702040204020203" pitchFamily="34" charset="0"/>
              </a:rPr>
              <a:t>Ospedali di Comunità</a:t>
            </a:r>
          </a:p>
          <a:p>
            <a:pPr algn="ctr"/>
            <a:endParaRPr lang="it-IT" sz="2400" dirty="0">
              <a:latin typeface="Segoe UI Semibold" panose="020B0702040204020203" pitchFamily="34" charset="0"/>
            </a:endParaRPr>
          </a:p>
          <a:p>
            <a:pPr algn="ctr"/>
            <a:r>
              <a:rPr lang="it-IT" sz="2400" dirty="0">
                <a:latin typeface="Segoe UI Semibold" panose="020B0702040204020203" pitchFamily="34" charset="0"/>
              </a:rPr>
              <a:t>PNRR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E7CE019-83F3-8760-9F71-37FCC65A44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78" y="1339444"/>
            <a:ext cx="8998038" cy="289216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vale 1">
            <a:extLst>
              <a:ext uri="{FF2B5EF4-FFF2-40B4-BE49-F238E27FC236}">
                <a16:creationId xmlns:a16="http://schemas.microsoft.com/office/drawing/2014/main" id="{6AC13582-DA20-988A-825C-55A0D02F1B6D}"/>
              </a:ext>
            </a:extLst>
          </p:cNvPr>
          <p:cNvSpPr/>
          <p:nvPr/>
        </p:nvSpPr>
        <p:spPr>
          <a:xfrm>
            <a:off x="6707017" y="2927797"/>
            <a:ext cx="2363999" cy="87576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Titolo 2">
            <a:extLst>
              <a:ext uri="{FF2B5EF4-FFF2-40B4-BE49-F238E27FC236}">
                <a16:creationId xmlns:a16="http://schemas.microsoft.com/office/drawing/2014/main" id="{557001E9-16C6-3883-42DB-CF48C6CEDE19}"/>
              </a:ext>
            </a:extLst>
          </p:cNvPr>
          <p:cNvSpPr txBox="1">
            <a:spLocks/>
          </p:cNvSpPr>
          <p:nvPr/>
        </p:nvSpPr>
        <p:spPr>
          <a:xfrm>
            <a:off x="407117" y="5249615"/>
            <a:ext cx="8329761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1800" dirty="0">
                <a:latin typeface="Segoe UI Semibold" panose="020B0702040204020203" pitchFamily="34" charset="0"/>
              </a:rPr>
              <a:t>Sono previste risorse nuove per il personale, ma dove si andranno a prendere?</a:t>
            </a:r>
          </a:p>
          <a:p>
            <a:pPr algn="ctr"/>
            <a:r>
              <a:rPr lang="it-IT" sz="1800" dirty="0">
                <a:latin typeface="Segoe UI Semibold" panose="020B0702040204020203" pitchFamily="34" charset="0"/>
              </a:rPr>
              <a:t>«</a:t>
            </a:r>
            <a:r>
              <a:rPr lang="it-IT" sz="1800" dirty="0" err="1">
                <a:latin typeface="Segoe UI Semibold" panose="020B0702040204020203" pitchFamily="34" charset="0"/>
              </a:rPr>
              <a:t>Sustainability</a:t>
            </a:r>
            <a:r>
              <a:rPr lang="it-IT" sz="1800" dirty="0">
                <a:latin typeface="Segoe UI Semibold" panose="020B0702040204020203" pitchFamily="34" charset="0"/>
              </a:rPr>
              <a:t> Plan»</a:t>
            </a:r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0465BB35-07C7-97C3-3F0B-E120A56643D0}"/>
              </a:ext>
            </a:extLst>
          </p:cNvPr>
          <p:cNvCxnSpPr>
            <a:cxnSpLocks/>
          </p:cNvCxnSpPr>
          <p:nvPr/>
        </p:nvCxnSpPr>
        <p:spPr>
          <a:xfrm flipV="1">
            <a:off x="6074535" y="3821827"/>
            <a:ext cx="1275008" cy="1621643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>
            <a:extLst>
              <a:ext uri="{FF2B5EF4-FFF2-40B4-BE49-F238E27FC236}">
                <a16:creationId xmlns:a16="http://schemas.microsoft.com/office/drawing/2014/main" id="{DB317D16-12DA-7909-7D09-1867B65D42E1}"/>
              </a:ext>
            </a:extLst>
          </p:cNvPr>
          <p:cNvSpPr/>
          <p:nvPr/>
        </p:nvSpPr>
        <p:spPr>
          <a:xfrm>
            <a:off x="72978" y="2837644"/>
            <a:ext cx="2990494" cy="37596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3002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9C6A8516-F624-B62C-8095-1D36A61C2B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51" y="1202987"/>
            <a:ext cx="6807926" cy="454544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olo 2">
            <a:extLst>
              <a:ext uri="{FF2B5EF4-FFF2-40B4-BE49-F238E27FC236}">
                <a16:creationId xmlns:a16="http://schemas.microsoft.com/office/drawing/2014/main" id="{43C1D416-1DCF-27BB-60F0-1CC06D2E7193}"/>
              </a:ext>
            </a:extLst>
          </p:cNvPr>
          <p:cNvSpPr txBox="1">
            <a:spLocks/>
          </p:cNvSpPr>
          <p:nvPr/>
        </p:nvSpPr>
        <p:spPr>
          <a:xfrm>
            <a:off x="628649" y="100012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400" dirty="0">
                <a:latin typeface="Segoe UI Semibold" panose="020B0702040204020203" pitchFamily="34" charset="0"/>
              </a:rPr>
              <a:t>PNRR </a:t>
            </a:r>
          </a:p>
          <a:p>
            <a:pPr algn="ctr"/>
            <a:r>
              <a:rPr lang="it-IT" sz="2400" dirty="0">
                <a:latin typeface="Segoe UI Semibold" panose="020B0702040204020203" pitchFamily="34" charset="0"/>
              </a:rPr>
              <a:t>«</a:t>
            </a:r>
            <a:r>
              <a:rPr lang="it-IT" sz="2400" dirty="0" err="1">
                <a:latin typeface="Segoe UI Semibold" panose="020B0702040204020203" pitchFamily="34" charset="0"/>
              </a:rPr>
              <a:t>Sustainability</a:t>
            </a:r>
            <a:r>
              <a:rPr lang="it-IT" sz="2400" dirty="0">
                <a:latin typeface="Segoe UI Semibold" panose="020B0702040204020203" pitchFamily="34" charset="0"/>
              </a:rPr>
              <a:t> Plan»</a:t>
            </a:r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A9879CA4-9873-B2A2-07B3-EE8D603CD3B3}"/>
              </a:ext>
            </a:extLst>
          </p:cNvPr>
          <p:cNvSpPr/>
          <p:nvPr/>
        </p:nvSpPr>
        <p:spPr>
          <a:xfrm flipV="1">
            <a:off x="1610644" y="3272345"/>
            <a:ext cx="6400800" cy="54307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Titolo 2">
            <a:extLst>
              <a:ext uri="{FF2B5EF4-FFF2-40B4-BE49-F238E27FC236}">
                <a16:creationId xmlns:a16="http://schemas.microsoft.com/office/drawing/2014/main" id="{18D83D96-E562-F6E5-E38A-ACBC6E30B3D1}"/>
              </a:ext>
            </a:extLst>
          </p:cNvPr>
          <p:cNvSpPr txBox="1">
            <a:spLocks/>
          </p:cNvSpPr>
          <p:nvPr/>
        </p:nvSpPr>
        <p:spPr>
          <a:xfrm>
            <a:off x="628650" y="4937523"/>
            <a:ext cx="7886700" cy="15478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endParaRPr lang="it-IT" sz="1800" dirty="0">
              <a:latin typeface="Segoe UI Semibold" panose="020B0702040204020203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FBF06DD-D551-8669-4E77-53DE223DF1B5}"/>
              </a:ext>
            </a:extLst>
          </p:cNvPr>
          <p:cNvSpPr txBox="1"/>
          <p:nvPr/>
        </p:nvSpPr>
        <p:spPr>
          <a:xfrm>
            <a:off x="515220" y="5999476"/>
            <a:ext cx="79397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dirty="0">
                <a:latin typeface="Segoe UI Semibold" panose="020B0702040204020203" pitchFamily="34" charset="0"/>
              </a:rPr>
              <a:t>Per il personale degli Ospedali di Comunità </a:t>
            </a:r>
          </a:p>
          <a:p>
            <a:pPr algn="ctr"/>
            <a:r>
              <a:rPr lang="it-IT" sz="1800" dirty="0">
                <a:latin typeface="Segoe UI Semibold" panose="020B0702040204020203" pitchFamily="34" charset="0"/>
              </a:rPr>
              <a:t>non è previsto alcun finanziamento fino al 2026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0334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43C1D416-1DCF-27BB-60F0-1CC06D2E7193}"/>
              </a:ext>
            </a:extLst>
          </p:cNvPr>
          <p:cNvSpPr txBox="1">
            <a:spLocks/>
          </p:cNvSpPr>
          <p:nvPr/>
        </p:nvSpPr>
        <p:spPr>
          <a:xfrm>
            <a:off x="628649" y="100012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400" dirty="0">
                <a:latin typeface="Segoe UI Semibold" panose="020B0702040204020203" pitchFamily="34" charset="0"/>
              </a:rPr>
              <a:t>PNRR </a:t>
            </a:r>
          </a:p>
          <a:p>
            <a:pPr algn="ctr"/>
            <a:r>
              <a:rPr lang="it-IT" sz="2400" dirty="0">
                <a:latin typeface="Segoe UI Semibold" panose="020B0702040204020203" pitchFamily="34" charset="0"/>
              </a:rPr>
              <a:t>«</a:t>
            </a:r>
            <a:r>
              <a:rPr lang="it-IT" sz="2400" dirty="0" err="1">
                <a:latin typeface="Segoe UI Semibold" panose="020B0702040204020203" pitchFamily="34" charset="0"/>
              </a:rPr>
              <a:t>Sustainability</a:t>
            </a:r>
            <a:r>
              <a:rPr lang="it-IT" sz="2400" dirty="0">
                <a:latin typeface="Segoe UI Semibold" panose="020B0702040204020203" pitchFamily="34" charset="0"/>
              </a:rPr>
              <a:t> Plan»</a:t>
            </a:r>
          </a:p>
        </p:txBody>
      </p:sp>
      <p:sp>
        <p:nvSpPr>
          <p:cNvPr id="6" name="Titolo 2">
            <a:extLst>
              <a:ext uri="{FF2B5EF4-FFF2-40B4-BE49-F238E27FC236}">
                <a16:creationId xmlns:a16="http://schemas.microsoft.com/office/drawing/2014/main" id="{18D83D96-E562-F6E5-E38A-ACBC6E30B3D1}"/>
              </a:ext>
            </a:extLst>
          </p:cNvPr>
          <p:cNvSpPr txBox="1">
            <a:spLocks/>
          </p:cNvSpPr>
          <p:nvPr/>
        </p:nvSpPr>
        <p:spPr>
          <a:xfrm>
            <a:off x="628650" y="4937523"/>
            <a:ext cx="7886700" cy="15478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endParaRPr lang="it-IT" sz="1800" dirty="0">
              <a:latin typeface="Segoe UI Semibold" panose="020B0702040204020203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5D8F271-2439-07A1-EA90-AE08C7BA0B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107" y="1217713"/>
            <a:ext cx="6811481" cy="454879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49FDFDD0-28A6-2F48-5446-1341A0D5E4D9}"/>
              </a:ext>
            </a:extLst>
          </p:cNvPr>
          <p:cNvSpPr txBox="1"/>
          <p:nvPr/>
        </p:nvSpPr>
        <p:spPr>
          <a:xfrm>
            <a:off x="306347" y="5802755"/>
            <a:ext cx="82090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dirty="0">
                <a:latin typeface="Segoe UI Semibold" panose="020B0702040204020203" pitchFamily="34" charset="0"/>
              </a:rPr>
              <a:t>Dal 2027 si prevede di recuperare risorse per il personale</a:t>
            </a:r>
          </a:p>
          <a:p>
            <a:pPr algn="ctr"/>
            <a:r>
              <a:rPr lang="it-IT" dirty="0">
                <a:latin typeface="Segoe UI Semibold" panose="020B0702040204020203" pitchFamily="34" charset="0"/>
              </a:rPr>
              <a:t>con la</a:t>
            </a:r>
            <a:r>
              <a:rPr lang="it-IT" sz="1800" dirty="0">
                <a:latin typeface="Segoe UI Semibold" panose="020B0702040204020203" pitchFamily="34" charset="0"/>
              </a:rPr>
              <a:t> riduzione dei ricoveri e degli accessi in Pronto Soccorso</a:t>
            </a:r>
            <a:endParaRPr lang="it-IT" dirty="0"/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id="{8A3CA897-38C6-D339-5F05-7EE785F85DA1}"/>
              </a:ext>
            </a:extLst>
          </p:cNvPr>
          <p:cNvSpPr/>
          <p:nvPr/>
        </p:nvSpPr>
        <p:spPr>
          <a:xfrm>
            <a:off x="2102656" y="2613234"/>
            <a:ext cx="5806672" cy="146675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1023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5818" y="0"/>
            <a:ext cx="7472363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0"/>
            <a:ext cx="7461504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D49E036-2444-59C8-71C0-7FBBC3CEF8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2999" y="1359386"/>
            <a:ext cx="6858000" cy="2764028"/>
          </a:xfrm>
        </p:spPr>
        <p:txBody>
          <a:bodyPr anchor="ctr">
            <a:normAutofit/>
          </a:bodyPr>
          <a:lstStyle/>
          <a:p>
            <a:r>
              <a:rPr lang="it-IT" sz="6300" dirty="0">
                <a:solidFill>
                  <a:schemeClr val="bg1">
                    <a:lumMod val="75000"/>
                  </a:schemeClr>
                </a:solidFill>
              </a:rPr>
              <a:t>PNRR e riforma della sanità territoriale:</a:t>
            </a:r>
            <a:br>
              <a:rPr lang="it-IT" sz="63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it-IT" sz="6300" dirty="0">
                <a:solidFill>
                  <a:schemeClr val="bg1">
                    <a:lumMod val="75000"/>
                  </a:schemeClr>
                </a:solidFill>
              </a:rPr>
              <a:t>quali prospettive?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3AA9FC1-1A97-EF86-D2E6-D012CA59F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67" y="6078040"/>
            <a:ext cx="6193632" cy="631825"/>
          </a:xfrm>
        </p:spPr>
        <p:txBody>
          <a:bodyPr anchor="ctr">
            <a:noAutofit/>
          </a:bodyPr>
          <a:lstStyle/>
          <a:p>
            <a:pPr algn="l"/>
            <a:r>
              <a:rPr lang="it-IT" sz="1600" dirty="0"/>
              <a:t>Convegno nazionale COSMED – Roma 21 aprile 2023</a:t>
            </a:r>
          </a:p>
          <a:p>
            <a:pPr algn="l"/>
            <a:r>
              <a:rPr lang="it-IT" sz="1600" i="1" dirty="0"/>
              <a:t>Laura Stabile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88920" y="5524786"/>
            <a:ext cx="356616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42396D2-5985-1672-963F-5B6492B4A1C5}"/>
              </a:ext>
            </a:extLst>
          </p:cNvPr>
          <p:cNvSpPr txBox="1"/>
          <p:nvPr/>
        </p:nvSpPr>
        <p:spPr>
          <a:xfrm>
            <a:off x="1321307" y="4386325"/>
            <a:ext cx="650138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1" u="none" strike="noStrike" kern="1200" cap="none" spc="0" normalizeH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Grazie per l’attenzione!</a:t>
            </a:r>
          </a:p>
        </p:txBody>
      </p:sp>
    </p:spTree>
    <p:extLst>
      <p:ext uri="{BB962C8B-B14F-4D97-AF65-F5344CB8AC3E}">
        <p14:creationId xmlns:p14="http://schemas.microsoft.com/office/powerpoint/2010/main" val="738280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800</TotalTime>
  <Words>239</Words>
  <Application>Microsoft Office PowerPoint</Application>
  <PresentationFormat>Presentazione su schermo (4:3)</PresentationFormat>
  <Paragraphs>43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Segoe UI Semibold</vt:lpstr>
      <vt:lpstr>Tema di Office</vt:lpstr>
      <vt:lpstr>PNRR e riforma della sanità territoriale: quali prospettive?</vt:lpstr>
      <vt:lpstr>Per ogni Casa della Comunità è prevista l’assunzione di soli due infermieri</vt:lpstr>
      <vt:lpstr>Presentazione standard di PowerPoint</vt:lpstr>
      <vt:lpstr>Per ogni Centrale Operativa Territoriale sono previsti 5 infermieri e 1 Coordinatore</vt:lpstr>
      <vt:lpstr>Nell’Ospedale di Comunità il medico sarà presente solo 4 ore e ½ al giorno 6 giorni su 7</vt:lpstr>
      <vt:lpstr>Presentazione standard di PowerPoint</vt:lpstr>
      <vt:lpstr>Presentazione standard di PowerPoint</vt:lpstr>
      <vt:lpstr>PNRR e riforma della sanità territoriale: quali prospettive?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Laura Stabile</dc:creator>
  <cp:lastModifiedBy>Laura Stabile</cp:lastModifiedBy>
  <cp:revision>6</cp:revision>
  <dcterms:created xsi:type="dcterms:W3CDTF">2023-03-22T11:33:39Z</dcterms:created>
  <dcterms:modified xsi:type="dcterms:W3CDTF">2023-04-19T18:15:32Z</dcterms:modified>
</cp:coreProperties>
</file>