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1" r:id="rId3"/>
    <p:sldId id="273" r:id="rId4"/>
    <p:sldId id="287" r:id="rId5"/>
    <p:sldId id="290" r:id="rId6"/>
    <p:sldId id="291" r:id="rId7"/>
    <p:sldId id="284" r:id="rId8"/>
    <p:sldId id="267" r:id="rId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p:scale>
          <a:sx n="91" d="100"/>
          <a:sy n="91" d="100"/>
        </p:scale>
        <p:origin x="-278" y="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43A43-BE4A-4E72-9F8F-AEF9472DF20A}" type="datetimeFigureOut">
              <a:rPr lang="lt-LT" smtClean="0"/>
              <a:t>2019.05.22</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836AE-03CA-410E-84F3-01D06FA452D5}" type="slidenum">
              <a:rPr lang="lt-LT" smtClean="0"/>
              <a:t>‹N›</a:t>
            </a:fld>
            <a:endParaRPr lang="lt-LT"/>
          </a:p>
        </p:txBody>
      </p:sp>
    </p:spTree>
    <p:extLst>
      <p:ext uri="{BB962C8B-B14F-4D97-AF65-F5344CB8AC3E}">
        <p14:creationId xmlns:p14="http://schemas.microsoft.com/office/powerpoint/2010/main" val="71290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Women are still underrepresented in leadership positions in EMO’s. In 2019 women made up only  12,8  % of the members of the executive boards of 7 EMO’s and 24% of 9 EMO’s. </a:t>
            </a:r>
            <a:br>
              <a:rPr kumimoji="0" lang="en-US" sz="1200" b="0" i="0" u="none" strike="noStrike" kern="1200" cap="none" spc="0" normalizeH="0" baseline="0" noProof="0" dirty="0" smtClean="0">
                <a:ln>
                  <a:noFill/>
                </a:ln>
                <a:solidFill>
                  <a:prstClr val="black"/>
                </a:solidFill>
                <a:effectLst/>
                <a:uLnTx/>
                <a:uFillTx/>
                <a:latin typeface="+mn-lt"/>
                <a:ea typeface="+mn-ea"/>
                <a:cs typeface="+mn-cs"/>
              </a:rPr>
            </a:br>
            <a:endParaRPr kumimoji="0" lang="lt-LT" sz="1200" b="0" i="0" u="none" strike="noStrike" kern="1200" cap="none" spc="0" normalizeH="0" baseline="0" noProof="0" dirty="0" smtClean="0">
              <a:ln>
                <a:noFill/>
              </a:ln>
              <a:solidFill>
                <a:prstClr val="black"/>
              </a:solidFill>
              <a:effectLst/>
              <a:uLnTx/>
              <a:uFillTx/>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B6B836AE-03CA-410E-84F3-01D06FA452D5}" type="slidenum">
              <a:rPr lang="lt-LT" smtClean="0"/>
              <a:t>4</a:t>
            </a:fld>
            <a:endParaRPr lang="lt-LT"/>
          </a:p>
        </p:txBody>
      </p:sp>
    </p:spTree>
    <p:extLst>
      <p:ext uri="{BB962C8B-B14F-4D97-AF65-F5344CB8AC3E}">
        <p14:creationId xmlns:p14="http://schemas.microsoft.com/office/powerpoint/2010/main" val="103147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Twenty and twenty-one barriers to women’s leadership were identified within the Greek and Maltese healthcare settings, respectively. Prevailing barriers included work/life balance, lack of family (spousal) support, culture, stereotypes, gender bias and lack of social support. </a:t>
            </a:r>
            <a:endParaRPr lang="lt-LT" dirty="0"/>
          </a:p>
        </p:txBody>
      </p:sp>
      <p:sp>
        <p:nvSpPr>
          <p:cNvPr id="4" name="Slide Number Placeholder 3"/>
          <p:cNvSpPr>
            <a:spLocks noGrp="1"/>
          </p:cNvSpPr>
          <p:nvPr>
            <p:ph type="sldNum" sz="quarter" idx="10"/>
          </p:nvPr>
        </p:nvSpPr>
        <p:spPr/>
        <p:txBody>
          <a:bodyPr/>
          <a:lstStyle/>
          <a:p>
            <a:fld id="{B6B836AE-03CA-410E-84F3-01D06FA452D5}" type="slidenum">
              <a:rPr lang="lt-LT" smtClean="0"/>
              <a:t>6</a:t>
            </a:fld>
            <a:endParaRPr lang="lt-LT"/>
          </a:p>
        </p:txBody>
      </p:sp>
    </p:spTree>
    <p:extLst>
      <p:ext uri="{BB962C8B-B14F-4D97-AF65-F5344CB8AC3E}">
        <p14:creationId xmlns:p14="http://schemas.microsoft.com/office/powerpoint/2010/main" val="87363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9BD8C952-3D64-4EEA-80F1-E093910E2178}" type="datetimeFigureOut">
              <a:rPr lang="lt-LT" smtClean="0"/>
              <a:t>2019.05.22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200842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BD8C952-3D64-4EEA-80F1-E093910E2178}" type="datetimeFigureOut">
              <a:rPr lang="lt-LT" smtClean="0"/>
              <a:t>2019.05.22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239861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BD8C952-3D64-4EEA-80F1-E093910E2178}" type="datetimeFigureOut">
              <a:rPr lang="lt-LT" smtClean="0"/>
              <a:t>2019.05.22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105328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9BD8C952-3D64-4EEA-80F1-E093910E2178}" type="datetimeFigureOut">
              <a:rPr lang="lt-LT" smtClean="0"/>
              <a:t>2019.05.22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86158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D8C952-3D64-4EEA-80F1-E093910E2178}" type="datetimeFigureOut">
              <a:rPr lang="lt-LT" smtClean="0"/>
              <a:t>2019.05.22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323337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9BD8C952-3D64-4EEA-80F1-E093910E2178}" type="datetimeFigureOut">
              <a:rPr lang="lt-LT" smtClean="0"/>
              <a:t>2019.05.22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427832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9BD8C952-3D64-4EEA-80F1-E093910E2178}" type="datetimeFigureOut">
              <a:rPr lang="lt-LT" smtClean="0"/>
              <a:t>2019.05.22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187455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9BD8C952-3D64-4EEA-80F1-E093910E2178}" type="datetimeFigureOut">
              <a:rPr lang="lt-LT" smtClean="0"/>
              <a:t>2019.05.22</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219415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8C952-3D64-4EEA-80F1-E093910E2178}" type="datetimeFigureOut">
              <a:rPr lang="lt-LT" smtClean="0"/>
              <a:t>2019.05.22</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7940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D8C952-3D64-4EEA-80F1-E093910E2178}" type="datetimeFigureOut">
              <a:rPr lang="lt-LT" smtClean="0"/>
              <a:t>2019.05.22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217183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D8C952-3D64-4EEA-80F1-E093910E2178}" type="datetimeFigureOut">
              <a:rPr lang="lt-LT" smtClean="0"/>
              <a:t>2019.05.22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B5B3C8A-162A-41D3-9626-DF9434FC96D7}" type="slidenum">
              <a:rPr lang="lt-LT" smtClean="0"/>
              <a:t>‹N›</a:t>
            </a:fld>
            <a:endParaRPr lang="lt-LT"/>
          </a:p>
        </p:txBody>
      </p:sp>
    </p:spTree>
    <p:extLst>
      <p:ext uri="{BB962C8B-B14F-4D97-AF65-F5344CB8AC3E}">
        <p14:creationId xmlns:p14="http://schemas.microsoft.com/office/powerpoint/2010/main" val="112113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8C952-3D64-4EEA-80F1-E093910E2178}" type="datetimeFigureOut">
              <a:rPr lang="lt-LT" smtClean="0"/>
              <a:t>2019.05.22</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B3C8A-162A-41D3-9626-DF9434FC96D7}" type="slidenum">
              <a:rPr lang="lt-LT" smtClean="0"/>
              <a:t>‹N›</a:t>
            </a:fld>
            <a:endParaRPr lang="lt-LT"/>
          </a:p>
        </p:txBody>
      </p:sp>
    </p:spTree>
    <p:extLst>
      <p:ext uri="{BB962C8B-B14F-4D97-AF65-F5344CB8AC3E}">
        <p14:creationId xmlns:p14="http://schemas.microsoft.com/office/powerpoint/2010/main" val="2260502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latin typeface="Bookman Old Style" panose="02050604050505020204" pitchFamily="18" charset="0"/>
              </a:rPr>
              <a:t>Women doctors and </a:t>
            </a:r>
            <a:r>
              <a:rPr lang="en-US" sz="4000" b="1" dirty="0" smtClean="0">
                <a:latin typeface="Bookman Old Style" panose="02050604050505020204" pitchFamily="18" charset="0"/>
              </a:rPr>
              <a:t>EMOs</a:t>
            </a:r>
            <a:r>
              <a:rPr lang="en-US" sz="4000" b="1" dirty="0">
                <a:latin typeface="Bookman Old Style" panose="02050604050505020204" pitchFamily="18" charset="0"/>
              </a:rPr>
              <a:t>: roles and perspectives</a:t>
            </a:r>
            <a:endParaRPr lang="lt-LT" sz="4000" b="1" dirty="0">
              <a:latin typeface="Bookman Old Style" panose="02050604050505020204" pitchFamily="18" charset="0"/>
            </a:endParaRPr>
          </a:p>
        </p:txBody>
      </p:sp>
      <p:sp>
        <p:nvSpPr>
          <p:cNvPr id="3" name="Subtitle 2"/>
          <p:cNvSpPr>
            <a:spLocks noGrp="1"/>
          </p:cNvSpPr>
          <p:nvPr>
            <p:ph type="subTitle" idx="1"/>
          </p:nvPr>
        </p:nvSpPr>
        <p:spPr>
          <a:xfrm>
            <a:off x="1524000" y="3697356"/>
            <a:ext cx="9144000" cy="1836751"/>
          </a:xfrm>
        </p:spPr>
        <p:txBody>
          <a:bodyPr>
            <a:normAutofit fontScale="92500" lnSpcReduction="10000"/>
          </a:bodyPr>
          <a:lstStyle/>
          <a:p>
            <a:r>
              <a:rPr lang="en-US" dirty="0">
                <a:latin typeface="Bookman Old Style" panose="02050604050505020204" pitchFamily="18" charset="0"/>
              </a:rPr>
              <a:t>“Towards a women </a:t>
            </a:r>
            <a:r>
              <a:rPr lang="en-US" dirty="0" smtClean="0">
                <a:latin typeface="Bookman Old Style" panose="02050604050505020204" pitchFamily="18" charset="0"/>
              </a:rPr>
              <a:t>oriented Medicine</a:t>
            </a:r>
            <a:r>
              <a:rPr lang="en-US" dirty="0">
                <a:latin typeface="Bookman Old Style" panose="02050604050505020204" pitchFamily="18" charset="0"/>
              </a:rPr>
              <a:t>. </a:t>
            </a:r>
            <a:r>
              <a:rPr lang="en-US" dirty="0" smtClean="0">
                <a:latin typeface="Bookman Old Style" panose="02050604050505020204" pitchFamily="18" charset="0"/>
              </a:rPr>
              <a:t>European </a:t>
            </a:r>
            <a:r>
              <a:rPr lang="en-US" dirty="0">
                <a:latin typeface="Bookman Old Style" panose="02050604050505020204" pitchFamily="18" charset="0"/>
              </a:rPr>
              <a:t>women doctors’ life and work: facilitations </a:t>
            </a:r>
            <a:r>
              <a:rPr lang="en-US" dirty="0" smtClean="0">
                <a:latin typeface="Bookman Old Style" panose="02050604050505020204" pitchFamily="18" charset="0"/>
              </a:rPr>
              <a:t>and barriers”</a:t>
            </a:r>
          </a:p>
          <a:p>
            <a:r>
              <a:rPr lang="en-US" dirty="0" smtClean="0">
                <a:latin typeface="Bookman Old Style" panose="02050604050505020204" pitchFamily="18" charset="0"/>
              </a:rPr>
              <a:t>Dr. Daiva </a:t>
            </a:r>
            <a:r>
              <a:rPr lang="en-US" dirty="0" err="1" smtClean="0">
                <a:latin typeface="Bookman Old Style" panose="02050604050505020204" pitchFamily="18" charset="0"/>
              </a:rPr>
              <a:t>Brogien</a:t>
            </a:r>
            <a:r>
              <a:rPr lang="lt-LT" dirty="0" smtClean="0">
                <a:latin typeface="Bookman Old Style" panose="02050604050505020204" pitchFamily="18" charset="0"/>
              </a:rPr>
              <a:t>ė</a:t>
            </a:r>
            <a:endParaRPr lang="en-US" dirty="0" smtClean="0">
              <a:latin typeface="Bookman Old Style" panose="02050604050505020204" pitchFamily="18" charset="0"/>
            </a:endParaRPr>
          </a:p>
          <a:p>
            <a:r>
              <a:rPr lang="en-US" dirty="0" smtClean="0">
                <a:latin typeface="Bookman Old Style" panose="02050604050505020204" pitchFamily="18" charset="0"/>
              </a:rPr>
              <a:t>Vice President CPME</a:t>
            </a:r>
          </a:p>
          <a:p>
            <a:r>
              <a:rPr lang="en-US" dirty="0">
                <a:latin typeface="Bookman Old Style" panose="02050604050505020204" pitchFamily="18" charset="0"/>
              </a:rPr>
              <a:t>NAPLES </a:t>
            </a:r>
            <a:r>
              <a:rPr lang="en-US" dirty="0" smtClean="0">
                <a:latin typeface="Bookman Old Style" panose="02050604050505020204" pitchFamily="18" charset="0"/>
              </a:rPr>
              <a:t>30th </a:t>
            </a:r>
            <a:r>
              <a:rPr lang="en-US" dirty="0">
                <a:latin typeface="Bookman Old Style" panose="02050604050505020204" pitchFamily="18" charset="0"/>
              </a:rPr>
              <a:t>MAY 2019</a:t>
            </a:r>
          </a:p>
          <a:p>
            <a:endParaRPr lang="en-US" dirty="0" smtClean="0">
              <a:latin typeface="Bookman Old Style" panose="02050604050505020204" pitchFamily="18" charset="0"/>
            </a:endParaRPr>
          </a:p>
          <a:p>
            <a:endParaRPr lang="lt-LT" dirty="0">
              <a:latin typeface="Bookman Old Style" panose="02050604050505020204" pitchFamily="18" charset="0"/>
            </a:endParaRPr>
          </a:p>
        </p:txBody>
      </p:sp>
    </p:spTree>
    <p:extLst>
      <p:ext uri="{BB962C8B-B14F-4D97-AF65-F5344CB8AC3E}">
        <p14:creationId xmlns:p14="http://schemas.microsoft.com/office/powerpoint/2010/main" val="1906614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ookman Old Style" panose="02050604050505020204" pitchFamily="18" charset="0"/>
              </a:rPr>
              <a:t>               The gender gap</a:t>
            </a:r>
            <a:endParaRPr lang="lt-LT" sz="3600" b="1" dirty="0">
              <a:latin typeface="Bookman Old Style" panose="02050604050505020204" pitchFamily="18" charset="0"/>
            </a:endParaRPr>
          </a:p>
        </p:txBody>
      </p:sp>
      <p:sp>
        <p:nvSpPr>
          <p:cNvPr id="3" name="Content Placeholder 2"/>
          <p:cNvSpPr>
            <a:spLocks noGrp="1"/>
          </p:cNvSpPr>
          <p:nvPr>
            <p:ph idx="1"/>
          </p:nvPr>
        </p:nvSpPr>
        <p:spPr/>
        <p:txBody>
          <a:bodyPr>
            <a:normAutofit fontScale="92500"/>
          </a:bodyPr>
          <a:lstStyle/>
          <a:p>
            <a:pPr lvl="0" algn="just"/>
            <a:r>
              <a:rPr lang="en-US" dirty="0">
                <a:latin typeface="Bookman Old Style" panose="02050604050505020204" pitchFamily="18" charset="0"/>
              </a:rPr>
              <a:t>The gender gap has been gradually decreasing over the past few decades, </a:t>
            </a:r>
            <a:r>
              <a:rPr lang="en-US" dirty="0" smtClean="0">
                <a:solidFill>
                  <a:prstClr val="black"/>
                </a:solidFill>
                <a:latin typeface="Bookman Old Style" panose="02050604050505020204" pitchFamily="18" charset="0"/>
              </a:rPr>
              <a:t>today </a:t>
            </a:r>
            <a:r>
              <a:rPr lang="en-US" dirty="0">
                <a:solidFill>
                  <a:prstClr val="black"/>
                </a:solidFill>
                <a:latin typeface="Bookman Old Style" panose="02050604050505020204" pitchFamily="18" charset="0"/>
              </a:rPr>
              <a:t>more than half of the doctors are </a:t>
            </a:r>
            <a:r>
              <a:rPr lang="en-US" dirty="0" smtClean="0">
                <a:solidFill>
                  <a:prstClr val="black"/>
                </a:solidFill>
                <a:latin typeface="Bookman Old Style" panose="02050604050505020204" pitchFamily="18" charset="0"/>
              </a:rPr>
              <a:t>women, </a:t>
            </a:r>
            <a:r>
              <a:rPr lang="en-US" dirty="0" smtClean="0">
                <a:latin typeface="Bookman Old Style" panose="02050604050505020204" pitchFamily="18" charset="0"/>
              </a:rPr>
              <a:t>but </a:t>
            </a:r>
            <a:r>
              <a:rPr lang="en-US" dirty="0">
                <a:latin typeface="Bookman Old Style" panose="02050604050505020204" pitchFamily="18" charset="0"/>
              </a:rPr>
              <a:t>significant disparities continue to </a:t>
            </a:r>
            <a:r>
              <a:rPr lang="en-US" dirty="0" smtClean="0">
                <a:latin typeface="Bookman Old Style" panose="02050604050505020204" pitchFamily="18" charset="0"/>
              </a:rPr>
              <a:t>exist in another aspect.</a:t>
            </a:r>
          </a:p>
          <a:p>
            <a:pPr algn="just"/>
            <a:r>
              <a:rPr lang="en-US" dirty="0" smtClean="0">
                <a:latin typeface="Bookman Old Style" panose="02050604050505020204" pitchFamily="18" charset="0"/>
              </a:rPr>
              <a:t>The gender gap in leadership positions has been postulated to be a result of personal choices made by women who desire work-life balance. </a:t>
            </a:r>
          </a:p>
          <a:p>
            <a:pPr algn="just"/>
            <a:r>
              <a:rPr lang="en-US" dirty="0" smtClean="0">
                <a:latin typeface="Bookman Old Style" panose="02050604050505020204" pitchFamily="18" charset="0"/>
              </a:rPr>
              <a:t>It is important to promote awareness of the current status of women medical leadership roles, explore barriers to women aspiring leadership, and to promote strategies to allow for greater women representation in leadership positions. </a:t>
            </a:r>
            <a:endParaRPr lang="lt-LT" dirty="0">
              <a:latin typeface="Bookman Old Style" panose="02050604050505020204" pitchFamily="18" charset="0"/>
            </a:endParaRPr>
          </a:p>
        </p:txBody>
      </p:sp>
    </p:spTree>
    <p:extLst>
      <p:ext uri="{BB962C8B-B14F-4D97-AF65-F5344CB8AC3E}">
        <p14:creationId xmlns:p14="http://schemas.microsoft.com/office/powerpoint/2010/main" val="221820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ookman Old Style" panose="02050604050505020204" pitchFamily="18" charset="0"/>
              </a:rPr>
              <a:t>           What are EMOs?</a:t>
            </a:r>
            <a:endParaRPr lang="lt-LT" sz="3600" b="1" dirty="0">
              <a:latin typeface="Bookman Old Style" panose="02050604050505020204" pitchFamily="18" charset="0"/>
            </a:endParaRPr>
          </a:p>
        </p:txBody>
      </p:sp>
      <p:sp>
        <p:nvSpPr>
          <p:cNvPr id="3" name="Content Placeholder 2"/>
          <p:cNvSpPr>
            <a:spLocks noGrp="1"/>
          </p:cNvSpPr>
          <p:nvPr>
            <p:ph idx="1"/>
          </p:nvPr>
        </p:nvSpPr>
        <p:spPr>
          <a:xfrm>
            <a:off x="838200" y="1825624"/>
            <a:ext cx="10515600" cy="4811939"/>
          </a:xfrm>
        </p:spPr>
        <p:txBody>
          <a:bodyPr>
            <a:normAutofit fontScale="92500" lnSpcReduction="20000"/>
          </a:bodyPr>
          <a:lstStyle/>
          <a:p>
            <a:pPr algn="just"/>
            <a:r>
              <a:rPr lang="en-US" dirty="0" smtClean="0">
                <a:latin typeface="Bookman Old Style" panose="02050604050505020204" pitchFamily="18" charset="0"/>
              </a:rPr>
              <a:t>EMOs are organizations where </a:t>
            </a:r>
            <a:r>
              <a:rPr lang="en-US" dirty="0">
                <a:latin typeface="Bookman Old Style" panose="02050604050505020204" pitchFamily="18" charset="0"/>
              </a:rPr>
              <a:t>strategic decisions are made, </a:t>
            </a:r>
            <a:r>
              <a:rPr lang="en-US" dirty="0" smtClean="0">
                <a:latin typeface="Bookman Old Style" panose="02050604050505020204" pitchFamily="18" charset="0"/>
              </a:rPr>
              <a:t>where political and lobbying work is doing</a:t>
            </a:r>
            <a:r>
              <a:rPr lang="en-US" dirty="0">
                <a:latin typeface="Bookman Old Style" panose="02050604050505020204" pitchFamily="18" charset="0"/>
              </a:rPr>
              <a:t>, </a:t>
            </a:r>
            <a:r>
              <a:rPr lang="en-US" dirty="0" smtClean="0">
                <a:latin typeface="Bookman Old Style" panose="02050604050505020204" pitchFamily="18" charset="0"/>
              </a:rPr>
              <a:t>policy making </a:t>
            </a:r>
            <a:r>
              <a:rPr lang="en-US" dirty="0">
                <a:latin typeface="Bookman Old Style" panose="02050604050505020204" pitchFamily="18" charset="0"/>
              </a:rPr>
              <a:t>through pro-active cooperation on a wide range of health and healthcare related </a:t>
            </a:r>
            <a:r>
              <a:rPr lang="en-US" dirty="0" smtClean="0">
                <a:latin typeface="Bookman Old Style" panose="02050604050505020204" pitchFamily="18" charset="0"/>
              </a:rPr>
              <a:t>issues.  </a:t>
            </a:r>
            <a:r>
              <a:rPr lang="en-US" dirty="0">
                <a:latin typeface="Bookman Old Style" panose="02050604050505020204" pitchFamily="18" charset="0"/>
              </a:rPr>
              <a:t>Members are mainly doctors who work for the </a:t>
            </a:r>
            <a:r>
              <a:rPr lang="en-US" dirty="0" smtClean="0">
                <a:latin typeface="Bookman Old Style" panose="02050604050505020204" pitchFamily="18" charset="0"/>
              </a:rPr>
              <a:t>organizations </a:t>
            </a:r>
            <a:r>
              <a:rPr lang="en-US" dirty="0">
                <a:latin typeface="Bookman Old Style" panose="02050604050505020204" pitchFamily="18" charset="0"/>
              </a:rPr>
              <a:t>on an honorary </a:t>
            </a:r>
            <a:r>
              <a:rPr lang="en-US" dirty="0" smtClean="0">
                <a:latin typeface="Bookman Old Style" panose="02050604050505020204" pitchFamily="18" charset="0"/>
              </a:rPr>
              <a:t>basis. This is a </a:t>
            </a:r>
            <a:r>
              <a:rPr lang="en-US" dirty="0">
                <a:latin typeface="Bookman Old Style" panose="02050604050505020204" pitchFamily="18" charset="0"/>
              </a:rPr>
              <a:t>‘political’ umbrella </a:t>
            </a:r>
            <a:r>
              <a:rPr lang="en-US" dirty="0" smtClean="0">
                <a:latin typeface="Bookman Old Style" panose="02050604050505020204" pitchFamily="18" charset="0"/>
              </a:rPr>
              <a:t>of organizations </a:t>
            </a:r>
            <a:r>
              <a:rPr lang="en-US" dirty="0">
                <a:latin typeface="Bookman Old Style" panose="02050604050505020204" pitchFamily="18" charset="0"/>
              </a:rPr>
              <a:t>which lobbies for the interests of the medical profession at European level. </a:t>
            </a:r>
            <a:endParaRPr lang="en-US" dirty="0" smtClean="0">
              <a:latin typeface="Bookman Old Style" panose="02050604050505020204" pitchFamily="18" charset="0"/>
            </a:endParaRPr>
          </a:p>
          <a:p>
            <a:pPr algn="just"/>
            <a:r>
              <a:rPr lang="en-US" dirty="0" smtClean="0">
                <a:latin typeface="Bookman Old Style" panose="02050604050505020204" pitchFamily="18" charset="0"/>
              </a:rPr>
              <a:t>It </a:t>
            </a:r>
            <a:r>
              <a:rPr lang="en-US" dirty="0">
                <a:latin typeface="Bookman Old Style" panose="02050604050505020204" pitchFamily="18" charset="0"/>
              </a:rPr>
              <a:t>is therefore imperative that </a:t>
            </a:r>
            <a:r>
              <a:rPr lang="en-US" dirty="0" smtClean="0">
                <a:latin typeface="Bookman Old Style" panose="02050604050505020204" pitchFamily="18" charset="0"/>
              </a:rPr>
              <a:t>EMOs Executive boards </a:t>
            </a:r>
            <a:r>
              <a:rPr lang="en-US" dirty="0">
                <a:latin typeface="Bookman Old Style" panose="02050604050505020204" pitchFamily="18" charset="0"/>
              </a:rPr>
              <a:t>are made up of competent </a:t>
            </a:r>
            <a:r>
              <a:rPr lang="en-US" dirty="0" smtClean="0">
                <a:latin typeface="Bookman Old Style" panose="02050604050505020204" pitchFamily="18" charset="0"/>
              </a:rPr>
              <a:t>individuals </a:t>
            </a:r>
            <a:r>
              <a:rPr lang="en-US" dirty="0">
                <a:latin typeface="Bookman Old Style" panose="02050604050505020204" pitchFamily="18" charset="0"/>
              </a:rPr>
              <a:t>who together offer a mix of skills, experiences </a:t>
            </a:r>
            <a:r>
              <a:rPr lang="en-US" dirty="0" smtClean="0">
                <a:latin typeface="Bookman Old Style" panose="02050604050505020204" pitchFamily="18" charset="0"/>
              </a:rPr>
              <a:t>and excellent leadership. </a:t>
            </a:r>
          </a:p>
          <a:p>
            <a:pPr algn="just"/>
            <a:r>
              <a:rPr lang="en-US" dirty="0" smtClean="0">
                <a:latin typeface="Bookman Old Style" panose="02050604050505020204" pitchFamily="18" charset="0"/>
              </a:rPr>
              <a:t>But</a:t>
            </a:r>
            <a:r>
              <a:rPr lang="en-US" dirty="0">
                <a:latin typeface="Bookman Old Style" panose="02050604050505020204" pitchFamily="18" charset="0"/>
              </a:rPr>
              <a:t>, given the long record of women achieving </a:t>
            </a:r>
            <a:r>
              <a:rPr lang="en-US" dirty="0" smtClean="0">
                <a:latin typeface="Bookman Old Style" panose="02050604050505020204" pitchFamily="18" charset="0"/>
              </a:rPr>
              <a:t>highest </a:t>
            </a:r>
            <a:r>
              <a:rPr lang="en-US" dirty="0">
                <a:latin typeface="Bookman Old Style" panose="02050604050505020204" pitchFamily="18" charset="0"/>
              </a:rPr>
              <a:t>leadership positions in many walks of life, the poor representation of women on </a:t>
            </a:r>
            <a:r>
              <a:rPr lang="en-US" dirty="0" smtClean="0">
                <a:latin typeface="Bookman Old Style" panose="02050604050505020204" pitchFamily="18" charset="0"/>
              </a:rPr>
              <a:t>EMO’s Executive boards </a:t>
            </a:r>
            <a:r>
              <a:rPr lang="en-US" dirty="0">
                <a:latin typeface="Bookman Old Style" panose="02050604050505020204" pitchFamily="18" charset="0"/>
              </a:rPr>
              <a:t>has raised </a:t>
            </a:r>
            <a:r>
              <a:rPr lang="en-US" dirty="0" smtClean="0">
                <a:latin typeface="Bookman Old Style" panose="02050604050505020204" pitchFamily="18" charset="0"/>
              </a:rPr>
              <a:t>a question </a:t>
            </a:r>
            <a:r>
              <a:rPr lang="en-US" dirty="0">
                <a:latin typeface="Bookman Old Style" panose="02050604050505020204" pitchFamily="18" charset="0"/>
              </a:rPr>
              <a:t>about whether </a:t>
            </a:r>
            <a:r>
              <a:rPr lang="en-US" dirty="0" smtClean="0">
                <a:latin typeface="Bookman Old Style" panose="02050604050505020204" pitchFamily="18" charset="0"/>
              </a:rPr>
              <a:t>boards are </a:t>
            </a:r>
            <a:r>
              <a:rPr lang="en-US" dirty="0">
                <a:latin typeface="Bookman Old Style" panose="02050604050505020204" pitchFamily="18" charset="0"/>
              </a:rPr>
              <a:t>in practice based on skills, experience and performance.</a:t>
            </a:r>
            <a:endParaRPr lang="lt-LT" dirty="0">
              <a:latin typeface="Bookman Old Style" panose="02050604050505020204" pitchFamily="18" charset="0"/>
            </a:endParaRPr>
          </a:p>
        </p:txBody>
      </p:sp>
    </p:spTree>
    <p:extLst>
      <p:ext uri="{BB962C8B-B14F-4D97-AF65-F5344CB8AC3E}">
        <p14:creationId xmlns:p14="http://schemas.microsoft.com/office/powerpoint/2010/main" val="2094492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7439"/>
          </a:xfrm>
        </p:spPr>
        <p:txBody>
          <a:bodyPr>
            <a:normAutofit/>
          </a:bodyPr>
          <a:lstStyle/>
          <a:p>
            <a:r>
              <a:rPr lang="en-US" sz="3200" b="1" dirty="0" smtClean="0">
                <a:solidFill>
                  <a:prstClr val="black"/>
                </a:solidFill>
                <a:latin typeface="Bookman Old Style" panose="02050604050505020204" pitchFamily="18" charset="0"/>
              </a:rPr>
              <a:t>    Summary </a:t>
            </a:r>
            <a:r>
              <a:rPr lang="en-US" sz="3200" b="1" dirty="0">
                <a:solidFill>
                  <a:prstClr val="black"/>
                </a:solidFill>
                <a:latin typeface="Bookman Old Style" panose="02050604050505020204" pitchFamily="18" charset="0"/>
              </a:rPr>
              <a:t>of Executive Boards of EMO’s</a:t>
            </a:r>
            <a:endParaRPr lang="lt-LT" sz="3200" b="1" dirty="0">
              <a:latin typeface="Bookman Old Style" panose="02050604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4480189"/>
              </p:ext>
            </p:extLst>
          </p:nvPr>
        </p:nvGraphicFramePr>
        <p:xfrm>
          <a:off x="838198" y="1208313"/>
          <a:ext cx="10959194" cy="5452452"/>
        </p:xfrm>
        <a:graphic>
          <a:graphicData uri="http://schemas.openxmlformats.org/drawingml/2006/table">
            <a:tbl>
              <a:tblPr firstRow="1" bandRow="1">
                <a:tableStyleId>{5C22544A-7EE6-4342-B048-85BDC9FD1C3A}</a:tableStyleId>
              </a:tblPr>
              <a:tblGrid>
                <a:gridCol w="484416">
                  <a:extLst>
                    <a:ext uri="{9D8B030D-6E8A-4147-A177-3AD203B41FA5}">
                      <a16:colId xmlns:a16="http://schemas.microsoft.com/office/drawing/2014/main" xmlns="" val="4136939480"/>
                    </a:ext>
                  </a:extLst>
                </a:gridCol>
                <a:gridCol w="6719207">
                  <a:extLst>
                    <a:ext uri="{9D8B030D-6E8A-4147-A177-3AD203B41FA5}">
                      <a16:colId xmlns:a16="http://schemas.microsoft.com/office/drawing/2014/main" xmlns="" val="570286376"/>
                    </a:ext>
                  </a:extLst>
                </a:gridCol>
                <a:gridCol w="2334986">
                  <a:extLst>
                    <a:ext uri="{9D8B030D-6E8A-4147-A177-3AD203B41FA5}">
                      <a16:colId xmlns:a16="http://schemas.microsoft.com/office/drawing/2014/main" xmlns="" val="308229000"/>
                    </a:ext>
                  </a:extLst>
                </a:gridCol>
                <a:gridCol w="1420585">
                  <a:extLst>
                    <a:ext uri="{9D8B030D-6E8A-4147-A177-3AD203B41FA5}">
                      <a16:colId xmlns:a16="http://schemas.microsoft.com/office/drawing/2014/main" xmlns="" val="3290465079"/>
                    </a:ext>
                  </a:extLst>
                </a:gridCol>
              </a:tblGrid>
              <a:tr h="330988">
                <a:tc>
                  <a:txBody>
                    <a:bodyPr/>
                    <a:lstStyle/>
                    <a:p>
                      <a:endParaRPr lang="lt-LT" dirty="0"/>
                    </a:p>
                  </a:txBody>
                  <a:tcPr/>
                </a:tc>
                <a:tc>
                  <a:txBody>
                    <a:bodyPr/>
                    <a:lstStyle/>
                    <a:p>
                      <a:r>
                        <a:rPr lang="en-US" dirty="0" smtClean="0"/>
                        <a:t>                      EMO</a:t>
                      </a:r>
                      <a:endParaRPr lang="lt-LT" dirty="0"/>
                    </a:p>
                  </a:txBody>
                  <a:tcPr/>
                </a:tc>
                <a:tc>
                  <a:txBody>
                    <a:bodyPr/>
                    <a:lstStyle/>
                    <a:p>
                      <a:r>
                        <a:rPr lang="en-US" dirty="0" smtClean="0"/>
                        <a:t>Executive Board/Committee</a:t>
                      </a:r>
                      <a:endParaRPr lang="lt-LT" dirty="0"/>
                    </a:p>
                  </a:txBody>
                  <a:tcPr/>
                </a:tc>
                <a:tc>
                  <a:txBody>
                    <a:bodyPr/>
                    <a:lstStyle/>
                    <a:p>
                      <a:r>
                        <a:rPr lang="en-US" dirty="0" smtClean="0"/>
                        <a:t>Women</a:t>
                      </a:r>
                      <a:endParaRPr lang="lt-LT" dirty="0"/>
                    </a:p>
                  </a:txBody>
                  <a:tcPr/>
                </a:tc>
                <a:extLst>
                  <a:ext uri="{0D108BD9-81ED-4DB2-BD59-A6C34878D82A}">
                    <a16:rowId xmlns:a16="http://schemas.microsoft.com/office/drawing/2014/main" xmlns="" val="1114386056"/>
                  </a:ext>
                </a:extLst>
              </a:tr>
              <a:tr h="533424">
                <a:tc>
                  <a:txBody>
                    <a:bodyPr/>
                    <a:lstStyle/>
                    <a:p>
                      <a:r>
                        <a:rPr lang="en-US" sz="2000" dirty="0" smtClean="0"/>
                        <a:t>1.</a:t>
                      </a:r>
                      <a:endParaRPr lang="lt-LT" sz="2000" dirty="0"/>
                    </a:p>
                  </a:txBody>
                  <a:tcPr/>
                </a:tc>
                <a:tc>
                  <a:txBody>
                    <a:bodyPr/>
                    <a:lstStyle/>
                    <a:p>
                      <a:r>
                        <a:rPr kumimoji="0" lang="en-US" sz="2000" b="0" i="0" u="none" strike="noStrike" kern="1200" cap="none" spc="0" normalizeH="0" baseline="0" noProof="0" dirty="0" smtClean="0">
                          <a:ln>
                            <a:noFill/>
                          </a:ln>
                          <a:solidFill>
                            <a:prstClr val="black"/>
                          </a:solidFill>
                          <a:effectLst/>
                          <a:uLnTx/>
                          <a:uFillTx/>
                          <a:latin typeface="+mn-lt"/>
                          <a:ea typeface="+mn-ea"/>
                          <a:cs typeface="+mn-cs"/>
                        </a:rPr>
                        <a:t>AEMH     European Association of Senior Hospital Physicians </a:t>
                      </a:r>
                      <a:endParaRPr lang="lt-LT" sz="2000" dirty="0"/>
                    </a:p>
                  </a:txBody>
                  <a:tcPr/>
                </a:tc>
                <a:tc>
                  <a:txBody>
                    <a:bodyPr/>
                    <a:lstStyle/>
                    <a:p>
                      <a:r>
                        <a:rPr lang="en-US" sz="2000" dirty="0" smtClean="0"/>
                        <a:t>5</a:t>
                      </a:r>
                      <a:endParaRPr lang="lt-LT" sz="2000" dirty="0"/>
                    </a:p>
                  </a:txBody>
                  <a:tcPr/>
                </a:tc>
                <a:tc>
                  <a:txBody>
                    <a:bodyPr/>
                    <a:lstStyle/>
                    <a:p>
                      <a:r>
                        <a:rPr lang="en-US" sz="2000" dirty="0" smtClean="0"/>
                        <a:t>1</a:t>
                      </a:r>
                      <a:endParaRPr lang="lt-LT" sz="2000" dirty="0"/>
                    </a:p>
                  </a:txBody>
                  <a:tcPr/>
                </a:tc>
                <a:extLst>
                  <a:ext uri="{0D108BD9-81ED-4DB2-BD59-A6C34878D82A}">
                    <a16:rowId xmlns:a16="http://schemas.microsoft.com/office/drawing/2014/main" xmlns="" val="3330263880"/>
                  </a:ext>
                </a:extLst>
              </a:tr>
              <a:tr h="523671">
                <a:tc>
                  <a:txBody>
                    <a:bodyPr/>
                    <a:lstStyle/>
                    <a:p>
                      <a:r>
                        <a:rPr lang="en-US" sz="2000" dirty="0" smtClean="0"/>
                        <a:t>2.</a:t>
                      </a:r>
                      <a:endParaRPr lang="lt-LT" sz="2000" dirty="0"/>
                    </a:p>
                  </a:txBody>
                  <a:tcPr/>
                </a:tc>
                <a:tc>
                  <a:txBody>
                    <a:bodyPr/>
                    <a:lstStyle/>
                    <a:p>
                      <a:r>
                        <a:rPr kumimoji="0" lang="en-US" sz="2000" b="0" i="0" u="none" strike="noStrike" kern="1200" cap="none" spc="0" normalizeH="0" baseline="0" noProof="0" dirty="0" smtClean="0">
                          <a:ln>
                            <a:noFill/>
                          </a:ln>
                          <a:solidFill>
                            <a:prstClr val="black"/>
                          </a:solidFill>
                          <a:effectLst/>
                          <a:uLnTx/>
                          <a:uFillTx/>
                          <a:latin typeface="+mn-lt"/>
                          <a:ea typeface="+mn-ea"/>
                          <a:cs typeface="+mn-cs"/>
                        </a:rPr>
                        <a:t>CEOM   European Council of Medical Orders </a:t>
                      </a:r>
                      <a:endParaRPr lang="lt-LT" sz="2000" dirty="0"/>
                    </a:p>
                  </a:txBody>
                  <a:tcPr/>
                </a:tc>
                <a:tc>
                  <a:txBody>
                    <a:bodyPr/>
                    <a:lstStyle/>
                    <a:p>
                      <a:r>
                        <a:rPr lang="en-US" sz="2000" dirty="0" smtClean="0"/>
                        <a:t>6</a:t>
                      </a:r>
                      <a:endParaRPr lang="lt-LT" sz="2000" dirty="0"/>
                    </a:p>
                  </a:txBody>
                  <a:tcPr/>
                </a:tc>
                <a:tc>
                  <a:txBody>
                    <a:bodyPr/>
                    <a:lstStyle/>
                    <a:p>
                      <a:r>
                        <a:rPr lang="en-US" sz="2000" dirty="0" smtClean="0"/>
                        <a:t>1</a:t>
                      </a:r>
                      <a:endParaRPr lang="lt-LT" sz="2000" dirty="0"/>
                    </a:p>
                  </a:txBody>
                  <a:tcPr/>
                </a:tc>
                <a:extLst>
                  <a:ext uri="{0D108BD9-81ED-4DB2-BD59-A6C34878D82A}">
                    <a16:rowId xmlns:a16="http://schemas.microsoft.com/office/drawing/2014/main" xmlns="" val="1290039074"/>
                  </a:ext>
                </a:extLst>
              </a:tr>
              <a:tr h="523671">
                <a:tc>
                  <a:txBody>
                    <a:bodyPr/>
                    <a:lstStyle/>
                    <a:p>
                      <a:r>
                        <a:rPr lang="en-US" sz="2000" dirty="0" smtClean="0"/>
                        <a:t>3.</a:t>
                      </a:r>
                      <a:endParaRPr lang="lt-LT" sz="2000" dirty="0"/>
                    </a:p>
                  </a:txBody>
                  <a:tcPr/>
                </a:tc>
                <a:tc>
                  <a:txBody>
                    <a:bodyPr/>
                    <a:lstStyle/>
                    <a:p>
                      <a:r>
                        <a:rPr kumimoji="0" lang="en-US" sz="2000" b="0" i="0" u="none" strike="noStrike" kern="1200" cap="none" spc="0" normalizeH="0" baseline="0" noProof="0" dirty="0" smtClean="0">
                          <a:ln>
                            <a:noFill/>
                          </a:ln>
                          <a:solidFill>
                            <a:prstClr val="black"/>
                          </a:solidFill>
                          <a:effectLst/>
                          <a:uLnTx/>
                          <a:uFillTx/>
                          <a:latin typeface="+mn-lt"/>
                          <a:ea typeface="+mn-ea"/>
                          <a:cs typeface="+mn-cs"/>
                        </a:rPr>
                        <a:t>CPME Standing Committee of European Doctors </a:t>
                      </a:r>
                      <a:endParaRPr lang="lt-LT" sz="2000" dirty="0"/>
                    </a:p>
                  </a:txBody>
                  <a:tcPr/>
                </a:tc>
                <a:tc>
                  <a:txBody>
                    <a:bodyPr/>
                    <a:lstStyle/>
                    <a:p>
                      <a:r>
                        <a:rPr lang="en-US" sz="2000" dirty="0" smtClean="0"/>
                        <a:t>7</a:t>
                      </a:r>
                      <a:endParaRPr lang="lt-LT" sz="2000" dirty="0"/>
                    </a:p>
                  </a:txBody>
                  <a:tcPr/>
                </a:tc>
                <a:tc>
                  <a:txBody>
                    <a:bodyPr/>
                    <a:lstStyle/>
                    <a:p>
                      <a:r>
                        <a:rPr lang="en-US" sz="2000" dirty="0" smtClean="0"/>
                        <a:t>2</a:t>
                      </a:r>
                      <a:endParaRPr lang="lt-LT" sz="2000" dirty="0"/>
                    </a:p>
                  </a:txBody>
                  <a:tcPr/>
                </a:tc>
                <a:extLst>
                  <a:ext uri="{0D108BD9-81ED-4DB2-BD59-A6C34878D82A}">
                    <a16:rowId xmlns:a16="http://schemas.microsoft.com/office/drawing/2014/main" xmlns="" val="1088867025"/>
                  </a:ext>
                </a:extLst>
              </a:tr>
              <a:tr h="688871">
                <a:tc>
                  <a:txBody>
                    <a:bodyPr/>
                    <a:lstStyle/>
                    <a:p>
                      <a:r>
                        <a:rPr lang="en-US" sz="2000" dirty="0" smtClean="0"/>
                        <a:t>4.</a:t>
                      </a:r>
                      <a:endParaRPr lang="lt-LT" sz="2000" dirty="0"/>
                    </a:p>
                  </a:txBody>
                  <a:tcPr/>
                </a:tc>
                <a:tc>
                  <a:txBody>
                    <a:bodyPr/>
                    <a:lstStyle/>
                    <a:p>
                      <a:r>
                        <a:rPr kumimoji="0" lang="en-US" sz="2000" b="0" i="0" u="none" strike="noStrike" kern="1200" cap="none" spc="0" normalizeH="0" baseline="0" noProof="0" dirty="0" smtClean="0">
                          <a:ln>
                            <a:noFill/>
                          </a:ln>
                          <a:solidFill>
                            <a:prstClr val="black"/>
                          </a:solidFill>
                          <a:effectLst/>
                          <a:uLnTx/>
                          <a:uFillTx/>
                          <a:latin typeface="+mn-lt"/>
                          <a:ea typeface="+mn-ea"/>
                          <a:cs typeface="+mn-cs"/>
                        </a:rPr>
                        <a:t>EANA   European working group of practitioners and specialists in free practice </a:t>
                      </a:r>
                      <a:endParaRPr lang="lt-LT" sz="2000" dirty="0"/>
                    </a:p>
                  </a:txBody>
                  <a:tcPr/>
                </a:tc>
                <a:tc>
                  <a:txBody>
                    <a:bodyPr/>
                    <a:lstStyle/>
                    <a:p>
                      <a:r>
                        <a:rPr lang="en-US" sz="2000" dirty="0" smtClean="0"/>
                        <a:t>2</a:t>
                      </a:r>
                      <a:endParaRPr lang="lt-LT" sz="2000" dirty="0"/>
                    </a:p>
                  </a:txBody>
                  <a:tcPr/>
                </a:tc>
                <a:tc>
                  <a:txBody>
                    <a:bodyPr/>
                    <a:lstStyle/>
                    <a:p>
                      <a:r>
                        <a:rPr lang="en-US" sz="2000" dirty="0" smtClean="0"/>
                        <a:t>0</a:t>
                      </a:r>
                      <a:endParaRPr lang="lt-LT" sz="2000" dirty="0"/>
                    </a:p>
                  </a:txBody>
                  <a:tcPr/>
                </a:tc>
                <a:extLst>
                  <a:ext uri="{0D108BD9-81ED-4DB2-BD59-A6C34878D82A}">
                    <a16:rowId xmlns:a16="http://schemas.microsoft.com/office/drawing/2014/main" xmlns="" val="3214475282"/>
                  </a:ext>
                </a:extLst>
              </a:tr>
              <a:tr h="523671">
                <a:tc>
                  <a:txBody>
                    <a:bodyPr/>
                    <a:lstStyle/>
                    <a:p>
                      <a:r>
                        <a:rPr lang="en-US" sz="2000" dirty="0" smtClean="0"/>
                        <a:t>5.</a:t>
                      </a:r>
                      <a:endParaRPr lang="lt-LT" sz="2000" dirty="0"/>
                    </a:p>
                  </a:txBody>
                  <a:tcPr/>
                </a:tc>
                <a:tc>
                  <a:txBody>
                    <a:bodyPr/>
                    <a:lstStyle/>
                    <a:p>
                      <a:r>
                        <a:rPr kumimoji="0" lang="en-US" sz="2000" b="0" i="0" u="none" strike="noStrike" kern="1200" cap="none" spc="0" normalizeH="0" baseline="0" noProof="0" dirty="0" smtClean="0">
                          <a:ln>
                            <a:noFill/>
                          </a:ln>
                          <a:solidFill>
                            <a:prstClr val="black"/>
                          </a:solidFill>
                          <a:effectLst/>
                          <a:uLnTx/>
                          <a:uFillTx/>
                          <a:latin typeface="+mn-lt"/>
                          <a:ea typeface="+mn-ea"/>
                          <a:cs typeface="+mn-cs"/>
                        </a:rPr>
                        <a:t>FEMS   European Federation of Salaried Doctors </a:t>
                      </a:r>
                      <a:endParaRPr lang="lt-LT" sz="2000" dirty="0"/>
                    </a:p>
                  </a:txBody>
                  <a:tcPr/>
                </a:tc>
                <a:tc>
                  <a:txBody>
                    <a:bodyPr/>
                    <a:lstStyle/>
                    <a:p>
                      <a:r>
                        <a:rPr lang="en-US" sz="2000" dirty="0" smtClean="0"/>
                        <a:t>6</a:t>
                      </a:r>
                      <a:endParaRPr lang="lt-LT" sz="2000" dirty="0"/>
                    </a:p>
                  </a:txBody>
                  <a:tcPr/>
                </a:tc>
                <a:tc>
                  <a:txBody>
                    <a:bodyPr/>
                    <a:lstStyle/>
                    <a:p>
                      <a:r>
                        <a:rPr lang="en-US" sz="2000" dirty="0" smtClean="0"/>
                        <a:t>0</a:t>
                      </a:r>
                      <a:endParaRPr lang="lt-LT" sz="2000" dirty="0"/>
                    </a:p>
                  </a:txBody>
                  <a:tcPr/>
                </a:tc>
                <a:extLst>
                  <a:ext uri="{0D108BD9-81ED-4DB2-BD59-A6C34878D82A}">
                    <a16:rowId xmlns:a16="http://schemas.microsoft.com/office/drawing/2014/main" xmlns="" val="582537778"/>
                  </a:ext>
                </a:extLst>
              </a:tr>
              <a:tr h="532833">
                <a:tc>
                  <a:txBody>
                    <a:bodyPr/>
                    <a:lstStyle/>
                    <a:p>
                      <a:r>
                        <a:rPr lang="en-US" sz="2000" dirty="0" smtClean="0"/>
                        <a:t>6.</a:t>
                      </a:r>
                      <a:endParaRPr lang="lt-LT" sz="2000" dirty="0"/>
                    </a:p>
                  </a:txBody>
                  <a:tcPr/>
                </a:tc>
                <a:tc>
                  <a:txBody>
                    <a:bodyPr/>
                    <a:lstStyle/>
                    <a:p>
                      <a:r>
                        <a:rPr kumimoji="0" lang="en-US" sz="2000" b="0" i="0" u="none" strike="noStrike" kern="1200" cap="none" spc="0" normalizeH="0" baseline="0" noProof="0" dirty="0" smtClean="0">
                          <a:ln>
                            <a:noFill/>
                          </a:ln>
                          <a:solidFill>
                            <a:prstClr val="black"/>
                          </a:solidFill>
                          <a:effectLst/>
                          <a:uLnTx/>
                          <a:uFillTx/>
                          <a:latin typeface="+mn-lt"/>
                          <a:ea typeface="+mn-ea"/>
                          <a:cs typeface="+mn-cs"/>
                        </a:rPr>
                        <a:t>UEMO   The European Union of General Practitioners </a:t>
                      </a:r>
                      <a:endParaRPr lang="lt-LT" sz="2000" dirty="0"/>
                    </a:p>
                  </a:txBody>
                  <a:tcPr/>
                </a:tc>
                <a:tc>
                  <a:txBody>
                    <a:bodyPr/>
                    <a:lstStyle/>
                    <a:p>
                      <a:r>
                        <a:rPr lang="en-US" sz="2000" dirty="0" smtClean="0"/>
                        <a:t>5</a:t>
                      </a:r>
                      <a:endParaRPr lang="lt-LT" sz="2000" dirty="0"/>
                    </a:p>
                  </a:txBody>
                  <a:tcPr/>
                </a:tc>
                <a:tc>
                  <a:txBody>
                    <a:bodyPr/>
                    <a:lstStyle/>
                    <a:p>
                      <a:r>
                        <a:rPr lang="en-US" sz="2000" dirty="0" smtClean="0"/>
                        <a:t>1</a:t>
                      </a:r>
                      <a:endParaRPr lang="lt-LT" sz="2000" dirty="0"/>
                    </a:p>
                  </a:txBody>
                  <a:tcPr/>
                </a:tc>
                <a:extLst>
                  <a:ext uri="{0D108BD9-81ED-4DB2-BD59-A6C34878D82A}">
                    <a16:rowId xmlns:a16="http://schemas.microsoft.com/office/drawing/2014/main" xmlns="" val="2549846830"/>
                  </a:ext>
                </a:extLst>
              </a:tr>
              <a:tr h="523671">
                <a:tc>
                  <a:txBody>
                    <a:bodyPr/>
                    <a:lstStyle/>
                    <a:p>
                      <a:r>
                        <a:rPr lang="en-US" sz="2000" dirty="0" smtClean="0"/>
                        <a:t>7.</a:t>
                      </a:r>
                      <a:endParaRPr lang="lt-LT" sz="2000" dirty="0"/>
                    </a:p>
                  </a:txBody>
                  <a:tcPr/>
                </a:tc>
                <a:tc>
                  <a:txBody>
                    <a:bodyPr/>
                    <a:lstStyle/>
                    <a:p>
                      <a:r>
                        <a:rPr kumimoji="0" lang="en-US" sz="2000" b="0" i="0" u="none" strike="noStrike" kern="1200" cap="none" spc="0" normalizeH="0" baseline="0" noProof="0" dirty="0" smtClean="0">
                          <a:ln>
                            <a:noFill/>
                          </a:ln>
                          <a:solidFill>
                            <a:prstClr val="black"/>
                          </a:solidFill>
                          <a:effectLst/>
                          <a:uLnTx/>
                          <a:uFillTx/>
                          <a:latin typeface="+mn-lt"/>
                          <a:ea typeface="+mn-ea"/>
                          <a:cs typeface="+mn-cs"/>
                        </a:rPr>
                        <a:t>UEMS   European Union of Medical Specialists</a:t>
                      </a:r>
                      <a:endParaRPr lang="lt-LT" sz="2000" dirty="0"/>
                    </a:p>
                  </a:txBody>
                  <a:tcPr/>
                </a:tc>
                <a:tc>
                  <a:txBody>
                    <a:bodyPr/>
                    <a:lstStyle/>
                    <a:p>
                      <a:r>
                        <a:rPr lang="en-US" sz="2000" dirty="0" smtClean="0"/>
                        <a:t>8</a:t>
                      </a:r>
                      <a:endParaRPr lang="lt-LT" sz="2000" dirty="0"/>
                    </a:p>
                  </a:txBody>
                  <a:tcPr/>
                </a:tc>
                <a:tc>
                  <a:txBody>
                    <a:bodyPr/>
                    <a:lstStyle/>
                    <a:p>
                      <a:r>
                        <a:rPr lang="en-US" sz="2000" dirty="0" smtClean="0"/>
                        <a:t>0</a:t>
                      </a:r>
                      <a:endParaRPr lang="lt-LT" sz="2000" dirty="0"/>
                    </a:p>
                  </a:txBody>
                  <a:tcPr/>
                </a:tc>
                <a:extLst>
                  <a:ext uri="{0D108BD9-81ED-4DB2-BD59-A6C34878D82A}">
                    <a16:rowId xmlns:a16="http://schemas.microsoft.com/office/drawing/2014/main" xmlns="" val="3294274760"/>
                  </a:ext>
                </a:extLst>
              </a:tr>
              <a:tr h="523671">
                <a:tc>
                  <a:txBody>
                    <a:bodyPr/>
                    <a:lstStyle/>
                    <a:p>
                      <a:r>
                        <a:rPr lang="en-US" sz="2000" dirty="0" smtClean="0"/>
                        <a:t>8.</a:t>
                      </a:r>
                      <a:endParaRPr lang="lt-LT" sz="2000" dirty="0"/>
                    </a:p>
                  </a:txBody>
                  <a:tcPr/>
                </a:tc>
                <a:tc>
                  <a:txBody>
                    <a:bodyPr/>
                    <a:lstStyle/>
                    <a:p>
                      <a:r>
                        <a:rPr kumimoji="0" lang="en-US" sz="2000" b="1" i="0" u="none" strike="noStrike" kern="1200" cap="none" spc="0" normalizeH="0" baseline="0" noProof="0" dirty="0" smtClean="0">
                          <a:ln>
                            <a:noFill/>
                          </a:ln>
                          <a:solidFill>
                            <a:prstClr val="black"/>
                          </a:solidFill>
                          <a:effectLst/>
                          <a:uLnTx/>
                          <a:uFillTx/>
                          <a:latin typeface="+mn-lt"/>
                          <a:ea typeface="+mn-ea"/>
                          <a:cs typeface="+mn-cs"/>
                        </a:rPr>
                        <a:t>EJD   European Junior Doctors </a:t>
                      </a:r>
                      <a:endParaRPr lang="lt-LT" sz="2000" dirty="0"/>
                    </a:p>
                  </a:txBody>
                  <a:tcPr/>
                </a:tc>
                <a:tc>
                  <a:txBody>
                    <a:bodyPr/>
                    <a:lstStyle/>
                    <a:p>
                      <a:r>
                        <a:rPr lang="en-US" sz="2000" b="1" dirty="0" smtClean="0"/>
                        <a:t>9</a:t>
                      </a:r>
                      <a:endParaRPr lang="lt-LT" sz="2000" b="1" dirty="0"/>
                    </a:p>
                  </a:txBody>
                  <a:tcPr/>
                </a:tc>
                <a:tc>
                  <a:txBody>
                    <a:bodyPr/>
                    <a:lstStyle/>
                    <a:p>
                      <a:r>
                        <a:rPr lang="en-US" sz="2000" b="1" dirty="0" smtClean="0"/>
                        <a:t>5</a:t>
                      </a:r>
                      <a:endParaRPr lang="lt-LT" sz="2000" b="1" dirty="0"/>
                    </a:p>
                  </a:txBody>
                  <a:tcPr/>
                </a:tc>
                <a:extLst>
                  <a:ext uri="{0D108BD9-81ED-4DB2-BD59-A6C34878D82A}">
                    <a16:rowId xmlns:a16="http://schemas.microsoft.com/office/drawing/2014/main" xmlns="" val="3098802779"/>
                  </a:ext>
                </a:extLst>
              </a:tr>
              <a:tr h="424754">
                <a:tc>
                  <a:txBody>
                    <a:bodyPr/>
                    <a:lstStyle/>
                    <a:p>
                      <a:r>
                        <a:rPr lang="en-US" sz="2000" dirty="0" smtClean="0"/>
                        <a:t>9.</a:t>
                      </a:r>
                      <a:endParaRPr lang="lt-LT" sz="2000" dirty="0"/>
                    </a:p>
                  </a:txBody>
                  <a:tcPr/>
                </a:tc>
                <a:tc>
                  <a:txBody>
                    <a:bodyPr/>
                    <a:lstStyle/>
                    <a:p>
                      <a:r>
                        <a:rPr kumimoji="0" lang="en-US" sz="2200" b="1" i="0" u="none" strike="noStrike" kern="1200" cap="none" spc="0" normalizeH="0" baseline="0" noProof="0" dirty="0" smtClean="0">
                          <a:ln>
                            <a:noFill/>
                          </a:ln>
                          <a:solidFill>
                            <a:prstClr val="black"/>
                          </a:solidFill>
                          <a:effectLst/>
                          <a:uLnTx/>
                          <a:uFillTx/>
                          <a:latin typeface="+mn-lt"/>
                          <a:ea typeface="+mn-ea"/>
                          <a:cs typeface="+mn-cs"/>
                        </a:rPr>
                        <a:t>EMSA   European Medical Students' Association </a:t>
                      </a:r>
                      <a:endParaRPr lang="lt-LT" sz="2000" dirty="0"/>
                    </a:p>
                  </a:txBody>
                  <a:tcPr/>
                </a:tc>
                <a:tc>
                  <a:txBody>
                    <a:bodyPr/>
                    <a:lstStyle/>
                    <a:p>
                      <a:r>
                        <a:rPr lang="en-US" sz="2000" b="1" dirty="0" smtClean="0"/>
                        <a:t>6</a:t>
                      </a:r>
                      <a:endParaRPr lang="lt-LT" sz="2000" b="1" dirty="0"/>
                    </a:p>
                  </a:txBody>
                  <a:tcPr/>
                </a:tc>
                <a:tc>
                  <a:txBody>
                    <a:bodyPr/>
                    <a:lstStyle/>
                    <a:p>
                      <a:r>
                        <a:rPr lang="en-US" sz="2000" b="1" dirty="0" smtClean="0"/>
                        <a:t>3</a:t>
                      </a:r>
                      <a:endParaRPr lang="lt-LT" sz="2000" b="1" dirty="0"/>
                    </a:p>
                  </a:txBody>
                  <a:tcPr/>
                </a:tc>
                <a:extLst>
                  <a:ext uri="{0D108BD9-81ED-4DB2-BD59-A6C34878D82A}">
                    <a16:rowId xmlns:a16="http://schemas.microsoft.com/office/drawing/2014/main" xmlns="" val="3958788601"/>
                  </a:ext>
                </a:extLst>
              </a:tr>
            </a:tbl>
          </a:graphicData>
        </a:graphic>
      </p:graphicFrame>
    </p:spTree>
    <p:extLst>
      <p:ext uri="{BB962C8B-B14F-4D97-AF65-F5344CB8AC3E}">
        <p14:creationId xmlns:p14="http://schemas.microsoft.com/office/powerpoint/2010/main" val="664352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ookman Old Style" panose="02050604050505020204" pitchFamily="18" charset="0"/>
              </a:rPr>
              <a:t>         Leadership attributes of women</a:t>
            </a:r>
            <a:endParaRPr lang="lt-LT" sz="3600" b="1" dirty="0">
              <a:latin typeface="Bookman Old Style" panose="02050604050505020204" pitchFamily="18" charset="0"/>
            </a:endParaRPr>
          </a:p>
        </p:txBody>
      </p:sp>
      <p:sp>
        <p:nvSpPr>
          <p:cNvPr id="3" name="Content Placeholder 2"/>
          <p:cNvSpPr>
            <a:spLocks noGrp="1"/>
          </p:cNvSpPr>
          <p:nvPr>
            <p:ph idx="1"/>
          </p:nvPr>
        </p:nvSpPr>
        <p:spPr/>
        <p:txBody>
          <a:bodyPr/>
          <a:lstStyle/>
          <a:p>
            <a:pPr algn="just"/>
            <a:r>
              <a:rPr lang="en-US" dirty="0" smtClean="0">
                <a:latin typeface="Bookman Old Style" panose="02050604050505020204" pitchFamily="18" charset="0"/>
              </a:rPr>
              <a:t>They may more often possess the interpersonal skills and relational style associated with high emotional intelligence, which is widely considered a key driver of outstanding leadership.</a:t>
            </a:r>
          </a:p>
          <a:p>
            <a:pPr algn="just"/>
            <a:r>
              <a:rPr lang="en-US" dirty="0" smtClean="0">
                <a:latin typeface="Bookman Old Style" panose="02050604050505020204" pitchFamily="18" charset="0"/>
              </a:rPr>
              <a:t>Successful women leaders more effectively use the core competencies associated with emotional intelligence.</a:t>
            </a:r>
          </a:p>
          <a:p>
            <a:pPr algn="just"/>
            <a:r>
              <a:rPr lang="en-US" dirty="0" smtClean="0">
                <a:latin typeface="Bookman Old Style" panose="02050604050505020204" pitchFamily="18" charset="0"/>
              </a:rPr>
              <a:t>Women also view their leadership positions as highly vulnerable and tend to work longer and harder to prove their worth.</a:t>
            </a:r>
            <a:endParaRPr lang="lt-LT" dirty="0">
              <a:latin typeface="Bookman Old Style" panose="02050604050505020204" pitchFamily="18" charset="0"/>
            </a:endParaRPr>
          </a:p>
        </p:txBody>
      </p:sp>
    </p:spTree>
    <p:extLst>
      <p:ext uri="{BB962C8B-B14F-4D97-AF65-F5344CB8AC3E}">
        <p14:creationId xmlns:p14="http://schemas.microsoft.com/office/powerpoint/2010/main" val="3380740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
            <a:ext cx="10515600" cy="547007"/>
          </a:xfrm>
        </p:spPr>
        <p:txBody>
          <a:bodyPr>
            <a:normAutofit/>
          </a:bodyPr>
          <a:lstStyle/>
          <a:p>
            <a:pPr marL="228600" lvl="0" indent="-228600">
              <a:spcBef>
                <a:spcPts val="1000"/>
              </a:spcBef>
            </a:pPr>
            <a:r>
              <a:rPr lang="en-US" sz="2800" b="1" dirty="0" smtClean="0">
                <a:solidFill>
                  <a:prstClr val="black"/>
                </a:solidFill>
                <a:latin typeface="Bookman Old Style" panose="02050604050505020204" pitchFamily="18" charset="0"/>
                <a:ea typeface="+mn-ea"/>
                <a:cs typeface="+mn-cs"/>
              </a:rPr>
              <a:t>          What are the barriers to leadership in EMOs?</a:t>
            </a:r>
            <a:endParaRPr lang="lt-LT" b="1" dirty="0">
              <a:latin typeface="Bookman Old Style" panose="0205060405050502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2820400"/>
              </p:ext>
            </p:extLst>
          </p:nvPr>
        </p:nvGraphicFramePr>
        <p:xfrm>
          <a:off x="359229" y="938895"/>
          <a:ext cx="11438164" cy="6031228"/>
        </p:xfrm>
        <a:graphic>
          <a:graphicData uri="http://schemas.openxmlformats.org/drawingml/2006/table">
            <a:tbl>
              <a:tblPr firstRow="1" bandRow="1">
                <a:tableStyleId>{5C22544A-7EE6-4342-B048-85BDC9FD1C3A}</a:tableStyleId>
              </a:tblPr>
              <a:tblGrid>
                <a:gridCol w="2024742">
                  <a:extLst>
                    <a:ext uri="{9D8B030D-6E8A-4147-A177-3AD203B41FA5}">
                      <a16:colId xmlns:a16="http://schemas.microsoft.com/office/drawing/2014/main" xmlns="" val="3748296376"/>
                    </a:ext>
                  </a:extLst>
                </a:gridCol>
                <a:gridCol w="9413422">
                  <a:extLst>
                    <a:ext uri="{9D8B030D-6E8A-4147-A177-3AD203B41FA5}">
                      <a16:colId xmlns:a16="http://schemas.microsoft.com/office/drawing/2014/main" xmlns="" val="1167743177"/>
                    </a:ext>
                  </a:extLst>
                </a:gridCol>
              </a:tblGrid>
              <a:tr h="460148">
                <a:tc>
                  <a:txBody>
                    <a:bodyPr/>
                    <a:lstStyle/>
                    <a:p>
                      <a:r>
                        <a:rPr lang="en-US" dirty="0" smtClean="0">
                          <a:latin typeface="Bookman Old Style" panose="02050604050505020204" pitchFamily="18" charset="0"/>
                        </a:rPr>
                        <a:t>        Barriers</a:t>
                      </a:r>
                      <a:endParaRPr lang="lt-LT" dirty="0">
                        <a:latin typeface="Bookman Old Style" panose="02050604050505020204" pitchFamily="18" charset="0"/>
                      </a:endParaRPr>
                    </a:p>
                  </a:txBody>
                  <a:tcPr/>
                </a:tc>
                <a:tc>
                  <a:txBody>
                    <a:bodyPr/>
                    <a:lstStyle/>
                    <a:p>
                      <a:r>
                        <a:rPr lang="en-US" dirty="0" smtClean="0">
                          <a:latin typeface="Bookman Old Style" panose="02050604050505020204" pitchFamily="18" charset="0"/>
                        </a:rPr>
                        <a:t>                   The</a:t>
                      </a:r>
                      <a:r>
                        <a:rPr lang="en-US" baseline="0" dirty="0" smtClean="0">
                          <a:latin typeface="Bookman Old Style" panose="02050604050505020204" pitchFamily="18" charset="0"/>
                        </a:rPr>
                        <a:t> excerpts of interview</a:t>
                      </a:r>
                      <a:r>
                        <a:rPr lang="lt-LT" dirty="0" smtClean="0">
                          <a:latin typeface="Bookman Old Style" panose="02050604050505020204" pitchFamily="18" charset="0"/>
                        </a:rPr>
                        <a:t> </a:t>
                      </a:r>
                      <a:r>
                        <a:rPr lang="en-US" dirty="0" smtClean="0">
                          <a:latin typeface="Bookman Old Style" panose="02050604050505020204" pitchFamily="18" charset="0"/>
                        </a:rPr>
                        <a:t>with healthcare leaders</a:t>
                      </a:r>
                      <a:endParaRPr lang="lt-LT" dirty="0">
                        <a:latin typeface="Bookman Old Style" panose="02050604050505020204" pitchFamily="18" charset="0"/>
                      </a:endParaRPr>
                    </a:p>
                  </a:txBody>
                  <a:tcPr/>
                </a:tc>
                <a:extLst>
                  <a:ext uri="{0D108BD9-81ED-4DB2-BD59-A6C34878D82A}">
                    <a16:rowId xmlns:a16="http://schemas.microsoft.com/office/drawing/2014/main" xmlns="" val="2768502638"/>
                  </a:ext>
                </a:extLst>
              </a:tr>
              <a:tr h="1484844">
                <a:tc>
                  <a:txBody>
                    <a:bodyPr/>
                    <a:lstStyle/>
                    <a:p>
                      <a:r>
                        <a:rPr lang="en-US" sz="1600" dirty="0" smtClean="0">
                          <a:latin typeface="Bookman Old Style" panose="02050604050505020204" pitchFamily="18" charset="0"/>
                        </a:rPr>
                        <a:t>Gender</a:t>
                      </a:r>
                      <a:r>
                        <a:rPr lang="en-US" sz="1600" baseline="0" dirty="0" smtClean="0">
                          <a:latin typeface="Bookman Old Style" panose="02050604050505020204" pitchFamily="18" charset="0"/>
                        </a:rPr>
                        <a:t> gap</a:t>
                      </a:r>
                      <a:endParaRPr lang="lt-LT" sz="1600" dirty="0">
                        <a:latin typeface="Bookman Old Style" panose="02050604050505020204" pitchFamily="18" charset="0"/>
                      </a:endParaRPr>
                    </a:p>
                  </a:txBody>
                  <a:tcPr/>
                </a:tc>
                <a:tc>
                  <a:txBody>
                    <a:bodyPr/>
                    <a:lstStyle/>
                    <a:p>
                      <a:pPr algn="just"/>
                      <a:r>
                        <a:rPr lang="en-US" sz="1600" dirty="0" smtClean="0">
                          <a:latin typeface="Bookman Old Style" panose="02050604050505020204" pitchFamily="18" charset="0"/>
                        </a:rPr>
                        <a:t>Women are in a disadvantaged position. To be honest, we have not yet reached a satisfactory level of women representation/woman’s answer.</a:t>
                      </a:r>
                    </a:p>
                    <a:p>
                      <a:pPr algn="just"/>
                      <a:r>
                        <a:rPr lang="en-US" sz="1600" dirty="0" smtClean="0">
                          <a:latin typeface="Bookman Old Style" panose="02050604050505020204" pitchFamily="18" charset="0"/>
                        </a:rPr>
                        <a:t>At the higher echelons of the medical profession there are few women, even though they are very good, of very high standard. The few women I know in leadership positions in medicine are high performers and must be better than their male counterparts/man’s answer.</a:t>
                      </a:r>
                      <a:endParaRPr lang="lt-LT" sz="1600" dirty="0">
                        <a:latin typeface="Bookman Old Style" panose="02050604050505020204" pitchFamily="18" charset="0"/>
                      </a:endParaRPr>
                    </a:p>
                  </a:txBody>
                  <a:tcPr/>
                </a:tc>
                <a:extLst>
                  <a:ext uri="{0D108BD9-81ED-4DB2-BD59-A6C34878D82A}">
                    <a16:rowId xmlns:a16="http://schemas.microsoft.com/office/drawing/2014/main" xmlns="" val="916561324"/>
                  </a:ext>
                </a:extLst>
              </a:tr>
              <a:tr h="1312556">
                <a:tc>
                  <a:txBody>
                    <a:bodyPr/>
                    <a:lstStyle/>
                    <a:p>
                      <a:r>
                        <a:rPr lang="en-US" sz="1600" dirty="0" smtClean="0">
                          <a:latin typeface="Bookman Old Style" panose="02050604050505020204" pitchFamily="18" charset="0"/>
                        </a:rPr>
                        <a:t>Stereotypes</a:t>
                      </a:r>
                      <a:endParaRPr lang="lt-LT" sz="1600" dirty="0">
                        <a:latin typeface="Bookman Old Style" panose="02050604050505020204" pitchFamily="18" charset="0"/>
                      </a:endParaRPr>
                    </a:p>
                  </a:txBody>
                  <a:tcPr/>
                </a:tc>
                <a:tc>
                  <a:txBody>
                    <a:bodyPr/>
                    <a:lstStyle/>
                    <a:p>
                      <a:pPr algn="just"/>
                      <a:r>
                        <a:rPr lang="en-US" sz="1600" dirty="0" smtClean="0">
                          <a:latin typeface="Bookman Old Style" panose="02050604050505020204" pitchFamily="18" charset="0"/>
                        </a:rPr>
                        <a:t>Here it is a male dominated situation in terms of power.</a:t>
                      </a:r>
                      <a:r>
                        <a:rPr lang="en-US" sz="1600" baseline="0" dirty="0" smtClean="0">
                          <a:latin typeface="Bookman Old Style" panose="02050604050505020204" pitchFamily="18" charset="0"/>
                        </a:rPr>
                        <a:t> </a:t>
                      </a:r>
                      <a:r>
                        <a:rPr lang="en-US" sz="1600" dirty="0" smtClean="0">
                          <a:latin typeface="Bookman Old Style" panose="02050604050505020204" pitchFamily="18" charset="0"/>
                        </a:rPr>
                        <a:t>I avoided joining some lobbies depriving myself of some career opportunities; they were male dominated lobbies, I could not and did not want to cope with their terms /woman’s answer.</a:t>
                      </a:r>
                    </a:p>
                    <a:p>
                      <a:pPr algn="just"/>
                      <a:r>
                        <a:rPr lang="en-US" sz="1600" dirty="0" smtClean="0">
                          <a:latin typeface="Bookman Old Style" panose="02050604050505020204" pitchFamily="18" charset="0"/>
                        </a:rPr>
                        <a:t>Our faculty is still a male dominated environment, Our faculty is still a male dominated environment/woman’s answer.</a:t>
                      </a:r>
                      <a:endParaRPr lang="lt-LT" sz="1600" dirty="0">
                        <a:latin typeface="Bookman Old Style" panose="02050604050505020204" pitchFamily="18" charset="0"/>
                      </a:endParaRPr>
                    </a:p>
                  </a:txBody>
                  <a:tcPr/>
                </a:tc>
                <a:extLst>
                  <a:ext uri="{0D108BD9-81ED-4DB2-BD59-A6C34878D82A}">
                    <a16:rowId xmlns:a16="http://schemas.microsoft.com/office/drawing/2014/main" xmlns="" val="3790060347"/>
                  </a:ext>
                </a:extLst>
              </a:tr>
              <a:tr h="1795305">
                <a:tc>
                  <a:txBody>
                    <a:bodyPr/>
                    <a:lstStyle/>
                    <a:p>
                      <a:r>
                        <a:rPr lang="en-US" sz="1600" dirty="0" smtClean="0">
                          <a:latin typeface="Bookman Old Style" panose="02050604050505020204" pitchFamily="18" charset="0"/>
                        </a:rPr>
                        <a:t>Culture/concepts, beliefs, values and roles</a:t>
                      </a:r>
                      <a:endParaRPr lang="lt-LT" sz="1600" dirty="0">
                        <a:latin typeface="Bookman Old Style" panose="02050604050505020204" pitchFamily="18" charset="0"/>
                      </a:endParaRPr>
                    </a:p>
                  </a:txBody>
                  <a:tcPr/>
                </a:tc>
                <a:tc>
                  <a:txBody>
                    <a:bodyPr/>
                    <a:lstStyle/>
                    <a:p>
                      <a:pPr algn="just"/>
                      <a:r>
                        <a:rPr lang="en-US" sz="1600" dirty="0" smtClean="0">
                          <a:latin typeface="Bookman Old Style" panose="02050604050505020204" pitchFamily="18" charset="0"/>
                        </a:rPr>
                        <a:t>A woman has to consider whether she want to raise a family; for a man does not make a big difference/man’s answer.</a:t>
                      </a:r>
                    </a:p>
                    <a:p>
                      <a:pPr algn="just"/>
                      <a:r>
                        <a:rPr lang="en-US" sz="1600" dirty="0" smtClean="0">
                          <a:latin typeface="Bookman Old Style" panose="02050604050505020204" pitchFamily="18" charset="0"/>
                        </a:rPr>
                        <a:t>Women have a more important say at home; there is still this mentality; it is a cultural influence and it is more natural for women to keep with this kind of mentality/man’s answer.</a:t>
                      </a:r>
                    </a:p>
                    <a:p>
                      <a:pPr algn="just"/>
                      <a:r>
                        <a:rPr lang="en-US" sz="1600" dirty="0" smtClean="0">
                          <a:latin typeface="Bookman Old Style" panose="02050604050505020204" pitchFamily="18" charset="0"/>
                        </a:rPr>
                        <a:t>Men have more of a lust for power, they are after power for the sake of power; women are more consensus seekers, cooperative and very logical, unless you make them your enemy /man’s answer.</a:t>
                      </a:r>
                      <a:endParaRPr lang="lt-LT" sz="1600" dirty="0">
                        <a:latin typeface="Bookman Old Style" panose="02050604050505020204" pitchFamily="18" charset="0"/>
                      </a:endParaRPr>
                    </a:p>
                  </a:txBody>
                  <a:tcPr/>
                </a:tc>
                <a:extLst>
                  <a:ext uri="{0D108BD9-81ED-4DB2-BD59-A6C34878D82A}">
                    <a16:rowId xmlns:a16="http://schemas.microsoft.com/office/drawing/2014/main" xmlns="" val="3802291024"/>
                  </a:ext>
                </a:extLst>
              </a:tr>
              <a:tr h="587032">
                <a:tc>
                  <a:txBody>
                    <a:bodyPr/>
                    <a:lstStyle/>
                    <a:p>
                      <a:r>
                        <a:rPr lang="lt-LT" sz="1400" i="1" dirty="0" err="1" smtClean="0">
                          <a:latin typeface="Bookman Old Style" panose="02050604050505020204" pitchFamily="18" charset="0"/>
                        </a:rPr>
                        <a:t>Lack</a:t>
                      </a:r>
                      <a:r>
                        <a:rPr lang="lt-LT" sz="1400" i="1" dirty="0" smtClean="0">
                          <a:latin typeface="Bookman Old Style" panose="02050604050505020204" pitchFamily="18" charset="0"/>
                        </a:rPr>
                        <a:t> </a:t>
                      </a:r>
                      <a:r>
                        <a:rPr lang="lt-LT" sz="1400" i="1" dirty="0" err="1" smtClean="0">
                          <a:latin typeface="Bookman Old Style" panose="02050604050505020204" pitchFamily="18" charset="0"/>
                        </a:rPr>
                        <a:t>of</a:t>
                      </a:r>
                      <a:r>
                        <a:rPr lang="lt-LT" sz="1400" i="1" dirty="0" smtClean="0">
                          <a:latin typeface="Bookman Old Style" panose="02050604050505020204" pitchFamily="18" charset="0"/>
                        </a:rPr>
                        <a:t> </a:t>
                      </a:r>
                      <a:r>
                        <a:rPr lang="lt-LT" sz="1400" i="1" dirty="0" err="1" smtClean="0">
                          <a:latin typeface="Bookman Old Style" panose="02050604050505020204" pitchFamily="18" charset="0"/>
                        </a:rPr>
                        <a:t>confidence</a:t>
                      </a:r>
                      <a:r>
                        <a:rPr lang="en-US" sz="1400" i="1" dirty="0" smtClean="0">
                          <a:latin typeface="Bookman Old Style" panose="02050604050505020204" pitchFamily="18" charset="0"/>
                        </a:rPr>
                        <a:t>;</a:t>
                      </a:r>
                    </a:p>
                    <a:p>
                      <a:r>
                        <a:rPr lang="lt-LT" sz="1400" i="1" dirty="0" err="1" smtClean="0">
                          <a:latin typeface="Bookman Old Style" panose="02050604050505020204" pitchFamily="18" charset="0"/>
                        </a:rPr>
                        <a:t>Lack</a:t>
                      </a:r>
                      <a:r>
                        <a:rPr lang="lt-LT" sz="1400" i="1" dirty="0" smtClean="0">
                          <a:latin typeface="Bookman Old Style" panose="02050604050505020204" pitchFamily="18" charset="0"/>
                        </a:rPr>
                        <a:t> </a:t>
                      </a:r>
                      <a:r>
                        <a:rPr lang="lt-LT" sz="1400" i="1" dirty="0" err="1" smtClean="0">
                          <a:latin typeface="Bookman Old Style" panose="02050604050505020204" pitchFamily="18" charset="0"/>
                        </a:rPr>
                        <a:t>of</a:t>
                      </a:r>
                      <a:r>
                        <a:rPr lang="lt-LT" sz="1400" i="1" dirty="0" smtClean="0">
                          <a:latin typeface="Bookman Old Style" panose="02050604050505020204" pitchFamily="18" charset="0"/>
                        </a:rPr>
                        <a:t> </a:t>
                      </a:r>
                      <a:r>
                        <a:rPr lang="lt-LT" sz="1400" i="1" dirty="0" err="1" smtClean="0">
                          <a:latin typeface="Bookman Old Style" panose="02050604050505020204" pitchFamily="18" charset="0"/>
                        </a:rPr>
                        <a:t>leadership</a:t>
                      </a:r>
                      <a:r>
                        <a:rPr lang="lt-LT" sz="1400" i="1" dirty="0" smtClean="0">
                          <a:latin typeface="Bookman Old Style" panose="02050604050505020204" pitchFamily="18" charset="0"/>
                        </a:rPr>
                        <a:t> </a:t>
                      </a:r>
                      <a:r>
                        <a:rPr lang="lt-LT" sz="1400" i="1" dirty="0" err="1" smtClean="0">
                          <a:latin typeface="Bookman Old Style" panose="02050604050505020204" pitchFamily="18" charset="0"/>
                        </a:rPr>
                        <a:t>skills</a:t>
                      </a:r>
                      <a:r>
                        <a:rPr lang="lt-LT" sz="1400" i="1" dirty="0" smtClean="0">
                          <a:latin typeface="Bookman Old Style" panose="02050604050505020204" pitchFamily="18" charset="0"/>
                        </a:rPr>
                        <a:t> </a:t>
                      </a:r>
                      <a:r>
                        <a:rPr lang="en-US" sz="1400" i="1" dirty="0" smtClean="0">
                          <a:latin typeface="Bookman Old Style" panose="02050604050505020204" pitchFamily="18" charset="0"/>
                        </a:rPr>
                        <a:t>;</a:t>
                      </a:r>
                      <a:endParaRPr lang="lt-LT" sz="1400" i="1" dirty="0">
                        <a:latin typeface="Bookman Old Style" panose="02050604050505020204" pitchFamily="18" charset="0"/>
                      </a:endParaRPr>
                    </a:p>
                  </a:txBody>
                  <a:tcPr/>
                </a:tc>
                <a:tc>
                  <a:txBody>
                    <a:bodyPr/>
                    <a:lstStyle/>
                    <a:p>
                      <a:r>
                        <a:rPr lang="en-US" sz="1200" dirty="0" err="1" smtClean="0">
                          <a:latin typeface="Bookman Old Style" panose="02050604050505020204" pitchFamily="18" charset="0"/>
                        </a:rPr>
                        <a:t>Stavroula</a:t>
                      </a:r>
                      <a:r>
                        <a:rPr lang="en-US" sz="1200" dirty="0" smtClean="0">
                          <a:latin typeface="Bookman Old Style" panose="02050604050505020204" pitchFamily="18" charset="0"/>
                        </a:rPr>
                        <a:t> </a:t>
                      </a:r>
                      <a:r>
                        <a:rPr lang="en-US" sz="1200" dirty="0" err="1" smtClean="0">
                          <a:latin typeface="Bookman Old Style" panose="02050604050505020204" pitchFamily="18" charset="0"/>
                        </a:rPr>
                        <a:t>Kalaitz</a:t>
                      </a:r>
                      <a:r>
                        <a:rPr lang="en-US" sz="1200" baseline="0" dirty="0" smtClean="0">
                          <a:latin typeface="Bookman Old Style" panose="02050604050505020204" pitchFamily="18" charset="0"/>
                        </a:rPr>
                        <a:t> et al. Women, healthcare leadership and societal culture: a qualitative study.</a:t>
                      </a:r>
                    </a:p>
                    <a:p>
                      <a:r>
                        <a:rPr lang="en-US" sz="1200" dirty="0" smtClean="0">
                          <a:latin typeface="Bookman Old Style" panose="02050604050505020204" pitchFamily="18" charset="0"/>
                        </a:rPr>
                        <a:t>Journal of Healthcare Leadership 2019:11</a:t>
                      </a:r>
                      <a:endParaRPr lang="lt-LT" sz="1200" dirty="0">
                        <a:latin typeface="Bookman Old Style" panose="02050604050505020204" pitchFamily="18" charset="0"/>
                      </a:endParaRPr>
                    </a:p>
                  </a:txBody>
                  <a:tcPr/>
                </a:tc>
                <a:extLst>
                  <a:ext uri="{0D108BD9-81ED-4DB2-BD59-A6C34878D82A}">
                    <a16:rowId xmlns:a16="http://schemas.microsoft.com/office/drawing/2014/main" xmlns="" val="205455221"/>
                  </a:ext>
                </a:extLst>
              </a:tr>
            </a:tbl>
          </a:graphicData>
        </a:graphic>
      </p:graphicFrame>
    </p:spTree>
    <p:extLst>
      <p:ext uri="{BB962C8B-B14F-4D97-AF65-F5344CB8AC3E}">
        <p14:creationId xmlns:p14="http://schemas.microsoft.com/office/powerpoint/2010/main" val="316306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lt-LT"/>
          </a:p>
        </p:txBody>
      </p:sp>
      <p:sp>
        <p:nvSpPr>
          <p:cNvPr id="5" name="Content Placeholder 4"/>
          <p:cNvSpPr>
            <a:spLocks noGrp="1"/>
          </p:cNvSpPr>
          <p:nvPr>
            <p:ph sz="half" idx="1"/>
          </p:nvPr>
        </p:nvSpPr>
        <p:spPr/>
        <p:txBody>
          <a:bodyPr>
            <a:normAutofit fontScale="85000" lnSpcReduction="10000"/>
          </a:bodyPr>
          <a:lstStyle/>
          <a:p>
            <a:pPr algn="just"/>
            <a:r>
              <a:rPr lang="en-US" dirty="0">
                <a:latin typeface="Bookman Old Style" panose="02050604050505020204" pitchFamily="18" charset="0"/>
              </a:rPr>
              <a:t>First Lithuanian International Conference Go Forward! is about successful women's career and leadership.</a:t>
            </a:r>
          </a:p>
          <a:p>
            <a:pPr algn="just"/>
            <a:r>
              <a:rPr lang="en-US" dirty="0">
                <a:latin typeface="Bookman Old Style" panose="02050604050505020204" pitchFamily="18" charset="0"/>
              </a:rPr>
              <a:t>Go Forward! introduces everyone with inspirational stories, works and ideas that change the world of business, science and culture. By sharing their experience leaders open up new opportunities and encourage others to follow their footsteps.</a:t>
            </a:r>
          </a:p>
          <a:p>
            <a:endParaRPr lang="lt-LT" dirty="0"/>
          </a:p>
        </p:txBody>
      </p:sp>
      <p:pic>
        <p:nvPicPr>
          <p:cNvPr id="7" name="Content Placeholder 6"/>
          <p:cNvPicPr>
            <a:picLocks noGrp="1" noChangeAspect="1"/>
          </p:cNvPicPr>
          <p:nvPr>
            <p:ph sz="half" idx="2"/>
          </p:nvPr>
        </p:nvPicPr>
        <p:blipFill>
          <a:blip r:embed="rId2"/>
          <a:stretch>
            <a:fillRect/>
          </a:stretch>
        </p:blipFill>
        <p:spPr>
          <a:xfrm>
            <a:off x="6363031" y="2359480"/>
            <a:ext cx="5540497" cy="2720180"/>
          </a:xfrm>
          <a:prstGeom prst="rect">
            <a:avLst/>
          </a:prstGeom>
        </p:spPr>
      </p:pic>
    </p:spTree>
    <p:extLst>
      <p:ext uri="{BB962C8B-B14F-4D97-AF65-F5344CB8AC3E}">
        <p14:creationId xmlns:p14="http://schemas.microsoft.com/office/powerpoint/2010/main" val="890405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Bookman Old Style" panose="02050604050505020204" pitchFamily="18" charset="0"/>
              </a:rPr>
              <a:t>      Perspectives for EMOs</a:t>
            </a:r>
            <a:endParaRPr lang="lt-LT" sz="3600" b="1" dirty="0">
              <a:latin typeface="Bookman Old Style" panose="020506040505050202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76" y="2127775"/>
            <a:ext cx="5262695" cy="3947022"/>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885" y="2186609"/>
            <a:ext cx="5255869" cy="3943848"/>
          </a:xfrm>
          <a:prstGeom prst="rect">
            <a:avLst/>
          </a:prstGeom>
        </p:spPr>
      </p:pic>
      <p:sp>
        <p:nvSpPr>
          <p:cNvPr id="5" name="TextBox 4"/>
          <p:cNvSpPr txBox="1"/>
          <p:nvPr/>
        </p:nvSpPr>
        <p:spPr>
          <a:xfrm>
            <a:off x="1265464" y="6392636"/>
            <a:ext cx="3780065" cy="369332"/>
          </a:xfrm>
          <a:prstGeom prst="rect">
            <a:avLst/>
          </a:prstGeom>
          <a:noFill/>
        </p:spPr>
        <p:txBody>
          <a:bodyPr wrap="square" rtlCol="0">
            <a:spAutoFit/>
          </a:bodyPr>
          <a:lstStyle/>
          <a:p>
            <a:r>
              <a:rPr lang="lt-LT" b="1" dirty="0"/>
              <a:t>EJD   </a:t>
            </a:r>
            <a:r>
              <a:rPr lang="lt-LT" b="1" dirty="0" err="1"/>
              <a:t>European</a:t>
            </a:r>
            <a:r>
              <a:rPr lang="lt-LT" b="1" dirty="0"/>
              <a:t> </a:t>
            </a:r>
            <a:r>
              <a:rPr lang="lt-LT" b="1" dirty="0" err="1"/>
              <a:t>Junior</a:t>
            </a:r>
            <a:r>
              <a:rPr lang="lt-LT" b="1" dirty="0"/>
              <a:t> </a:t>
            </a:r>
            <a:r>
              <a:rPr lang="lt-LT" b="1" dirty="0" err="1"/>
              <a:t>Doctors</a:t>
            </a:r>
            <a:r>
              <a:rPr lang="lt-LT" b="1" dirty="0"/>
              <a:t> </a:t>
            </a:r>
          </a:p>
        </p:txBody>
      </p:sp>
      <p:sp>
        <p:nvSpPr>
          <p:cNvPr id="10" name="TextBox 9"/>
          <p:cNvSpPr txBox="1"/>
          <p:nvPr/>
        </p:nvSpPr>
        <p:spPr>
          <a:xfrm>
            <a:off x="6098721" y="6392636"/>
            <a:ext cx="5478236" cy="369332"/>
          </a:xfrm>
          <a:prstGeom prst="rect">
            <a:avLst/>
          </a:prstGeom>
          <a:noFill/>
        </p:spPr>
        <p:txBody>
          <a:bodyPr wrap="square" rtlCol="0">
            <a:spAutoFit/>
          </a:bodyPr>
          <a:lstStyle/>
          <a:p>
            <a:r>
              <a:rPr lang="en-US" b="1" dirty="0" smtClean="0"/>
              <a:t>     EMSA   </a:t>
            </a:r>
            <a:r>
              <a:rPr lang="en-US" b="1" dirty="0"/>
              <a:t>European Medical Students' Association </a:t>
            </a:r>
          </a:p>
        </p:txBody>
      </p:sp>
    </p:spTree>
    <p:extLst>
      <p:ext uri="{BB962C8B-B14F-4D97-AF65-F5344CB8AC3E}">
        <p14:creationId xmlns:p14="http://schemas.microsoft.com/office/powerpoint/2010/main" val="355208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908</Words>
  <Application>Microsoft Office PowerPoint</Application>
  <PresentationFormat>Personalizzato</PresentationFormat>
  <Paragraphs>83</Paragraphs>
  <Slides>8</Slides>
  <Notes>2</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Office Theme</vt:lpstr>
      <vt:lpstr>Women doctors and EMOs: roles and perspectives</vt:lpstr>
      <vt:lpstr>               The gender gap</vt:lpstr>
      <vt:lpstr>           What are EMOs?</vt:lpstr>
      <vt:lpstr>    Summary of Executive Boards of EMO’s</vt:lpstr>
      <vt:lpstr>         Leadership attributes of women</vt:lpstr>
      <vt:lpstr>          What are the barriers to leadership in EMOs?</vt:lpstr>
      <vt:lpstr>Presentazione standard di PowerPoint</vt:lpstr>
      <vt:lpstr>      Perspectives for EMOs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Daiva</dc:creator>
  <cp:lastModifiedBy>Raffaella Rossano</cp:lastModifiedBy>
  <cp:revision>68</cp:revision>
  <dcterms:created xsi:type="dcterms:W3CDTF">2019-03-20T12:34:53Z</dcterms:created>
  <dcterms:modified xsi:type="dcterms:W3CDTF">2019-05-22T09:08:56Z</dcterms:modified>
</cp:coreProperties>
</file>