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19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18AF2-1249-404E-A33F-C87CFF48991B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279E1-FC9C-C042-ADE9-92469DAA164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4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3C425-0E5E-4E37-88D9-ED42DE6D9061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16AD-BE4A-4B7E-BFDE-D55CC14E3BE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1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2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827584" y="6021288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877272"/>
            <a:ext cx="688490" cy="696558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683568" y="2636913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Women </a:t>
            </a:r>
            <a:r>
              <a:rPr lang="it-IT" sz="2400" b="1" i="1" dirty="0" err="1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doctors</a:t>
            </a:r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: a </a:t>
            </a:r>
            <a:r>
              <a:rPr lang="it-IT" sz="2400" b="1" i="1" dirty="0" err="1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different</a:t>
            </a:r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way </a:t>
            </a:r>
            <a:r>
              <a:rPr lang="it-IT" sz="2400" b="1" i="1" dirty="0" err="1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to</a:t>
            </a:r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400" b="1" i="1" dirty="0" err="1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build</a:t>
            </a:r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400" b="1" i="1" dirty="0" err="1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relationships</a:t>
            </a:r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sz="2400" b="1" i="1" dirty="0" err="1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achieve</a:t>
            </a:r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400" b="1" i="1" dirty="0" err="1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results</a:t>
            </a:r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in the </a:t>
            </a:r>
            <a:r>
              <a:rPr lang="it-IT" sz="2400" b="1" i="1" dirty="0" err="1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Healthcare</a:t>
            </a:r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System</a:t>
            </a:r>
            <a:r>
              <a:rPr lang="it-IT" sz="24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187189"/>
            <a:ext cx="91439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it-IT" sz="2000" b="0" u="sng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Towards</a:t>
            </a:r>
            <a:r>
              <a:rPr kumimoji="0" lang="it-IT" sz="2000" b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 a women </a:t>
            </a:r>
            <a:r>
              <a:rPr kumimoji="0" lang="it-IT" sz="2000" b="0" u="sng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oriented</a:t>
            </a:r>
            <a:r>
              <a:rPr kumimoji="0" lang="it-IT" sz="2000" b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Medicine. </a:t>
            </a:r>
            <a:r>
              <a:rPr kumimoji="0" lang="it-IT" sz="2000" b="0" u="sng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European</a:t>
            </a:r>
            <a:r>
              <a:rPr kumimoji="0" lang="it-IT" sz="2000" b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women </a:t>
            </a:r>
            <a:r>
              <a:rPr kumimoji="0" lang="it-IT" sz="2000" b="0" u="sng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doctors</a:t>
            </a:r>
            <a:r>
              <a:rPr kumimoji="0" lang="it-IT" sz="2000" b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’ life and work : </a:t>
            </a:r>
            <a:r>
              <a:rPr kumimoji="0" lang="it-IT" sz="2000" b="0" u="sng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facilitations</a:t>
            </a:r>
            <a:r>
              <a:rPr kumimoji="0" lang="it-IT" sz="2000" b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and </a:t>
            </a:r>
            <a:r>
              <a:rPr kumimoji="0" lang="it-IT" sz="2000" b="0" u="sng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barriers</a:t>
            </a:r>
            <a:r>
              <a:rPr kumimoji="0" lang="it-IT" sz="2000" b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it-IT" sz="2000" b="0" u="sng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1115616" y="1340768"/>
            <a:ext cx="698477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Limits</a:t>
            </a:r>
            <a:r>
              <a:rPr lang="it-IT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Implementation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new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model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is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extremely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difficult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“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changing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people’s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behavior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when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they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have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been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in the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same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job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for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years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is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one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the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hardest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thing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do” S. Thornton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–Health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Service Journal 2007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Making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decisions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could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take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longer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(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but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more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awareness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team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participation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Risk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group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thinking</a:t>
            </a:r>
            <a:endParaRPr lang="it-IT" sz="2000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Continual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assessment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re-evaluation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the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shared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governance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process</a:t>
            </a:r>
            <a:endParaRPr lang="it-IT" sz="2000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Need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for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distinct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role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definition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clear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communication</a:t>
            </a:r>
            <a:endParaRPr lang="it-IT" sz="2000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COSTS</a:t>
            </a:r>
          </a:p>
          <a:p>
            <a:pPr algn="ctr">
              <a:buFont typeface="Arial" pitchFamily="34" charset="0"/>
              <a:buChar char="•"/>
            </a:pPr>
            <a:endParaRPr lang="it-IT" sz="2000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8434" name="Picture 2" descr="C:\Users\Lalla\Documents\FEMS\Napoli 2019\Conference\immagini relazione donne e leadership\shared leadership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62020" y="1"/>
            <a:ext cx="1581980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7" y="6272868"/>
            <a:ext cx="578355" cy="585132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323528" y="1358484"/>
            <a:ext cx="67255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AIM</a:t>
            </a:r>
          </a:p>
          <a:p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raise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awareness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of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female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authority in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medical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sector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through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</a:t>
            </a:r>
            <a:r>
              <a:rPr lang="it-IT" sz="1400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n </a:t>
            </a:r>
            <a:r>
              <a:rPr lang="it-IT" sz="1400" u="sng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Intedisciplinary</a:t>
            </a:r>
            <a:r>
              <a:rPr lang="it-IT" sz="1400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Training Package </a:t>
            </a:r>
          </a:p>
          <a:p>
            <a:endParaRPr lang="it-IT" sz="1400" b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it-IT" sz="14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COURSE CONTENT</a:t>
            </a:r>
          </a:p>
          <a:p>
            <a:pPr>
              <a:buFontTx/>
              <a:buChar char="-"/>
            </a:pP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ectures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on the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meaning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of « </a:t>
            </a:r>
            <a:r>
              <a:rPr lang="it-IT" sz="14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taking</a:t>
            </a:r>
            <a:r>
              <a:rPr lang="it-IT" sz="14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care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» in a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women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perspective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- 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philosophical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approach</a:t>
            </a:r>
            <a:endParaRPr lang="it-IT" sz="1400" b="1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Tx/>
              <a:buChar char="-"/>
            </a:pP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Report and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analysis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of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women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doctors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that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influenced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our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society in the last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two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centuries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(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biographies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/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experience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of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empowerment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/work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struggles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)  -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historical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approach</a:t>
            </a:r>
            <a:endParaRPr lang="it-IT" sz="1400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Tx/>
              <a:buChar char="-"/>
            </a:pP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Brain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storming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on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trade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union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topics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issues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(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famili-friendly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organization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work-life balance,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parental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leave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)</a:t>
            </a:r>
          </a:p>
          <a:p>
            <a:pPr>
              <a:buFontTx/>
              <a:buChar char="-"/>
            </a:pPr>
            <a:endParaRPr lang="it-IT" sz="1400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it-IT" sz="14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TOOLS</a:t>
            </a:r>
          </a:p>
          <a:p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-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Frontal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lessons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Team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working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medical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pedagogic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methods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role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playing</a:t>
            </a:r>
            <a:endParaRPr lang="it-IT" sz="1400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endParaRPr lang="it-IT" sz="1400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it-IT" sz="14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EXPECTED OUTCOMES</a:t>
            </a:r>
          </a:p>
          <a:p>
            <a:pPr marL="171450" indent="-171450">
              <a:buFontTx/>
              <a:buChar char="-"/>
            </a:pP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encourage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cohesion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trust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among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participants</a:t>
            </a:r>
            <a:endParaRPr lang="it-IT" sz="1400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marL="171450" indent="-171450">
              <a:buFontTx/>
              <a:buChar char="-"/>
            </a:pP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increase</a:t>
            </a: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,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mostly</a:t>
            </a: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at</a:t>
            </a: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regional</a:t>
            </a: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or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local</a:t>
            </a: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level</a:t>
            </a: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women</a:t>
            </a: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doctors</a:t>
            </a: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participation</a:t>
            </a:r>
            <a:r>
              <a:rPr lang="it-IT" sz="1400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empowerment</a:t>
            </a:r>
            <a:endParaRPr lang="it-IT" sz="1400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marL="171450" indent="-171450">
              <a:buFontTx/>
              <a:buChar char="-"/>
            </a:pP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provide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women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doctors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future leader with appropriate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tools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of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empowerment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, </a:t>
            </a:r>
            <a:r>
              <a:rPr lang="it-IT" sz="1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confidence</a:t>
            </a:r>
            <a:r>
              <a:rPr lang="it-IT" sz="14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cultural background</a:t>
            </a:r>
            <a:endParaRPr lang="it-IT" sz="1400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8434" name="Picture 2" descr="C:\Users\Lalla\Documents\FEMS\Napoli 2019\Conference\immagini relazione donne e leadership\shared leadership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62020" y="140479"/>
            <a:ext cx="1370878" cy="912257"/>
          </a:xfrm>
          <a:prstGeom prst="rect">
            <a:avLst/>
          </a:prstGeom>
          <a:noFill/>
        </p:spPr>
      </p:pic>
      <p:pic>
        <p:nvPicPr>
          <p:cNvPr id="1026" name="Picture 2" descr="C:\Users\Lalla\Documents\FEMS\Napoli 2019\Conference\immagini relazione donne e leadership\Anaao area formazione femmini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2020" y="2835021"/>
            <a:ext cx="1426670" cy="3437848"/>
          </a:xfrm>
          <a:prstGeom prst="rect">
            <a:avLst/>
          </a:prstGeom>
          <a:noFill/>
        </p:spPr>
      </p:pic>
      <p:sp>
        <p:nvSpPr>
          <p:cNvPr id="10" name="Titolo 4"/>
          <p:cNvSpPr>
            <a:spLocks noGrp="1"/>
          </p:cNvSpPr>
          <p:nvPr>
            <p:ph type="title"/>
          </p:nvPr>
        </p:nvSpPr>
        <p:spPr>
          <a:xfrm>
            <a:off x="-324544" y="279387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it-IT" sz="2700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it-IT" sz="2200" b="1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Trade</a:t>
            </a:r>
            <a:r>
              <a:rPr lang="it-IT" sz="2200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200" b="1" i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Union </a:t>
            </a:r>
            <a:r>
              <a:rPr lang="it-IT" sz="2200" b="1" i="1" dirty="0" err="1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involvement</a:t>
            </a:r>
            <a:r>
              <a:rPr lang="it-IT" sz="2200" b="1" i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in </a:t>
            </a:r>
            <a:r>
              <a:rPr lang="it-IT" sz="2200" b="1" i="1" dirty="0" err="1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female</a:t>
            </a:r>
            <a:r>
              <a:rPr lang="it-IT" sz="2200" b="1" i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leadership </a:t>
            </a:r>
            <a:r>
              <a:rPr lang="it-IT" sz="2200" b="1" i="1" dirty="0" err="1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development</a:t>
            </a:r>
            <a:r>
              <a:rPr lang="it-IT" sz="2200" b="1" i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: </a:t>
            </a:r>
            <a:br>
              <a:rPr lang="it-IT" sz="2200" b="1" i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it-IT" sz="2200" b="1" i="1" u="sng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ANAAO </a:t>
            </a:r>
            <a:r>
              <a:rPr lang="it-IT" sz="2200" i="1" u="sng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E</a:t>
            </a:r>
            <a:r>
              <a:rPr lang="it-IT" sz="22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ducational </a:t>
            </a:r>
            <a:r>
              <a:rPr lang="it-IT" sz="2200" i="1" u="sng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P</a:t>
            </a:r>
            <a:r>
              <a:rPr lang="it-IT" sz="22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roject</a:t>
            </a:r>
            <a:r>
              <a:rPr lang="it-IT" b="1" i="1" u="sng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it-IT" b="1" i="1" u="sng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323528" y="1052736"/>
            <a:ext cx="80648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Shared</a:t>
            </a:r>
            <a:r>
              <a:rPr lang="it-IT" sz="2000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leadership </a:t>
            </a:r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is</a:t>
            </a:r>
            <a:r>
              <a:rPr lang="it-IT" sz="2000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about</a:t>
            </a:r>
            <a:r>
              <a:rPr lang="it-IT" sz="2000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the </a:t>
            </a:r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quality</a:t>
            </a:r>
            <a:r>
              <a:rPr lang="it-IT" sz="2000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sz="2000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the </a:t>
            </a:r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interaction</a:t>
            </a:r>
            <a:r>
              <a:rPr lang="it-IT" sz="2000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rather</a:t>
            </a:r>
            <a:r>
              <a:rPr lang="it-IT" sz="2000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than</a:t>
            </a:r>
            <a:r>
              <a:rPr lang="it-IT" sz="2000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people’s </a:t>
            </a:r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formal</a:t>
            </a:r>
            <a:r>
              <a:rPr lang="it-IT" sz="2000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positions</a:t>
            </a:r>
            <a:endParaRPr lang="it-IT" sz="2000" b="1" i="1" u="sng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it-IT" sz="20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It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suits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better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 system </a:t>
            </a:r>
            <a:r>
              <a:rPr lang="it-IT" sz="20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with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 </a:t>
            </a:r>
            <a:r>
              <a:rPr lang="it-IT" sz="20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female</a:t>
            </a:r>
            <a:r>
              <a:rPr lang="it-IT" sz="2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prevalence</a:t>
            </a:r>
            <a:endParaRPr lang="it-IT" sz="2000" b="1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algn="ctr">
              <a:buFont typeface="Arial" pitchFamily="34" charset="0"/>
              <a:buChar char="•"/>
            </a:pPr>
            <a:endParaRPr lang="it-IT" sz="2000" b="1" i="1" u="sng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Clinical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decision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making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is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already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delegated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a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clinical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team.</a:t>
            </a:r>
          </a:p>
          <a:p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Decisions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about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strategies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resources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and policy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not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yet</a:t>
            </a:r>
            <a:r>
              <a:rPr lang="it-IT" sz="2000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.</a:t>
            </a:r>
          </a:p>
          <a:p>
            <a:endParaRPr lang="it-IT" sz="2000" b="1" i="1" u="sng" dirty="0" smtClean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  <a:p>
            <a:endParaRPr lang="it-IT" sz="2000" b="1" i="1" u="sng" dirty="0" smtClean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it-IT" sz="2000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OUR CHALLENGE: TO MAKE THIS MIND-CHANGE REAL.</a:t>
            </a:r>
            <a:endParaRPr lang="it-IT" sz="2000" b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8434" name="Picture 2" descr="C:\Users\Lalla\Documents\FEMS\Napoli 2019\Conference\immagini relazione donne e leadership\shared leadership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62020" y="1"/>
            <a:ext cx="1581980" cy="1052736"/>
          </a:xfrm>
          <a:prstGeom prst="rect">
            <a:avLst/>
          </a:prstGeom>
          <a:noFill/>
        </p:spPr>
      </p:pic>
      <p:pic>
        <p:nvPicPr>
          <p:cNvPr id="1026" name="Picture 2" descr="C:\Users\Lalla\Documents\FEMS\Napoli 2019\Conference\immagini relazione donne e leadership\kulisciof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077072"/>
            <a:ext cx="1895475" cy="2409825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1331640" y="494116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Bookman Old Style" pitchFamily="18" charset="0"/>
              </a:rPr>
              <a:t>Anna Kuliscioff. First </a:t>
            </a:r>
            <a:r>
              <a:rPr lang="it-IT" b="1" dirty="0" err="1" smtClean="0">
                <a:latin typeface="Bookman Old Style" pitchFamily="18" charset="0"/>
              </a:rPr>
              <a:t>female</a:t>
            </a:r>
            <a:r>
              <a:rPr lang="it-IT" b="1" dirty="0" smtClean="0">
                <a:latin typeface="Bookman Old Style" pitchFamily="18" charset="0"/>
              </a:rPr>
              <a:t> </a:t>
            </a:r>
            <a:r>
              <a:rPr lang="it-IT" b="1" dirty="0" err="1" smtClean="0">
                <a:latin typeface="Bookman Old Style" pitchFamily="18" charset="0"/>
              </a:rPr>
              <a:t>medical</a:t>
            </a:r>
            <a:r>
              <a:rPr lang="it-IT" b="1" dirty="0" smtClean="0">
                <a:latin typeface="Bookman Old Style" pitchFamily="18" charset="0"/>
              </a:rPr>
              <a:t> graduate in Italy</a:t>
            </a:r>
            <a:endParaRPr lang="it-IT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539552" y="1772816"/>
            <a:ext cx="80648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b="1" i="1" u="sng" dirty="0" smtClean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  <a:p>
            <a:endParaRPr lang="it-IT" sz="2000" b="1" i="1" u="sng" dirty="0" smtClean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Let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us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never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negotiate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out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of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fear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.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But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let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us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never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fear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to</a:t>
            </a:r>
            <a:r>
              <a:rPr lang="it-IT" sz="4800" b="1" dirty="0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 </a:t>
            </a:r>
            <a:r>
              <a:rPr lang="it-IT" sz="4800" b="1" dirty="0" err="1" smtClean="0">
                <a:solidFill>
                  <a:schemeClr val="accent3">
                    <a:lumMod val="50000"/>
                  </a:schemeClr>
                </a:solidFill>
                <a:latin typeface="Edwardian Script ITC" pitchFamily="66" charset="0"/>
              </a:rPr>
              <a:t>negotiate</a:t>
            </a:r>
            <a:endParaRPr lang="it-IT" sz="4800" b="1" dirty="0">
              <a:solidFill>
                <a:schemeClr val="accent3">
                  <a:lumMod val="50000"/>
                </a:schemeClr>
              </a:solidFill>
              <a:latin typeface="Edwardian Script ITC" pitchFamily="66" charset="0"/>
            </a:endParaRPr>
          </a:p>
        </p:txBody>
      </p:sp>
      <p:pic>
        <p:nvPicPr>
          <p:cNvPr id="18434" name="Picture 2" descr="C:\Users\Lalla\Documents\FEMS\Napoli 2019\Conference\immagini relazione donne e leadership\shared leadership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0"/>
            <a:ext cx="2518084" cy="16756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pic>
        <p:nvPicPr>
          <p:cNvPr id="10" name="Picture 2" descr="C:\Users\Lalla\Documents\FEMS\Napoli 2019\Conference\immagini relazione donne e leadership\clim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451599" cy="2492896"/>
          </a:xfrm>
          <a:prstGeom prst="rect">
            <a:avLst/>
          </a:prstGeom>
          <a:noFill/>
        </p:spPr>
      </p:pic>
      <p:pic>
        <p:nvPicPr>
          <p:cNvPr id="11" name="Picture 3" descr="C:\Users\Lalla\Documents\FEMS\Napoli 2019\Conference\immagini relazione donne e leadership\clima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16832"/>
            <a:ext cx="3131840" cy="2149528"/>
          </a:xfrm>
          <a:prstGeom prst="rect">
            <a:avLst/>
          </a:prstGeom>
          <a:noFill/>
        </p:spPr>
      </p:pic>
      <p:pic>
        <p:nvPicPr>
          <p:cNvPr id="12" name="Picture 4" descr="C:\Users\Lalla\Documents\FEMS\Napoli 2019\Conference\immagini relazione donne e leadership\nas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0"/>
            <a:ext cx="1936061" cy="1619969"/>
          </a:xfrm>
          <a:prstGeom prst="rect">
            <a:avLst/>
          </a:prstGeom>
          <a:noFill/>
        </p:spPr>
      </p:pic>
      <p:pic>
        <p:nvPicPr>
          <p:cNvPr id="13" name="Picture 5" descr="C:\Users\Lalla\Documents\FEMS\Napoli 2019\Conference\immagini relazione donne e leadership\nasa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23098" y="1484784"/>
            <a:ext cx="4520902" cy="2817604"/>
          </a:xfrm>
          <a:prstGeom prst="rect">
            <a:avLst/>
          </a:prstGeom>
          <a:noFill/>
        </p:spPr>
      </p:pic>
      <p:pic>
        <p:nvPicPr>
          <p:cNvPr id="14" name="Picture 6" descr="C:\Users\Lalla\Documents\FEMS\Napoli 2019\Conference\immagini relazione donne e leadership\team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4" y="3861048"/>
            <a:ext cx="2357331" cy="2520280"/>
          </a:xfrm>
          <a:prstGeom prst="rect">
            <a:avLst/>
          </a:prstGeom>
          <a:noFill/>
        </p:spPr>
      </p:pic>
      <p:pic>
        <p:nvPicPr>
          <p:cNvPr id="15" name="Picture 8" descr="C:\Users\Lalla\Documents\FEMS\Napoli 2019\Conference\immagini relazione donne e leadership\team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07904" y="4797152"/>
            <a:ext cx="2990850" cy="1524000"/>
          </a:xfrm>
          <a:prstGeom prst="rect">
            <a:avLst/>
          </a:prstGeom>
          <a:noFill/>
        </p:spPr>
      </p:pic>
      <p:pic>
        <p:nvPicPr>
          <p:cNvPr id="16" name="Picture 7" descr="C:\Users\Lalla\Documents\FEMS\Napoli 2019\Conference\immagini relazione donne e leadership\team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3861048"/>
            <a:ext cx="2022851" cy="2162680"/>
          </a:xfrm>
          <a:prstGeom prst="rect">
            <a:avLst/>
          </a:prstGeom>
          <a:noFill/>
        </p:spPr>
      </p:pic>
      <p:sp>
        <p:nvSpPr>
          <p:cNvPr id="17" name="Elaborazione alternativa 16"/>
          <p:cNvSpPr/>
          <p:nvPr/>
        </p:nvSpPr>
        <p:spPr>
          <a:xfrm>
            <a:off x="251520" y="1916832"/>
            <a:ext cx="2304256" cy="864096"/>
          </a:xfrm>
          <a:prstGeom prst="flowChartAlternateProcess">
            <a:avLst/>
          </a:prstGeom>
          <a:solidFill>
            <a:schemeClr val="bg1">
              <a:lumMod val="50000"/>
              <a:lumOff val="5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TACKLE CLIMATE CHANGE</a:t>
            </a:r>
            <a:endParaRPr lang="it-IT" b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8" name="Elaborazione alternativa 17"/>
          <p:cNvSpPr/>
          <p:nvPr/>
        </p:nvSpPr>
        <p:spPr>
          <a:xfrm>
            <a:off x="6084168" y="1916832"/>
            <a:ext cx="2304256" cy="864096"/>
          </a:xfrm>
          <a:prstGeom prst="flowChartAlternateProcess">
            <a:avLst/>
          </a:prstGeom>
          <a:solidFill>
            <a:schemeClr val="bg1">
              <a:lumMod val="50000"/>
              <a:lumOff val="5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NEXT NASA MISSION</a:t>
            </a:r>
            <a:endParaRPr lang="it-IT" b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9" name="Elaborazione alternativa 18"/>
          <p:cNvSpPr/>
          <p:nvPr/>
        </p:nvSpPr>
        <p:spPr>
          <a:xfrm>
            <a:off x="3995936" y="4293096"/>
            <a:ext cx="2304256" cy="864096"/>
          </a:xfrm>
          <a:prstGeom prst="flowChartAlternateProcess">
            <a:avLst/>
          </a:prstGeom>
          <a:solidFill>
            <a:schemeClr val="bg1">
              <a:lumMod val="50000"/>
              <a:lumOff val="5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TREATMENT OF A CANCER PATIENT</a:t>
            </a:r>
            <a:endParaRPr lang="it-IT" b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20" name="CasellaDiTesto 19"/>
          <p:cNvSpPr txBox="1"/>
          <p:nvPr/>
        </p:nvSpPr>
        <p:spPr>
          <a:xfrm>
            <a:off x="467544" y="764704"/>
            <a:ext cx="8352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A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multidisciplinary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approach</a:t>
            </a:r>
            <a:endParaRPr lang="it-IT" sz="2000" b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Different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professionals</a:t>
            </a:r>
            <a:endParaRPr lang="it-IT" sz="2000" b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Leadership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is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distributed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at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different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points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time</a:t>
            </a:r>
            <a:endParaRPr lang="it-IT" sz="2000" b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Mutual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acknowledge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the leader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role</a:t>
            </a:r>
            <a:endParaRPr lang="it-IT" sz="2000" b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… Team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members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will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be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all</a:t>
            </a: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women!</a:t>
            </a:r>
            <a:endParaRPr lang="it-IT" sz="2000" b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21" name="Picture 3" descr="C:\Users\Lalla\Documents\FEMS\Napoli 2019\Conference\immagini relazione donne e leadership\nasa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6992"/>
            <a:ext cx="2857500" cy="1600200"/>
          </a:xfrm>
          <a:prstGeom prst="rect">
            <a:avLst/>
          </a:prstGeom>
          <a:noFill/>
        </p:spPr>
      </p:pic>
      <p:pic>
        <p:nvPicPr>
          <p:cNvPr id="22" name="Picture 4" descr="C:\Users\Lalla\Documents\FEMS\Napoli 2019\Conference\immagini relazione donne e leadership\nasa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65030" y="3068960"/>
            <a:ext cx="5978970" cy="29894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20" name="CasellaDiTesto 19"/>
          <p:cNvSpPr txBox="1"/>
          <p:nvPr/>
        </p:nvSpPr>
        <p:spPr>
          <a:xfrm>
            <a:off x="467544" y="764704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it-IT" sz="2000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Management </a:t>
            </a:r>
            <a:r>
              <a:rPr lang="it-IT" sz="2000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sz="2000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complex</a:t>
            </a:r>
            <a:r>
              <a:rPr lang="it-IT" sz="2000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systems</a:t>
            </a:r>
            <a:endParaRPr lang="it-IT" sz="2000" b="1" u="sng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it-IT" sz="2000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Professionals</a:t>
            </a:r>
            <a:r>
              <a:rPr lang="it-IT" sz="2000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’ </a:t>
            </a:r>
            <a:r>
              <a:rPr lang="it-IT" sz="2000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interaction</a:t>
            </a:r>
            <a:endParaRPr lang="it-IT" sz="2000" b="1" u="sng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Freccia circolare a destra 8"/>
          <p:cNvSpPr/>
          <p:nvPr/>
        </p:nvSpPr>
        <p:spPr>
          <a:xfrm>
            <a:off x="827584" y="980728"/>
            <a:ext cx="1296144" cy="3024336"/>
          </a:xfrm>
          <a:prstGeom prst="curvedRightArrow">
            <a:avLst>
              <a:gd name="adj1" fmla="val 0"/>
              <a:gd name="adj2" fmla="val 48108"/>
              <a:gd name="adj3" fmla="val 16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267744" y="350100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Healthcare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system </a:t>
            </a:r>
            <a:r>
              <a:rPr lang="it-IT" b="1" i="1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is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a </a:t>
            </a:r>
            <a:r>
              <a:rPr lang="it-IT" b="1" i="1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complex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system</a:t>
            </a:r>
            <a:endParaRPr lang="it-IT" b="1" i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4339" name="Picture 3" descr="C:\Users\Lalla\Documents\FEMS\Napoli 2019\Conference\immagini relazione donne e leadership\shared leadershi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48375" y="4437112"/>
            <a:ext cx="3095625" cy="1476375"/>
          </a:xfrm>
          <a:prstGeom prst="rect">
            <a:avLst/>
          </a:prstGeom>
          <a:noFill/>
        </p:spPr>
      </p:pic>
      <p:sp>
        <p:nvSpPr>
          <p:cNvPr id="12" name="Freccia circolare a sinistra 11"/>
          <p:cNvSpPr/>
          <p:nvPr/>
        </p:nvSpPr>
        <p:spPr>
          <a:xfrm>
            <a:off x="6516216" y="1268760"/>
            <a:ext cx="2088232" cy="1656184"/>
          </a:xfrm>
          <a:prstGeom prst="curvedLeftArrow">
            <a:avLst>
              <a:gd name="adj1" fmla="val 1979"/>
              <a:gd name="adj2" fmla="val 50000"/>
              <a:gd name="adj3" fmla="val 16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699792" y="220486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Growing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b="1" i="1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preponderant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female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representation</a:t>
            </a:r>
            <a:endParaRPr lang="it-IT" b="1" i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4" name="Croce 13"/>
          <p:cNvSpPr/>
          <p:nvPr/>
        </p:nvSpPr>
        <p:spPr>
          <a:xfrm>
            <a:off x="3995936" y="2852936"/>
            <a:ext cx="684000" cy="684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Uguale 14"/>
          <p:cNvSpPr/>
          <p:nvPr/>
        </p:nvSpPr>
        <p:spPr>
          <a:xfrm>
            <a:off x="1475656" y="4797152"/>
            <a:ext cx="648072" cy="62636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483768" y="4725144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A </a:t>
            </a:r>
            <a:r>
              <a:rPr lang="it-IT" b="1" i="1" u="sng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different</a:t>
            </a:r>
            <a:r>
              <a:rPr lang="it-IT" b="1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model</a:t>
            </a:r>
            <a:r>
              <a:rPr lang="it-IT" b="1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of</a:t>
            </a:r>
            <a:r>
              <a:rPr lang="it-IT" b="1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leadership in the </a:t>
            </a:r>
            <a:r>
              <a:rPr lang="it-IT" b="1" i="1" u="sng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Healthcare</a:t>
            </a:r>
            <a:r>
              <a:rPr lang="it-IT" b="1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System</a:t>
            </a:r>
            <a:endParaRPr lang="it-IT" b="1" i="1" u="sng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 animBg="1"/>
      <p:bldP spid="13" grpId="0"/>
      <p:bldP spid="14" grpId="0" animBg="1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23528" y="18864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Fisher and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Bajaj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(2017).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ask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Women and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egotiation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Plastic and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Reconstructive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Surgery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139: 753, 2017.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83568" y="908720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Women are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less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likely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initiate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negotiation</a:t>
            </a:r>
            <a:endParaRPr lang="it-IT" b="1" i="1" u="sng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Waiting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be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noticed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rewarded</a:t>
            </a:r>
            <a:endParaRPr lang="it-IT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Act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as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team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players</a:t>
            </a:r>
            <a:endParaRPr lang="it-IT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If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they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ask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they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are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perceived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negatively</a:t>
            </a:r>
            <a:endParaRPr lang="it-IT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 a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bargaining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women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feel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more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comfortable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build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relationships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endParaRPr lang="it-IT" i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23528" y="335699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Kristoffersson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al. (2016).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Experiences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the gender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climate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training – a focus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among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Swedish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medical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BMC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Med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Educ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. 2016; 16:283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827584" y="4077072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subtle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favouring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men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throughout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clinical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training</a:t>
            </a:r>
          </a:p>
          <a:p>
            <a:pPr algn="ctr"/>
            <a:endParaRPr lang="it-IT" b="1" i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Future </a:t>
            </a:r>
            <a:r>
              <a:rPr lang="it-IT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physicians</a:t>
            </a:r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risk</a:t>
            </a:r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reproduce</a:t>
            </a:r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 negative gender </a:t>
            </a:r>
            <a:r>
              <a:rPr lang="it-IT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climate</a:t>
            </a:r>
            <a:endParaRPr lang="it-IT" b="1" u="sng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5362" name="Picture 2" descr="C:\Users\Lalla\Documents\FEMS\Napoli 2019\Conference\immagini relazione donne e leadership\teach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941168"/>
            <a:ext cx="1906428" cy="1427981"/>
          </a:xfrm>
          <a:prstGeom prst="rect">
            <a:avLst/>
          </a:prstGeom>
          <a:noFill/>
        </p:spPr>
      </p:pic>
      <p:sp>
        <p:nvSpPr>
          <p:cNvPr id="22" name="CasellaDiTesto 21"/>
          <p:cNvSpPr txBox="1"/>
          <p:nvPr/>
        </p:nvSpPr>
        <p:spPr>
          <a:xfrm>
            <a:off x="2411760" y="5301208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Involving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more and more women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doctors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as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teachers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supervisors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or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leading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roles</a:t>
            </a:r>
            <a:endParaRPr lang="it-IT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23528" y="18864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Latu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al. (2019).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Empowering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Mimicry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Female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Leader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Role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Models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Empower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Women in Leadership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asks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Body Posture and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Mimicry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Sex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Roles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2019; 80(1) 11-24.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67544" y="1268760"/>
            <a:ext cx="5472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Relevance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female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leaders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’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visibility</a:t>
            </a:r>
            <a:endParaRPr lang="it-IT" b="1" i="1" u="sng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Empowerment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by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successfull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female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models</a:t>
            </a:r>
            <a:endParaRPr lang="it-IT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Ingroup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mimicry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effects</a:t>
            </a:r>
            <a:endParaRPr lang="it-IT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Women in high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power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position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not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only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the goal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but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also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 source</a:t>
            </a:r>
          </a:p>
          <a:p>
            <a:endParaRPr lang="it-IT" i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23528" y="3356992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Lewis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al. (2018).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Expanding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Opportunities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Professional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Utilization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Twitter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Carreer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Women in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Academic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Medicine and Science,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JMIR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Med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Educ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2018 v.4(2)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Jul-Dec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2018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275856" y="4293096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Social media are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providing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new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ways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connect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allow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women in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academic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medicine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obtain</a:t>
            </a:r>
            <a:r>
              <a:rPr lang="it-IT" b="1" i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the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support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they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are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otherwise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lacking</a:t>
            </a:r>
            <a:endParaRPr lang="it-IT" b="1" u="sng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6386" name="Picture 2" descr="C:\Users\Lalla\Documents\FEMS\Napoli 2019\Conference\immagini relazione donne e leadership\voce-esercizio-postura-300x16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6204" y="1268760"/>
            <a:ext cx="3067796" cy="1728192"/>
          </a:xfrm>
          <a:prstGeom prst="rect">
            <a:avLst/>
          </a:prstGeom>
          <a:noFill/>
        </p:spPr>
      </p:pic>
      <p:pic>
        <p:nvPicPr>
          <p:cNvPr id="16388" name="Picture 4" descr="C:\Users\Lalla\Documents\FEMS\Napoli 2019\Conference\immagini relazione donne e leadership\twitt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581128"/>
            <a:ext cx="955824" cy="955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323528" y="47667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It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’s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time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reconsider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leadership and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leading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models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in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Healthcare</a:t>
            </a:r>
            <a:endParaRPr lang="it-IT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51520" y="980728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becoming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more and more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single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possess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abilities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competently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lead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today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O’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toole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Galbraith &amp;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Lawler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2002</a:t>
            </a:r>
            <a:endParaRPr lang="it-IT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Users\Lalla\Documents\FEMS\Napoli 2019\Conference\immagini relazione donne e leadership\superman-300x16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708920"/>
            <a:ext cx="2857500" cy="1609725"/>
          </a:xfrm>
          <a:prstGeom prst="rect">
            <a:avLst/>
          </a:prstGeom>
          <a:noFill/>
        </p:spPr>
      </p:pic>
      <p:pic>
        <p:nvPicPr>
          <p:cNvPr id="17411" name="Picture 3" descr="C:\Users\Lalla\Documents\FEMS\Napoli 2019\Conference\immagini relazione donne e leadership\1423322394834_Comics_Female_Avenger_rain__1_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2060848"/>
            <a:ext cx="2025028" cy="3076600"/>
          </a:xfrm>
          <a:prstGeom prst="rect">
            <a:avLst/>
          </a:prstGeom>
          <a:noFill/>
        </p:spPr>
      </p:pic>
      <p:sp>
        <p:nvSpPr>
          <p:cNvPr id="15" name="CasellaDiTesto 14"/>
          <p:cNvSpPr txBox="1"/>
          <p:nvPr/>
        </p:nvSpPr>
        <p:spPr>
          <a:xfrm>
            <a:off x="395536" y="530120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It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’s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time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switch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from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one-man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management </a:t>
            </a:r>
            <a:r>
              <a:rPr lang="it-IT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</a:t>
            </a:r>
          </a:p>
          <a:p>
            <a:pPr algn="ctr"/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SHARED LEADERSHIP!!!</a:t>
            </a:r>
            <a:endParaRPr lang="it-IT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3995936" y="3284984"/>
            <a:ext cx="1944216" cy="28803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251520" y="220486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Shared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leadership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is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a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relational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, collaborative leadership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process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or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phenomenon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involving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teams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or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groups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that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mutually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influence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one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another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collectively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share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duties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responsibilities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otherwise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relegated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a single </a:t>
            </a:r>
            <a:r>
              <a:rPr lang="it-IT" b="1" i="1" u="sng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central</a:t>
            </a:r>
            <a:r>
              <a:rPr lang="it-IT" b="1" i="1" u="sng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leader.</a:t>
            </a:r>
          </a:p>
          <a:p>
            <a:pPr algn="ctr"/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Kocolowsky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(2010);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Shared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Leadership: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Is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It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Time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for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a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Change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?,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Emerging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Leadership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Journeys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Vol.3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pp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22-32</a:t>
            </a:r>
            <a:endParaRPr lang="it-IT" sz="1600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835696" y="5013176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Shared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Leadership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was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practiced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most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often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by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female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managers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. </a:t>
            </a:r>
          </a:p>
          <a:p>
            <a:pPr algn="ctr"/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Increasing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in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innovation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motivation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readiness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for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development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.</a:t>
            </a:r>
            <a:endParaRPr lang="it-IT" b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8434" name="Picture 2" descr="C:\Users\Lalla\Documents\FEMS\Napoli 2019\Conference\immagini relazione donne e leadership\shared leadership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60648"/>
            <a:ext cx="2619375" cy="1743075"/>
          </a:xfrm>
          <a:prstGeom prst="rect">
            <a:avLst/>
          </a:prstGeom>
          <a:noFill/>
        </p:spPr>
      </p:pic>
      <p:pic>
        <p:nvPicPr>
          <p:cNvPr id="18435" name="Picture 3" descr="C:\Users\Lalla\Documents\FEMS\Napoli 2019\Conference\immagini relazione donne e leadership\finalndi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4581128"/>
            <a:ext cx="1072809" cy="1430412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1331640" y="429309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Konu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Viitanen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(2008)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Shared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Leadership in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Finnish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Social and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ealth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Leadership in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21 No.1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. 28-40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1043608" y="6353944"/>
            <a:ext cx="7632848" cy="504056"/>
          </a:xfrm>
        </p:spPr>
        <p:txBody>
          <a:bodyPr>
            <a:normAutofit/>
          </a:bodyPr>
          <a:lstStyle/>
          <a:p>
            <a:pPr algn="ctr"/>
            <a:r>
              <a:rPr lang="it-IT" sz="2000" b="1" i="1" u="sng" dirty="0" smtClean="0">
                <a:solidFill>
                  <a:srgbClr val="0066CC"/>
                </a:solidFill>
                <a:latin typeface="Bookman Old Style" pitchFamily="18" charset="0"/>
              </a:rPr>
              <a:t>Dr. Alessandra </a:t>
            </a:r>
            <a:r>
              <a:rPr lang="it-IT" sz="2000" b="1" i="1" u="sng" dirty="0" err="1" smtClean="0">
                <a:solidFill>
                  <a:srgbClr val="0066CC"/>
                </a:solidFill>
                <a:latin typeface="Bookman Old Style" pitchFamily="18" charset="0"/>
              </a:rPr>
              <a:t>Spedicato</a:t>
            </a:r>
            <a:endParaRPr lang="it-IT" sz="20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1714052" cy="45986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161442"/>
            <a:ext cx="688490" cy="6965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0" y="886146"/>
            <a:ext cx="867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Work team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resolves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differences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reach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agreements</a:t>
            </a:r>
            <a:endParaRPr lang="it-IT" i="1" dirty="0" smtClean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Work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distributed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properly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to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take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advantage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of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members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’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unique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skills</a:t>
            </a:r>
            <a:endParaRPr lang="it-IT" i="1" dirty="0" smtClean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Informations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about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company’s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strategy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are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shared</a:t>
            </a:r>
            <a:endParaRPr lang="it-IT" i="1" dirty="0" smtClean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Teamwork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is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promoted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with</a:t>
            </a:r>
            <a:r>
              <a:rPr lang="it-IT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the team </a:t>
            </a:r>
            <a:r>
              <a:rPr lang="it-IT" i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itself</a:t>
            </a:r>
            <a:endParaRPr lang="it-IT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83568" y="2708920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Benefits</a:t>
            </a:r>
            <a:endParaRPr lang="it-IT" sz="2000" b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it-IT" sz="2000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wo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heads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are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better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than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one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.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Different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leaders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one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task-oriented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one</a:t>
            </a:r>
            <a:r>
              <a:rPr lang="it-IT" sz="2000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-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behavior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oriented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(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Waldersee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and </a:t>
            </a:r>
            <a:r>
              <a:rPr lang="it-IT" sz="20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Eagleson</a:t>
            </a:r>
            <a:r>
              <a:rPr lang="it-IT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2002)</a:t>
            </a:r>
          </a:p>
          <a:p>
            <a:pPr algn="ctr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Reduced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stress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level</a:t>
            </a:r>
            <a:endParaRPr lang="it-IT" sz="2000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Increased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creativity</a:t>
            </a:r>
            <a:endParaRPr lang="it-IT" sz="2000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Increased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20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productivity</a:t>
            </a:r>
            <a:endParaRPr lang="it-IT" sz="2000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8434" name="Picture 2" descr="C:\Users\Lalla\Documents\FEMS\Napoli 2019\Conference\immagini relazione donne e leadership\shared leadership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40479"/>
            <a:ext cx="1120537" cy="745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878</Words>
  <Application>Microsoft Office PowerPoint</Application>
  <PresentationFormat>Presentazione su schermo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Trade Union involvement in female leadership development:  ANAAO Educational Project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Spedicato</dc:creator>
  <cp:lastModifiedBy>Raffaella Rossano</cp:lastModifiedBy>
  <cp:revision>50</cp:revision>
  <dcterms:created xsi:type="dcterms:W3CDTF">2019-04-28T08:10:23Z</dcterms:created>
  <dcterms:modified xsi:type="dcterms:W3CDTF">2019-05-29T07:32:09Z</dcterms:modified>
</cp:coreProperties>
</file>