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1"/>
  </p:notesMasterIdLst>
  <p:handoutMasterIdLst>
    <p:handoutMasterId r:id="rId12"/>
  </p:handoutMasterIdLst>
  <p:sldIdLst>
    <p:sldId id="256" r:id="rId2"/>
    <p:sldId id="415" r:id="rId3"/>
    <p:sldId id="563" r:id="rId4"/>
    <p:sldId id="418" r:id="rId5"/>
    <p:sldId id="417" r:id="rId6"/>
    <p:sldId id="561" r:id="rId7"/>
    <p:sldId id="562" r:id="rId8"/>
    <p:sldId id="491" r:id="rId9"/>
    <p:sldId id="564" r:id="rId1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30CADBF-04BA-4467-8A3E-73F931118898}">
          <p14:sldIdLst>
            <p14:sldId id="256"/>
            <p14:sldId id="415"/>
            <p14:sldId id="563"/>
            <p14:sldId id="418"/>
            <p14:sldId id="417"/>
            <p14:sldId id="561"/>
            <p14:sldId id="562"/>
            <p14:sldId id="491"/>
            <p14:sldId id="564"/>
          </p14:sldIdLst>
        </p14:section>
        <p14:section name="Untitled Section" id="{8E2C7D31-E409-4204-9C53-8B22DD18A753}">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 initials="x"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00"/>
    <a:srgbClr val="E8E6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664" autoAdjust="0"/>
  </p:normalViewPr>
  <p:slideViewPr>
    <p:cSldViewPr snapToGrid="0">
      <p:cViewPr>
        <p:scale>
          <a:sx n="87" d="100"/>
          <a:sy n="87" d="100"/>
        </p:scale>
        <p:origin x="-485"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5E164EA-A707-4898-9FBC-C24142368067}" type="datetimeFigureOut">
              <a:rPr lang="en-US" smtClean="0"/>
              <a:t>5/16/2019</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r>
              <a:rPr lang="ru-RU"/>
              <a:t>Министерство на здравеопазването</a:t>
            </a:r>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B9236AB-06F0-4A6A-B7D7-3F3E08BEE940}" type="slidenum">
              <a:rPr lang="en-US" smtClean="0"/>
              <a:t>‹N›</a:t>
            </a:fld>
            <a:endParaRPr lang="en-US"/>
          </a:p>
        </p:txBody>
      </p:sp>
    </p:spTree>
    <p:extLst>
      <p:ext uri="{BB962C8B-B14F-4D97-AF65-F5344CB8AC3E}">
        <p14:creationId xmlns:p14="http://schemas.microsoft.com/office/powerpoint/2010/main" val="83858636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8A93FE4-8BF4-4CF6-8C29-AB7D501B0984}" type="datetimeFigureOut">
              <a:rPr lang="en-US" smtClean="0"/>
              <a:t>5/16/2019</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r>
              <a:rPr lang="ru-RU"/>
              <a:t>Министерство на здравеопазването</a:t>
            </a:r>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2B9F4CC-EFAF-4CEE-819F-C22E0BFC0535}" type="slidenum">
              <a:rPr lang="en-US" smtClean="0"/>
              <a:t>‹N›</a:t>
            </a:fld>
            <a:endParaRPr lang="en-US"/>
          </a:p>
        </p:txBody>
      </p:sp>
    </p:spTree>
    <p:extLst>
      <p:ext uri="{BB962C8B-B14F-4D97-AF65-F5344CB8AC3E}">
        <p14:creationId xmlns:p14="http://schemas.microsoft.com/office/powerpoint/2010/main" val="59833815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Footer Placeholder 3"/>
          <p:cNvSpPr>
            <a:spLocks noGrp="1"/>
          </p:cNvSpPr>
          <p:nvPr>
            <p:ph type="ftr" sz="quarter" idx="10"/>
          </p:nvPr>
        </p:nvSpPr>
        <p:spPr/>
        <p:txBody>
          <a:bodyPr/>
          <a:lstStyle/>
          <a:p>
            <a:r>
              <a:rPr lang="ru-RU"/>
              <a:t>Министерство на здравеопазването</a:t>
            </a:r>
            <a:endParaRPr lang="en-US" dirty="0"/>
          </a:p>
        </p:txBody>
      </p:sp>
      <p:sp>
        <p:nvSpPr>
          <p:cNvPr id="5" name="Slide Number Placeholder 4"/>
          <p:cNvSpPr>
            <a:spLocks noGrp="1"/>
          </p:cNvSpPr>
          <p:nvPr>
            <p:ph type="sldNum" sz="quarter" idx="11"/>
          </p:nvPr>
        </p:nvSpPr>
        <p:spPr/>
        <p:txBody>
          <a:bodyPr/>
          <a:lstStyle/>
          <a:p>
            <a:fld id="{62B9F4CC-EFAF-4CEE-819F-C22E0BFC0535}" type="slidenum">
              <a:rPr lang="en-US" smtClean="0"/>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Footer Placeholder 3"/>
          <p:cNvSpPr>
            <a:spLocks noGrp="1"/>
          </p:cNvSpPr>
          <p:nvPr>
            <p:ph type="ftr" sz="quarter" idx="10"/>
          </p:nvPr>
        </p:nvSpPr>
        <p:spPr/>
        <p:txBody>
          <a:bodyPr/>
          <a:lstStyle/>
          <a:p>
            <a:r>
              <a:rPr lang="ru-RU"/>
              <a:t>Министерство на здравеопазването</a:t>
            </a:r>
            <a:endParaRPr lang="en-US" dirty="0"/>
          </a:p>
        </p:txBody>
      </p:sp>
      <p:sp>
        <p:nvSpPr>
          <p:cNvPr id="5" name="Slide Number Placeholder 4"/>
          <p:cNvSpPr>
            <a:spLocks noGrp="1"/>
          </p:cNvSpPr>
          <p:nvPr>
            <p:ph type="sldNum" sz="quarter" idx="11"/>
          </p:nvPr>
        </p:nvSpPr>
        <p:spPr/>
        <p:txBody>
          <a:bodyPr/>
          <a:lstStyle/>
          <a:p>
            <a:fld id="{62B9F4CC-EFAF-4CEE-819F-C22E0BFC0535}" type="slidenum">
              <a:rPr lang="en-US" smtClean="0"/>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Footer Placeholder 3"/>
          <p:cNvSpPr>
            <a:spLocks noGrp="1"/>
          </p:cNvSpPr>
          <p:nvPr>
            <p:ph type="ftr" sz="quarter" idx="10"/>
          </p:nvPr>
        </p:nvSpPr>
        <p:spPr/>
        <p:txBody>
          <a:bodyPr/>
          <a:lstStyle/>
          <a:p>
            <a:r>
              <a:rPr lang="ru-RU"/>
              <a:t>Министерство на здравеопазването</a:t>
            </a:r>
            <a:endParaRPr lang="en-US" dirty="0"/>
          </a:p>
        </p:txBody>
      </p:sp>
      <p:sp>
        <p:nvSpPr>
          <p:cNvPr id="5" name="Slide Number Placeholder 4"/>
          <p:cNvSpPr>
            <a:spLocks noGrp="1"/>
          </p:cNvSpPr>
          <p:nvPr>
            <p:ph type="sldNum" sz="quarter" idx="11"/>
          </p:nvPr>
        </p:nvSpPr>
        <p:spPr/>
        <p:txBody>
          <a:bodyPr/>
          <a:lstStyle/>
          <a:p>
            <a:fld id="{62B9F4CC-EFAF-4CEE-819F-C22E0BFC0535}" type="slidenum">
              <a:rPr lang="en-US" smtClean="0"/>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D0D829-A425-4858-9680-DFD9C5F83382}"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56FB08-5E67-43C0-887E-E109701ACCC7}"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56FB08-5E67-43C0-887E-E109701ACCC7}"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Tree>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56FB08-5E67-43C0-887E-E109701ACCC7}"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56FB08-5E67-43C0-887E-E109701ACCC7}"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Tree>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56FB08-5E67-43C0-887E-E109701ACCC7}"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AEBB66-4C89-4906-AFBE-4E29358D8E37}"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AAEE5E-4B2B-4AF3-AE72-8E57B41DE652}"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04055-615E-41B0-AAED-61C424FD419B}"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EF57FD-AE6A-4B92-A845-89994244ABE6}" type="datetime1">
              <a:rPr lang="en-US" smtClean="0"/>
              <a:t>5/16/2019</a:t>
            </a:fld>
            <a:endParaRPr lang="en-US" dirty="0"/>
          </a:p>
        </p:txBody>
      </p:sp>
      <p:sp>
        <p:nvSpPr>
          <p:cNvPr id="5" name="Footer Placeholder 4"/>
          <p:cNvSpPr>
            <a:spLocks noGrp="1"/>
          </p:cNvSpPr>
          <p:nvPr>
            <p:ph type="ftr" sz="quarter" idx="11"/>
          </p:nvPr>
        </p:nvSpPr>
        <p:spPr/>
        <p:txBody>
          <a:bodyPr/>
          <a:lstStyle/>
          <a:p>
            <a:r>
              <a:rPr lang="ru-RU"/>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613157-DB0F-4835-8253-D1996D66EDBF}" type="datetime1">
              <a:rPr lang="en-US" smtClean="0"/>
              <a:t>5/16/2019</a:t>
            </a:fld>
            <a:endParaRPr lang="en-US" dirty="0"/>
          </a:p>
        </p:txBody>
      </p:sp>
      <p:sp>
        <p:nvSpPr>
          <p:cNvPr id="6" name="Footer Placeholder 5"/>
          <p:cNvSpPr>
            <a:spLocks noGrp="1"/>
          </p:cNvSpPr>
          <p:nvPr>
            <p:ph type="ftr" sz="quarter" idx="11"/>
          </p:nvPr>
        </p:nvSpPr>
        <p:spPr/>
        <p:txBody>
          <a:bodyPr/>
          <a:lstStyle/>
          <a:p>
            <a:r>
              <a:rPr lang="ru-RU"/>
              <a:t>Министерство на здравеопазването</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7E1B3F-ACDF-407C-90CB-90769C03D477}" type="datetime1">
              <a:rPr lang="en-US" smtClean="0"/>
              <a:t>5/16/2019</a:t>
            </a:fld>
            <a:endParaRPr lang="en-US" dirty="0"/>
          </a:p>
        </p:txBody>
      </p:sp>
      <p:sp>
        <p:nvSpPr>
          <p:cNvPr id="8" name="Footer Placeholder 7"/>
          <p:cNvSpPr>
            <a:spLocks noGrp="1"/>
          </p:cNvSpPr>
          <p:nvPr>
            <p:ph type="ftr" sz="quarter" idx="11"/>
          </p:nvPr>
        </p:nvSpPr>
        <p:spPr/>
        <p:txBody>
          <a:bodyPr/>
          <a:lstStyle/>
          <a:p>
            <a:r>
              <a:rPr lang="ru-RU"/>
              <a:t>Министерство на здравеопазването</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C4175A-AAAC-45F1-87D8-504C4A53D4DB}" type="datetime1">
              <a:rPr lang="en-US" smtClean="0"/>
              <a:t>5/16/2019</a:t>
            </a:fld>
            <a:endParaRPr lang="en-US" dirty="0"/>
          </a:p>
        </p:txBody>
      </p:sp>
      <p:sp>
        <p:nvSpPr>
          <p:cNvPr id="4" name="Footer Placeholder 3"/>
          <p:cNvSpPr>
            <a:spLocks noGrp="1"/>
          </p:cNvSpPr>
          <p:nvPr>
            <p:ph type="ftr" sz="quarter" idx="11"/>
          </p:nvPr>
        </p:nvSpPr>
        <p:spPr/>
        <p:txBody>
          <a:bodyPr/>
          <a:lstStyle/>
          <a:p>
            <a:r>
              <a:rPr lang="ru-RU"/>
              <a:t>Министерство на здравеопазването</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EB2D-4C59-4FCC-8211-000E4035CFEB}" type="datetime1">
              <a:rPr lang="en-US" smtClean="0"/>
              <a:t>5/16/2019</a:t>
            </a:fld>
            <a:endParaRPr lang="en-US" dirty="0"/>
          </a:p>
        </p:txBody>
      </p:sp>
      <p:sp>
        <p:nvSpPr>
          <p:cNvPr id="3" name="Footer Placeholder 2"/>
          <p:cNvSpPr>
            <a:spLocks noGrp="1"/>
          </p:cNvSpPr>
          <p:nvPr>
            <p:ph type="ftr" sz="quarter" idx="11"/>
          </p:nvPr>
        </p:nvSpPr>
        <p:spPr/>
        <p:txBody>
          <a:bodyPr/>
          <a:lstStyle/>
          <a:p>
            <a:r>
              <a:rPr lang="ru-RU"/>
              <a:t>Министерство на здравеопазването</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7D1DB0-80E6-4ED8-B143-2A02EEF042EE}" type="datetime1">
              <a:rPr lang="en-US" smtClean="0"/>
              <a:t>5/16/2019</a:t>
            </a:fld>
            <a:endParaRPr lang="en-US" dirty="0"/>
          </a:p>
        </p:txBody>
      </p:sp>
      <p:sp>
        <p:nvSpPr>
          <p:cNvPr id="6" name="Footer Placeholder 5"/>
          <p:cNvSpPr>
            <a:spLocks noGrp="1"/>
          </p:cNvSpPr>
          <p:nvPr>
            <p:ph type="ftr" sz="quarter" idx="11"/>
          </p:nvPr>
        </p:nvSpPr>
        <p:spPr/>
        <p:txBody>
          <a:bodyPr/>
          <a:lstStyle/>
          <a:p>
            <a:r>
              <a:rPr lang="ru-RU"/>
              <a:t>Министерство на здравеопазването</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ru-RU"/>
              <a:t>Министерство на здравеопазването</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
        <p:nvSpPr>
          <p:cNvPr id="5" name="Date Placeholder 4"/>
          <p:cNvSpPr>
            <a:spLocks noGrp="1"/>
          </p:cNvSpPr>
          <p:nvPr>
            <p:ph type="dt" sz="half" idx="10"/>
          </p:nvPr>
        </p:nvSpPr>
        <p:spPr/>
        <p:txBody>
          <a:bodyPr/>
          <a:lstStyle/>
          <a:p>
            <a:fld id="{3C46B74D-3681-45F4-BB61-1245EF0117C0}" type="datetime1">
              <a:rPr lang="en-US" smtClean="0"/>
              <a:t>5/16/2019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56FB08-5E67-43C0-887E-E109701ACCC7}" type="datetime1">
              <a:rPr lang="en-US" smtClean="0"/>
              <a:t>5/16/2019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ru-RU"/>
              <a:t>Министерство на здравеопазването</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hyperlink" Target="https://www.mlsp.government.bg/index.php?section=POLICIESI&amp;I=409,"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p:nvPr/>
        </p:nvSpPr>
        <p:spPr>
          <a:xfrm>
            <a:off x="1002454" y="3373120"/>
            <a:ext cx="8596668" cy="195072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bg-BG" sz="40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4358" y="478917"/>
            <a:ext cx="1812860" cy="1116851"/>
          </a:xfrm>
          <a:prstGeom prst="rect">
            <a:avLst/>
          </a:prstGeom>
        </p:spPr>
      </p:pic>
      <p:pic>
        <p:nvPicPr>
          <p:cNvPr id="4" name="image.png" descr="image.png"/>
          <p:cNvPicPr>
            <a:picLocks noChangeAspect="1"/>
          </p:cNvPicPr>
          <p:nvPr/>
        </p:nvPicPr>
        <p:blipFill>
          <a:blip r:embed="rId4">
            <a:alphaModFix amt="15000"/>
          </a:blip>
          <a:srcRect l="97" t="10204" b="54930"/>
          <a:stretch>
            <a:fillRect/>
          </a:stretch>
        </p:blipFill>
        <p:spPr>
          <a:xfrm>
            <a:off x="0" y="0"/>
            <a:ext cx="12191999" cy="2021368"/>
          </a:xfrm>
          <a:prstGeom prst="rect">
            <a:avLst/>
          </a:prstGeom>
          <a:ln w="12700">
            <a:miter lim="400000"/>
            <a:headEnd/>
            <a:tailEnd/>
          </a:ln>
        </p:spPr>
      </p:pic>
      <p:sp>
        <p:nvSpPr>
          <p:cNvPr id="12" name="Заглавие 11"/>
          <p:cNvSpPr>
            <a:spLocks noGrp="1"/>
          </p:cNvSpPr>
          <p:nvPr>
            <p:ph type="title"/>
          </p:nvPr>
        </p:nvSpPr>
        <p:spPr>
          <a:xfrm>
            <a:off x="400050" y="2500285"/>
            <a:ext cx="8873953" cy="2823555"/>
          </a:xfrm>
        </p:spPr>
        <p:txBody>
          <a:bodyPr>
            <a:noAutofit/>
          </a:bodyPr>
          <a:lstStyle/>
          <a:p>
            <a:pPr algn="ctr"/>
            <a:r>
              <a:rPr lang="bg-BG" sz="4400" b="1" dirty="0">
                <a:solidFill>
                  <a:schemeClr val="accent2">
                    <a:lumMod val="75000"/>
                  </a:schemeClr>
                </a:solidFill>
                <a:latin typeface="Times New Roman" panose="02020603050405020304" pitchFamily="18" charset="0"/>
                <a:cs typeface="Times New Roman" panose="02020603050405020304" pitchFamily="18" charset="0"/>
              </a:rPr>
              <a:t/>
            </a:r>
            <a:br>
              <a:rPr lang="bg-BG" sz="4400" b="1" dirty="0">
                <a:solidFill>
                  <a:schemeClr val="accent2">
                    <a:lumMod val="75000"/>
                  </a:schemeClr>
                </a:solidFill>
                <a:latin typeface="Times New Roman" panose="02020603050405020304" pitchFamily="18" charset="0"/>
                <a:cs typeface="Times New Roman" panose="02020603050405020304" pitchFamily="18" charset="0"/>
              </a:rPr>
            </a:br>
            <a:r>
              <a:rPr lang="bg-BG" sz="4400" b="1" dirty="0">
                <a:solidFill>
                  <a:schemeClr val="accent2">
                    <a:lumMod val="75000"/>
                  </a:schemeClr>
                </a:solidFill>
                <a:latin typeface="Times New Roman" panose="02020603050405020304" pitchFamily="18" charset="0"/>
                <a:cs typeface="Times New Roman" panose="02020603050405020304" pitchFamily="18" charset="0"/>
              </a:rPr>
              <a:t/>
            </a:r>
            <a:br>
              <a:rPr lang="bg-BG" sz="4400" b="1" dirty="0">
                <a:solidFill>
                  <a:schemeClr val="accent2">
                    <a:lumMod val="75000"/>
                  </a:schemeClr>
                </a:solidFill>
                <a:latin typeface="Times New Roman" panose="02020603050405020304" pitchFamily="18" charset="0"/>
                <a:cs typeface="Times New Roman" panose="02020603050405020304" pitchFamily="18" charset="0"/>
              </a:rPr>
            </a:br>
            <a:r>
              <a:rPr lang="bg-BG" sz="4400" b="1" dirty="0">
                <a:solidFill>
                  <a:schemeClr val="accent2">
                    <a:lumMod val="75000"/>
                  </a:schemeClr>
                </a:solidFill>
                <a:latin typeface="Times New Roman" panose="02020603050405020304" pitchFamily="18" charset="0"/>
                <a:cs typeface="Times New Roman" panose="02020603050405020304" pitchFamily="18" charset="0"/>
              </a:rPr>
              <a:t/>
            </a:r>
            <a:br>
              <a:rPr lang="bg-BG" sz="4400" b="1" dirty="0">
                <a:solidFill>
                  <a:schemeClr val="accent2">
                    <a:lumMod val="75000"/>
                  </a:schemeClr>
                </a:solidFill>
                <a:latin typeface="Times New Roman" panose="02020603050405020304" pitchFamily="18" charset="0"/>
                <a:cs typeface="Times New Roman" panose="02020603050405020304" pitchFamily="18" charset="0"/>
              </a:rPr>
            </a:br>
            <a:r>
              <a:rPr lang="bg-BG" sz="4400" b="1" dirty="0">
                <a:solidFill>
                  <a:schemeClr val="accent2">
                    <a:lumMod val="75000"/>
                  </a:schemeClr>
                </a:solidFill>
                <a:latin typeface="Times New Roman" panose="02020603050405020304" pitchFamily="18" charset="0"/>
                <a:cs typeface="Times New Roman" panose="02020603050405020304" pitchFamily="18" charset="0"/>
              </a:rPr>
              <a:t/>
            </a:r>
            <a:br>
              <a:rPr lang="bg-BG" sz="4400" b="1" dirty="0">
                <a:solidFill>
                  <a:schemeClr val="accent2">
                    <a:lumMod val="75000"/>
                  </a:schemeClr>
                </a:solidFill>
                <a:latin typeface="Times New Roman" panose="02020603050405020304" pitchFamily="18" charset="0"/>
                <a:cs typeface="Times New Roman" panose="02020603050405020304" pitchFamily="18" charset="0"/>
              </a:rPr>
            </a:br>
            <a:r>
              <a:rPr lang="bg-BG" sz="4400" b="1" dirty="0">
                <a:solidFill>
                  <a:schemeClr val="accent2">
                    <a:lumMod val="75000"/>
                  </a:schemeClr>
                </a:solidFill>
                <a:latin typeface="Times New Roman" panose="02020603050405020304" pitchFamily="18" charset="0"/>
                <a:cs typeface="Times New Roman" panose="02020603050405020304" pitchFamily="18" charset="0"/>
              </a:rPr>
              <a:t/>
            </a:r>
            <a:br>
              <a:rPr lang="bg-BG" sz="4400" b="1" dirty="0">
                <a:solidFill>
                  <a:schemeClr val="accent2">
                    <a:lumMod val="75000"/>
                  </a:schemeClr>
                </a:solidFill>
                <a:latin typeface="Times New Roman" panose="02020603050405020304" pitchFamily="18" charset="0"/>
                <a:cs typeface="Times New Roman" panose="02020603050405020304" pitchFamily="18" charset="0"/>
              </a:rPr>
            </a:br>
            <a:r>
              <a:rPr lang="bg-BG" sz="4400" b="1" dirty="0">
                <a:solidFill>
                  <a:schemeClr val="accent2">
                    <a:lumMod val="75000"/>
                  </a:schemeClr>
                </a:solidFill>
                <a:latin typeface="Times New Roman" panose="02020603050405020304" pitchFamily="18" charset="0"/>
                <a:cs typeface="Times New Roman" panose="02020603050405020304" pitchFamily="18" charset="0"/>
              </a:rPr>
              <a:t/>
            </a:r>
            <a:br>
              <a:rPr lang="bg-BG" sz="4400" b="1" dirty="0">
                <a:solidFill>
                  <a:schemeClr val="accent2">
                    <a:lumMod val="75000"/>
                  </a:schemeClr>
                </a:solidFill>
                <a:latin typeface="Times New Roman" panose="02020603050405020304" pitchFamily="18" charset="0"/>
                <a:cs typeface="Times New Roman" panose="02020603050405020304" pitchFamily="18" charset="0"/>
              </a:rPr>
            </a:br>
            <a:r>
              <a:rPr lang="bg-BG" sz="4400" b="1" dirty="0">
                <a:solidFill>
                  <a:schemeClr val="accent2">
                    <a:lumMod val="75000"/>
                  </a:schemeClr>
                </a:solidFill>
                <a:latin typeface="Times New Roman" panose="02020603050405020304" pitchFamily="18" charset="0"/>
                <a:cs typeface="Times New Roman" panose="02020603050405020304" pitchFamily="18" charset="0"/>
              </a:rPr>
              <a:t/>
            </a:r>
            <a:br>
              <a:rPr lang="bg-BG" sz="4400" b="1" dirty="0">
                <a:solidFill>
                  <a:schemeClr val="accent2">
                    <a:lumMod val="75000"/>
                  </a:schemeClr>
                </a:solidFill>
                <a:latin typeface="Times New Roman" panose="02020603050405020304" pitchFamily="18" charset="0"/>
                <a:cs typeface="Times New Roman" panose="02020603050405020304" pitchFamily="18" charset="0"/>
              </a:rPr>
            </a:br>
            <a:r>
              <a:rPr lang="en-US" altLang="bg-BG" b="1" dirty="0" smtClean="0">
                <a:solidFill>
                  <a:schemeClr val="accent1">
                    <a:lumMod val="75000"/>
                  </a:schemeClr>
                </a:solidFill>
                <a:latin typeface="Times New Roman" panose="02020603050405020304" pitchFamily="18" charset="0"/>
                <a:cs typeface="Times New Roman" panose="02020603050405020304" pitchFamily="18" charset="0"/>
              </a:rPr>
              <a:t>		POLICIES ORIENTED TO EQUALITY BETWEEN MEN AND WOMEN IN BULGARIA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p:nvPr/>
        </p:nvSpPr>
        <p:spPr>
          <a:xfrm>
            <a:off x="1002454" y="3373120"/>
            <a:ext cx="8596668" cy="195072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bg-BG" sz="40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4358" y="478917"/>
            <a:ext cx="1812860" cy="1116851"/>
          </a:xfrm>
          <a:prstGeom prst="rect">
            <a:avLst/>
          </a:prstGeom>
        </p:spPr>
      </p:pic>
      <p:pic>
        <p:nvPicPr>
          <p:cNvPr id="4" name="image.png" descr="image.png"/>
          <p:cNvPicPr>
            <a:picLocks noChangeAspect="1"/>
          </p:cNvPicPr>
          <p:nvPr/>
        </p:nvPicPr>
        <p:blipFill>
          <a:blip r:embed="rId4">
            <a:alphaModFix amt="15000"/>
          </a:blip>
          <a:srcRect l="97" t="10204" b="54930"/>
          <a:stretch>
            <a:fillRect/>
          </a:stretch>
        </p:blipFill>
        <p:spPr>
          <a:xfrm>
            <a:off x="0" y="0"/>
            <a:ext cx="12191999" cy="2021368"/>
          </a:xfrm>
          <a:prstGeom prst="rect">
            <a:avLst/>
          </a:prstGeom>
          <a:ln w="12700">
            <a:miter lim="400000"/>
            <a:headEnd/>
            <a:tailEnd/>
          </a:ln>
        </p:spPr>
      </p:pic>
      <p:sp>
        <p:nvSpPr>
          <p:cNvPr id="12" name="Заглавие 11"/>
          <p:cNvSpPr>
            <a:spLocks noGrp="1"/>
          </p:cNvSpPr>
          <p:nvPr>
            <p:ph type="title"/>
          </p:nvPr>
        </p:nvSpPr>
        <p:spPr>
          <a:xfrm>
            <a:off x="112542" y="2324101"/>
            <a:ext cx="9486579" cy="3581399"/>
          </a:xfrm>
        </p:spPr>
        <p:txBody>
          <a:bodyPr>
            <a:noAutofit/>
          </a:bodyPr>
          <a:lstStyle/>
          <a:p>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b="1" dirty="0">
                <a:solidFill>
                  <a:schemeClr val="accent2">
                    <a:lumMod val="75000"/>
                  </a:schemeClr>
                </a:solidFill>
                <a:latin typeface="Times New Roman" panose="02020603050405020304" pitchFamily="18" charset="0"/>
                <a:cs typeface="Times New Roman" panose="02020603050405020304" pitchFamily="18" charset="0"/>
              </a:rPr>
              <a:t/>
            </a:r>
            <a:br>
              <a:rPr lang="bg-BG" b="1" dirty="0">
                <a:solidFill>
                  <a:schemeClr val="accent2">
                    <a:lumMod val="75000"/>
                  </a:schemeClr>
                </a:solidFill>
                <a:latin typeface="Times New Roman" panose="02020603050405020304" pitchFamily="18" charset="0"/>
                <a:cs typeface="Times New Roman" panose="02020603050405020304" pitchFamily="18" charset="0"/>
              </a:rPr>
            </a:br>
            <a:r>
              <a:rPr lang="en-US" sz="2800" b="1"/>
              <a:t>Since 2004,  in Bulgaria are operating</a:t>
            </a:r>
            <a:r>
              <a:rPr lang="bg-BG" sz="2800" b="1" dirty="0"/>
              <a:t>:</a:t>
            </a:r>
            <a:r>
              <a:rPr lang="bg-BG" sz="2800" dirty="0"/>
              <a:t/>
            </a:r>
            <a:br>
              <a:rPr lang="bg-BG" sz="2800" dirty="0"/>
            </a:br>
            <a:r>
              <a:rPr lang="bg-BG" sz="2800" dirty="0"/>
              <a:t> </a:t>
            </a:r>
            <a:br>
              <a:rPr lang="bg-BG" sz="2800" dirty="0"/>
            </a:br>
            <a:r>
              <a:rPr lang="bg-BG" sz="2800" dirty="0"/>
              <a:t>1. </a:t>
            </a:r>
            <a:r>
              <a:rPr sz="2800" u="sng"/>
              <a:t>National Council on Equality between Women and Men (NCEWM) to the Council of Ministers</a:t>
            </a:r>
            <a:r>
              <a:rPr sz="2800"/>
              <a:t/>
            </a:r>
            <a:br>
              <a:rPr sz="2800"/>
            </a:br>
            <a:r>
              <a:rPr lang="bg-BG" sz="2800" dirty="0"/>
              <a:t/>
            </a:r>
            <a:br>
              <a:rPr lang="bg-BG" sz="2800" dirty="0"/>
            </a:br>
            <a:r>
              <a:rPr lang="bg-BG" sz="2800" dirty="0"/>
              <a:t>2. </a:t>
            </a:r>
            <a:r>
              <a:rPr lang="en-US" sz="2800">
                <a:hlinkClick r:id="rId5"/>
              </a:rPr>
              <a:t>National Strategy for Promoting the Equality of Women and Men 2016-2020</a:t>
            </a:r>
            <a:r>
              <a:rPr lang="bg-BG" sz="2800" dirty="0" smtClean="0"/>
              <a:t/>
            </a:r>
            <a:br>
              <a:rPr lang="bg-BG" sz="2800" dirty="0" smtClean="0"/>
            </a:br>
            <a:r>
              <a:rPr lang="bg-BG" sz="2800" dirty="0"/>
              <a:t/>
            </a:r>
            <a:br>
              <a:rPr lang="bg-BG" sz="2800" dirty="0"/>
            </a:br>
            <a:r>
              <a:rPr lang="bg-BG" sz="2800" dirty="0"/>
              <a:t>3. </a:t>
            </a:r>
            <a:r>
              <a:rPr sz="2800" u="sng"/>
              <a:t>The Equal Status of Women and Men Legal Act, 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p:nvPr/>
        </p:nvSpPr>
        <p:spPr>
          <a:xfrm>
            <a:off x="1002454" y="3373120"/>
            <a:ext cx="8596668" cy="195072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bg-BG" sz="40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4358" y="478917"/>
            <a:ext cx="1812860" cy="1116851"/>
          </a:xfrm>
          <a:prstGeom prst="rect">
            <a:avLst/>
          </a:prstGeom>
        </p:spPr>
      </p:pic>
      <p:pic>
        <p:nvPicPr>
          <p:cNvPr id="4" name="image.png" descr="image.png"/>
          <p:cNvPicPr>
            <a:picLocks noChangeAspect="1"/>
          </p:cNvPicPr>
          <p:nvPr/>
        </p:nvPicPr>
        <p:blipFill>
          <a:blip r:embed="rId4">
            <a:alphaModFix amt="15000"/>
          </a:blip>
          <a:srcRect l="97" t="10204" b="54930"/>
          <a:stretch>
            <a:fillRect/>
          </a:stretch>
        </p:blipFill>
        <p:spPr>
          <a:xfrm>
            <a:off x="0" y="0"/>
            <a:ext cx="12191999" cy="2021368"/>
          </a:xfrm>
          <a:prstGeom prst="rect">
            <a:avLst/>
          </a:prstGeom>
          <a:ln w="12700">
            <a:miter lim="400000"/>
            <a:headEnd/>
            <a:tailEnd/>
          </a:ln>
        </p:spPr>
      </p:pic>
      <p:sp>
        <p:nvSpPr>
          <p:cNvPr id="12" name="Заглавие 11"/>
          <p:cNvSpPr>
            <a:spLocks noGrp="1"/>
          </p:cNvSpPr>
          <p:nvPr>
            <p:ph type="title"/>
          </p:nvPr>
        </p:nvSpPr>
        <p:spPr>
          <a:xfrm>
            <a:off x="112543" y="2331860"/>
            <a:ext cx="9486579" cy="3367087"/>
          </a:xfrm>
        </p:spPr>
        <p:txBody>
          <a:bodyPr>
            <a:noAutofit/>
          </a:bodyPr>
          <a:lstStyle/>
          <a:p>
            <a:pPr algn="ct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8800" b="1" dirty="0" smtClean="0">
                <a:solidFill>
                  <a:schemeClr val="accent2">
                    <a:lumMod val="75000"/>
                  </a:schemeClr>
                </a:solidFill>
                <a:latin typeface="Times New Roman" panose="02020603050405020304" pitchFamily="18" charset="0"/>
                <a:cs typeface="Times New Roman" panose="02020603050405020304" pitchFamily="18" charset="0"/>
              </a:rPr>
              <a:t/>
            </a:r>
            <a:br>
              <a:rPr lang="bg-BG" sz="8800" b="1" dirty="0" smtClean="0">
                <a:solidFill>
                  <a:schemeClr val="accent2">
                    <a:lumMod val="75000"/>
                  </a:schemeClr>
                </a:solidFill>
                <a:latin typeface="Times New Roman" panose="02020603050405020304" pitchFamily="18" charset="0"/>
                <a:cs typeface="Times New Roman" panose="02020603050405020304" pitchFamily="18" charset="0"/>
              </a:rPr>
            </a:br>
            <a:r>
              <a:rPr lang="bg-BG" sz="8800" b="1" dirty="0">
                <a:solidFill>
                  <a:schemeClr val="accent2">
                    <a:lumMod val="75000"/>
                  </a:schemeClr>
                </a:solidFill>
                <a:latin typeface="Times New Roman" panose="02020603050405020304" pitchFamily="18" charset="0"/>
                <a:cs typeface="Times New Roman" panose="02020603050405020304" pitchFamily="18" charset="0"/>
              </a:rPr>
              <a:t/>
            </a:r>
            <a:br>
              <a:rPr lang="bg-BG" sz="8800" b="1" dirty="0">
                <a:solidFill>
                  <a:schemeClr val="accent2">
                    <a:lumMod val="75000"/>
                  </a:schemeClr>
                </a:solidFill>
                <a:latin typeface="Times New Roman" panose="02020603050405020304" pitchFamily="18" charset="0"/>
                <a:cs typeface="Times New Roman" panose="02020603050405020304" pitchFamily="18" charset="0"/>
              </a:rPr>
            </a:br>
            <a:r>
              <a:rPr lang="bg-BG" sz="2800" dirty="0"/>
              <a:t/>
            </a:r>
            <a:br>
              <a:rPr lang="bg-BG" sz="2800" dirty="0"/>
            </a:br>
            <a:r>
              <a:rPr lang="bg-BG" sz="2800" dirty="0"/>
              <a:t>Gender Equality Index at EU level</a:t>
            </a:r>
            <a:br>
              <a:rPr lang="bg-BG" sz="2800" dirty="0"/>
            </a:br>
            <a:r>
              <a:rPr lang="bg-BG" sz="2800" dirty="0" smtClean="0"/>
              <a:t/>
            </a:r>
            <a:br>
              <a:rPr lang="bg-BG" sz="2800" dirty="0" smtClean="0"/>
            </a:br>
            <a:r>
              <a:rPr lang="bg-BG" sz="2800" dirty="0" smtClean="0"/>
              <a:t/>
            </a:r>
            <a:br>
              <a:rPr lang="bg-BG" sz="2800" dirty="0" smtClean="0"/>
            </a:br>
            <a:r>
              <a:rPr lang="bg-BG" sz="2800" dirty="0" smtClean="0"/>
              <a:t/>
            </a:r>
            <a:br>
              <a:rPr lang="bg-BG" sz="2800" dirty="0" smtClean="0"/>
            </a:br>
            <a:r>
              <a:rPr lang="bg-BG" sz="3200" dirty="0" smtClean="0">
                <a:latin typeface="Times New Roman" panose="02020603050405020304" pitchFamily="18" charset="0"/>
                <a:cs typeface="Times New Roman" panose="02020603050405020304" pitchFamily="18" charset="0"/>
              </a:rPr>
              <a:t>Bulgaria moves </a:t>
            </a:r>
            <a:r>
              <a:rPr lang="bg-BG" sz="3200" dirty="0" smtClean="0">
                <a:solidFill>
                  <a:srgbClr val="FF0000"/>
                </a:solidFill>
                <a:latin typeface="Times New Roman" panose="02020603050405020304" pitchFamily="18" charset="0"/>
                <a:cs typeface="Times New Roman" panose="02020603050405020304" pitchFamily="18" charset="0"/>
              </a:rPr>
              <a:t>10 points</a:t>
            </a:r>
            <a:r>
              <a:rPr lang="bg-BG" sz="3200" dirty="0" smtClean="0">
                <a:latin typeface="Times New Roman" panose="02020603050405020304" pitchFamily="18" charset="0"/>
                <a:cs typeface="Times New Roman" panose="02020603050405020304" pitchFamily="18" charset="0"/>
              </a:rPr>
              <a:t> ahead in comparison with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png" descr="image.png"/>
          <p:cNvPicPr>
            <a:picLocks noChangeAspect="1"/>
          </p:cNvPicPr>
          <p:nvPr/>
        </p:nvPicPr>
        <p:blipFill rotWithShape="1">
          <a:blip r:embed="rId2">
            <a:alphaModFix amt="15000"/>
          </a:blip>
          <a:srcRect l="97" t="10204" r="-1" b="68718"/>
          <a:stretch>
            <a:fillRect/>
          </a:stretch>
        </p:blipFill>
        <p:spPr>
          <a:xfrm>
            <a:off x="0" y="1"/>
            <a:ext cx="12193139" cy="1178560"/>
          </a:xfrm>
          <a:prstGeom prst="rect">
            <a:avLst/>
          </a:prstGeom>
          <a:ln w="12700">
            <a:miter lim="400000"/>
            <a:headEnd/>
            <a:tailEnd/>
          </a:ln>
        </p:spPr>
      </p:pic>
      <p:sp>
        <p:nvSpPr>
          <p:cNvPr id="3" name="Content Placeholder 2"/>
          <p:cNvSpPr>
            <a:spLocks noGrp="1"/>
          </p:cNvSpPr>
          <p:nvPr>
            <p:ph idx="1"/>
          </p:nvPr>
        </p:nvSpPr>
        <p:spPr>
          <a:xfrm>
            <a:off x="677334" y="1229361"/>
            <a:ext cx="9086426" cy="5628639"/>
          </a:xfrm>
        </p:spPr>
        <p:txBody>
          <a:bodyPr>
            <a:normAutofit/>
          </a:bodyPr>
          <a:lstStyle/>
          <a:p>
            <a:pPr marL="0" indent="0">
              <a:buNone/>
            </a:pPr>
            <a:r>
              <a:rPr lang="en-US" altLang="bg-BG" sz="2400" b="1" dirty="0">
                <a:solidFill>
                  <a:schemeClr val="accent1">
                    <a:lumMod val="75000"/>
                  </a:schemeClr>
                </a:solidFill>
              </a:rPr>
              <a:t>P</a:t>
            </a:r>
            <a:r>
              <a:rPr lang="bg-BG" sz="2400" b="1" dirty="0">
                <a:solidFill>
                  <a:schemeClr val="accent1">
                    <a:lumMod val="75000"/>
                  </a:schemeClr>
                </a:solidFill>
              </a:rPr>
              <a:t>riority </a:t>
            </a:r>
            <a:r>
              <a:rPr lang="en-US" altLang="bg-BG" sz="2400" b="1" dirty="0">
                <a:solidFill>
                  <a:schemeClr val="accent1">
                    <a:lumMod val="75000"/>
                  </a:schemeClr>
                </a:solidFill>
              </a:rPr>
              <a:t>A</a:t>
            </a:r>
            <a:r>
              <a:rPr lang="bg-BG" sz="2400" b="1" dirty="0">
                <a:solidFill>
                  <a:schemeClr val="accent1">
                    <a:lumMod val="75000"/>
                  </a:schemeClr>
                </a:solidFill>
              </a:rPr>
              <a:t>reas</a:t>
            </a:r>
            <a:r>
              <a:rPr lang="en-US" altLang="bg-BG" sz="2400" b="1" dirty="0">
                <a:solidFill>
                  <a:schemeClr val="accent1">
                    <a:lumMod val="75000"/>
                  </a:schemeClr>
                </a:solidFill>
              </a:rPr>
              <a:t>:</a:t>
            </a:r>
            <a:r>
              <a:rPr lang="bg-BG" sz="2400" dirty="0">
                <a:solidFill>
                  <a:schemeClr val="accent1">
                    <a:lumMod val="75000"/>
                  </a:schemeClr>
                </a:solidFill>
              </a:rPr>
              <a:t> </a:t>
            </a:r>
            <a:endParaRPr lang="bg-BG" sz="2400" dirty="0" smtClean="0">
              <a:solidFill>
                <a:schemeClr val="accent1">
                  <a:lumMod val="75000"/>
                </a:schemeClr>
              </a:solidFill>
            </a:endParaRPr>
          </a:p>
          <a:p>
            <a:pPr marL="0" indent="0">
              <a:buNone/>
            </a:pPr>
            <a:endParaRPr lang="bg-BG" sz="2400" dirty="0">
              <a:solidFill>
                <a:schemeClr val="accent1">
                  <a:lumMod val="75000"/>
                </a:schemeClr>
              </a:solidFill>
            </a:endParaRPr>
          </a:p>
          <a:p>
            <a:pPr lvl="0"/>
            <a:r>
              <a:rPr lang="bg-BG" sz="2400" dirty="0"/>
              <a:t>Ensuring an equal degree of economic independence for women </a:t>
            </a:r>
          </a:p>
          <a:p>
            <a:pPr lvl="0"/>
            <a:r>
              <a:rPr lang="bg-BG" sz="2400" dirty="0">
                <a:sym typeface="+mn-ea"/>
              </a:rPr>
              <a:t>Gender Differences in Pay and Income </a:t>
            </a:r>
            <a:r>
              <a:rPr lang="en-US" altLang="bg-BG" sz="2400" dirty="0">
                <a:sym typeface="+mn-ea"/>
              </a:rPr>
              <a:t>Reduction</a:t>
            </a:r>
          </a:p>
          <a:p>
            <a:pPr lvl="0"/>
            <a:r>
              <a:rPr lang="bg-BG" sz="2400" dirty="0"/>
              <a:t>Promoting equality between women and men in decision-making processes</a:t>
            </a:r>
          </a:p>
          <a:p>
            <a:pPr lvl="0"/>
            <a:r>
              <a:rPr lang="bg-BG" sz="2400" dirty="0"/>
              <a:t>Struggle on gender-based violence and protection and support for victims</a:t>
            </a:r>
          </a:p>
          <a:p>
            <a:pPr lvl="0"/>
            <a:r>
              <a:rPr lang="bg-BG" sz="2400" dirty="0"/>
              <a:t>5.Changing gender stereotypes in different spheres of public life</a:t>
            </a:r>
          </a:p>
          <a:p>
            <a:pPr marL="0" indent="0">
              <a:buNone/>
            </a:pPr>
            <a:r>
              <a:rPr lang="bg-BG" sz="2400" dirty="0"/>
              <a:t> </a:t>
            </a:r>
          </a:p>
          <a:p>
            <a:pPr marL="0" indent="0" algn="just">
              <a:buNone/>
            </a:pPr>
            <a:endParaRPr lang="bg-BG" sz="2400" dirty="0">
              <a:latin typeface="Times New Roman" panose="02020603050405020304" pitchFamily="18" charset="0"/>
              <a:cs typeface="Times New Roman" panose="02020603050405020304" pitchFamily="18" charset="0"/>
            </a:endParaRPr>
          </a:p>
          <a:p>
            <a:pPr marL="0" indent="0" algn="just">
              <a:buNone/>
            </a:pPr>
            <a:endParaRPr lang="ru-RU" dirty="0" smtClean="0"/>
          </a:p>
          <a:p>
            <a:pPr marL="0" indent="0" algn="just">
              <a:buNone/>
            </a:pPr>
            <a:endParaRPr lang="ru-RU" dirty="0" smtClean="0"/>
          </a:p>
          <a:p>
            <a:pPr marL="0" indent="0" algn="just">
              <a:buNone/>
            </a:pPr>
            <a:endParaRPr lang="ru-RU" dirty="0" smtClean="0"/>
          </a:p>
          <a:p>
            <a:pPr marL="0" indent="0" algn="just">
              <a:buNone/>
            </a:pPr>
            <a:endParaRPr lang="ru-RU" dirty="0" smtClean="0"/>
          </a:p>
        </p:txBody>
      </p:sp>
      <p:sp>
        <p:nvSpPr>
          <p:cNvPr id="5" name="Slide Number Placeholder 4"/>
          <p:cNvSpPr>
            <a:spLocks noGrp="1"/>
          </p:cNvSpPr>
          <p:nvPr>
            <p:ph type="sldNum" sz="quarter" idx="12"/>
          </p:nvPr>
        </p:nvSpPr>
        <p:spPr/>
        <p:txBody>
          <a:bodyPr/>
          <a:lstStyle/>
          <a:p>
            <a:fld id="{6D22F896-40B5-4ADD-8801-0D06FADFA095}" type="slidenum">
              <a:rPr lang="en-US" smtClean="0"/>
              <a:t>4</a:t>
            </a:fld>
            <a:endParaRPr lang="en-US" dirty="0"/>
          </a:p>
        </p:txBody>
      </p:sp>
      <p:sp>
        <p:nvSpPr>
          <p:cNvPr id="6" name="Title 1"/>
          <p:cNvSpPr>
            <a:spLocks noGrp="1"/>
          </p:cNvSpPr>
          <p:nvPr>
            <p:ph type="title"/>
          </p:nvPr>
        </p:nvSpPr>
        <p:spPr>
          <a:xfrm>
            <a:off x="148686" y="161249"/>
            <a:ext cx="8596668" cy="375920"/>
          </a:xfrm>
        </p:spPr>
        <p:txBody>
          <a:bodyPr>
            <a:noAutofit/>
          </a:bodyPr>
          <a:lstStyle/>
          <a:p>
            <a:r>
              <a:rPr lang="bg-BG" sz="2800" dirty="0" smtClean="0">
                <a:solidFill>
                  <a:schemeClr val="accent1">
                    <a:lumMod val="75000"/>
                  </a:schemeClr>
                </a:solidFill>
                <a:latin typeface="Times New Roman" panose="02020603050405020304" pitchFamily="18" charset="0"/>
                <a:cs typeface="Times New Roman" panose="02020603050405020304" pitchFamily="18" charset="0"/>
              </a:rPr>
              <a:t> </a:t>
            </a:r>
            <a:endParaRPr lang="bg-BG" sz="28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2082018" y="2996418"/>
            <a:ext cx="184731" cy="369332"/>
          </a:xfrm>
          <a:prstGeom prst="rect">
            <a:avLst/>
          </a:prstGeom>
          <a:noFill/>
        </p:spPr>
        <p:txBody>
          <a:bodyPr wrap="none" rtlCol="0">
            <a:spAutoFit/>
          </a:bodyPr>
          <a:lstStyle/>
          <a:p>
            <a:endParaRPr lang="bg-B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png" descr="image.png"/>
          <p:cNvPicPr>
            <a:picLocks noChangeAspect="1"/>
          </p:cNvPicPr>
          <p:nvPr/>
        </p:nvPicPr>
        <p:blipFill rotWithShape="1">
          <a:blip r:embed="rId2">
            <a:alphaModFix amt="15000"/>
          </a:blip>
          <a:srcRect l="97" t="10204" r="-1" b="68718"/>
          <a:stretch>
            <a:fillRect/>
          </a:stretch>
        </p:blipFill>
        <p:spPr>
          <a:xfrm>
            <a:off x="0" y="1"/>
            <a:ext cx="12193139" cy="1178560"/>
          </a:xfrm>
          <a:prstGeom prst="rect">
            <a:avLst/>
          </a:prstGeom>
          <a:ln w="12700">
            <a:miter lim="400000"/>
            <a:headEnd/>
            <a:tailEnd/>
          </a:ln>
        </p:spPr>
      </p:pic>
      <p:sp>
        <p:nvSpPr>
          <p:cNvPr id="3" name="Content Placeholder 2"/>
          <p:cNvSpPr>
            <a:spLocks noGrp="1"/>
          </p:cNvSpPr>
          <p:nvPr>
            <p:ph idx="1"/>
          </p:nvPr>
        </p:nvSpPr>
        <p:spPr>
          <a:xfrm>
            <a:off x="334434" y="1178561"/>
            <a:ext cx="9086426" cy="5628639"/>
          </a:xfrm>
        </p:spPr>
        <p:txBody>
          <a:bodyPr>
            <a:normAutofit/>
          </a:bodyPr>
          <a:lstStyle/>
          <a:p>
            <a:pPr marL="0" indent="0" algn="ctr">
              <a:buNone/>
            </a:pPr>
            <a:r>
              <a:rPr lang="en-US" sz="2400" b="1" dirty="0">
                <a:solidFill>
                  <a:schemeClr val="accent1">
                    <a:lumMod val="75000"/>
                  </a:schemeClr>
                </a:solidFill>
              </a:rPr>
              <a:t>DIFFERENCE IN PAYMENT  BY GENDER</a:t>
            </a:r>
          </a:p>
          <a:p>
            <a:pPr marL="0" indent="0" algn="ctr">
              <a:buNone/>
            </a:pPr>
            <a:endParaRPr lang="bg-BG" sz="2400" b="1" dirty="0">
              <a:solidFill>
                <a:schemeClr val="accent1">
                  <a:lumMod val="75000"/>
                </a:schemeClr>
              </a:solidFill>
              <a:latin typeface="Times New Roman" panose="02020603050405020304" pitchFamily="18" charset="0"/>
              <a:cs typeface="Times New Roman" panose="02020603050405020304" pitchFamily="18" charset="0"/>
            </a:endParaRPr>
          </a:p>
          <a:p>
            <a:r>
              <a:rPr lang="en-US" sz="2400"/>
              <a:t>According to Eurostat data for 2016, the gender pay gap in Bulgaria is </a:t>
            </a:r>
            <a:r>
              <a:rPr lang="en-US" sz="2400">
                <a:solidFill>
                  <a:schemeClr val="accent1"/>
                </a:solidFill>
              </a:rPr>
              <a:t>14.4%</a:t>
            </a:r>
            <a:r>
              <a:rPr lang="en-US" sz="2400"/>
              <a:t> (15.4% in 2015 ), which however is below the EU average of </a:t>
            </a:r>
            <a:r>
              <a:rPr lang="en-US" sz="2400">
                <a:solidFill>
                  <a:schemeClr val="accent1"/>
                </a:solidFill>
              </a:rPr>
              <a:t>16.2%</a:t>
            </a:r>
            <a:r>
              <a:rPr lang="en-US" sz="2400" dirty="0">
                <a:solidFill>
                  <a:schemeClr val="accent1">
                    <a:lumMod val="75000"/>
                  </a:schemeClr>
                </a:solidFill>
              </a:rPr>
              <a:t>.</a:t>
            </a:r>
            <a:endParaRPr lang="bg-BG" sz="2400" dirty="0">
              <a:solidFill>
                <a:schemeClr val="accent1">
                  <a:lumMod val="75000"/>
                </a:schemeClr>
              </a:solidFill>
            </a:endParaRPr>
          </a:p>
          <a:p>
            <a:r>
              <a:rPr lang="bg-BG" sz="2400" dirty="0"/>
              <a:t> </a:t>
            </a:r>
          </a:p>
          <a:p>
            <a:pPr marL="0" indent="0" algn="just">
              <a:buNone/>
            </a:pPr>
            <a:endParaRPr lang="ru-RU" sz="2400" dirty="0" smtClean="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
        <p:nvSpPr>
          <p:cNvPr id="6" name="Title 1"/>
          <p:cNvSpPr>
            <a:spLocks noGrp="1"/>
          </p:cNvSpPr>
          <p:nvPr>
            <p:ph type="title"/>
          </p:nvPr>
        </p:nvSpPr>
        <p:spPr>
          <a:xfrm>
            <a:off x="148686" y="161249"/>
            <a:ext cx="8596668" cy="375920"/>
          </a:xfrm>
        </p:spPr>
        <p:txBody>
          <a:bodyPr>
            <a:noAutofit/>
          </a:bodyPr>
          <a:lstStyle/>
          <a:p>
            <a:r>
              <a:rPr lang="bg-BG" sz="2800" dirty="0" smtClean="0">
                <a:solidFill>
                  <a:schemeClr val="accent1">
                    <a:lumMod val="75000"/>
                  </a:schemeClr>
                </a:solidFill>
                <a:latin typeface="Times New Roman" panose="02020603050405020304" pitchFamily="18" charset="0"/>
                <a:cs typeface="Times New Roman" panose="02020603050405020304" pitchFamily="18" charset="0"/>
              </a:rPr>
              <a:t> </a:t>
            </a:r>
            <a:endParaRPr lang="bg-BG" sz="28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2082018" y="2996418"/>
            <a:ext cx="184731" cy="369332"/>
          </a:xfrm>
          <a:prstGeom prst="rect">
            <a:avLst/>
          </a:prstGeom>
          <a:noFill/>
        </p:spPr>
        <p:txBody>
          <a:bodyPr wrap="none" rtlCol="0">
            <a:spAutoFit/>
          </a:bodyPr>
          <a:lstStyle/>
          <a:p>
            <a:endParaRPr lang="bg-BG" dirty="0"/>
          </a:p>
        </p:txBody>
      </p:sp>
      <p:graphicFrame>
        <p:nvGraphicFramePr>
          <p:cNvPr id="4" name="Table 3"/>
          <p:cNvGraphicFramePr>
            <a:graphicFrameLocks noGrp="1"/>
          </p:cNvGraphicFramePr>
          <p:nvPr/>
        </p:nvGraphicFramePr>
        <p:xfrm>
          <a:off x="1042988" y="3471862"/>
          <a:ext cx="8231015" cy="3043237"/>
        </p:xfrm>
        <a:graphic>
          <a:graphicData uri="http://schemas.openxmlformats.org/drawingml/2006/table">
            <a:tbl>
              <a:tblPr firstRow="1" firstCol="1" bandRow="1">
                <a:tableStyleId>{5C22544A-7EE6-4342-B048-85BDC9FD1C3A}</a:tableStyleId>
              </a:tblPr>
              <a:tblGrid>
                <a:gridCol w="3714750"/>
                <a:gridCol w="624647"/>
                <a:gridCol w="750117"/>
                <a:gridCol w="845315"/>
                <a:gridCol w="624069"/>
                <a:gridCol w="875283"/>
                <a:gridCol w="796834"/>
              </a:tblGrid>
              <a:tr h="1117847">
                <a:tc>
                  <a:txBody>
                    <a:bodyPr/>
                    <a:lstStyle/>
                    <a:p>
                      <a:pPr algn="ctr">
                        <a:lnSpc>
                          <a:spcPct val="115000"/>
                        </a:lnSpc>
                        <a:spcAft>
                          <a:spcPts val="0"/>
                        </a:spcAft>
                      </a:pPr>
                      <a:r>
                        <a:rPr lang="en-US" sz="2000">
                          <a:effectLst/>
                        </a:rPr>
                        <a:t>Economic activities</a:t>
                      </a:r>
                    </a:p>
                  </a:txBody>
                  <a:tcPr marL="44450" marR="44450" marT="0" marB="0" anchor="ctr"/>
                </a:tc>
                <a:tc>
                  <a:txBody>
                    <a:bodyPr/>
                    <a:lstStyle/>
                    <a:p>
                      <a:pPr algn="ctr">
                        <a:lnSpc>
                          <a:spcPct val="115000"/>
                        </a:lnSpc>
                        <a:spcAft>
                          <a:spcPts val="0"/>
                        </a:spcAft>
                      </a:pPr>
                      <a:r>
                        <a:rPr lang="en-US" sz="1600" dirty="0">
                          <a:effectLst/>
                        </a:rPr>
                        <a:t>2011</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US" sz="1600">
                          <a:effectLst/>
                        </a:rPr>
                        <a:t>2012</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US" sz="1600">
                          <a:effectLst/>
                        </a:rPr>
                        <a:t>2013</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US" sz="1600">
                          <a:effectLst/>
                        </a:rPr>
                        <a:t>2014</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US" sz="1600">
                          <a:effectLst/>
                        </a:rPr>
                        <a:t>2015</a:t>
                      </a:r>
                      <a:endParaRPr lang="bg-BG"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US" sz="1600" dirty="0">
                          <a:effectLst/>
                        </a:rPr>
                        <a:t>2016</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540441">
                <a:tc>
                  <a:txBody>
                    <a:bodyPr/>
                    <a:lstStyle/>
                    <a:p>
                      <a:pPr algn="l">
                        <a:lnSpc>
                          <a:spcPct val="115000"/>
                        </a:lnSpc>
                        <a:spcAft>
                          <a:spcPts val="0"/>
                        </a:spcAft>
                      </a:pPr>
                      <a:r>
                        <a:rPr lang="en-US" altLang="bg-BG" sz="1800" dirty="0">
                          <a:effectLst/>
                          <a:latin typeface="Calibri" panose="020F0502020204030204" pitchFamily="34" charset="0"/>
                          <a:ea typeface="Calibri" panose="020F0502020204030204" pitchFamily="34" charset="0"/>
                          <a:cs typeface="Times New Roman" panose="02020603050405020304" pitchFamily="18" charset="0"/>
                        </a:rPr>
                        <a:t>Total</a:t>
                      </a:r>
                    </a:p>
                  </a:txBody>
                  <a:tcPr marL="44450" marR="44450" marT="0" marB="0"/>
                </a:tc>
                <a:tc>
                  <a:txBody>
                    <a:bodyPr/>
                    <a:lstStyle/>
                    <a:p>
                      <a:pPr algn="r">
                        <a:lnSpc>
                          <a:spcPct val="115000"/>
                        </a:lnSpc>
                        <a:spcAft>
                          <a:spcPts val="0"/>
                        </a:spcAft>
                      </a:pPr>
                      <a:r>
                        <a:rPr lang="en-US" sz="1600" dirty="0">
                          <a:effectLst/>
                        </a:rPr>
                        <a:t>12,2</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14,0</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12,7</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12,9</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14,2</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13,2</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844508">
                <a:tc>
                  <a:txBody>
                    <a:bodyPr/>
                    <a:lstStyle/>
                    <a:p>
                      <a:pPr algn="l">
                        <a:lnSpc>
                          <a:spcPct val="115000"/>
                        </a:lnSpc>
                        <a:spcAft>
                          <a:spcPts val="0"/>
                        </a:spcAft>
                      </a:pPr>
                      <a:r>
                        <a:rPr lang="en-US" sz="1800">
                          <a:effectLst/>
                        </a:rPr>
                        <a:t>Human health and social work</a:t>
                      </a:r>
                    </a:p>
                  </a:txBody>
                  <a:tcPr marL="44450" marR="44450" marT="0" marB="0"/>
                </a:tc>
                <a:tc>
                  <a:txBody>
                    <a:bodyPr/>
                    <a:lstStyle/>
                    <a:p>
                      <a:pPr algn="r">
                        <a:lnSpc>
                          <a:spcPct val="115000"/>
                        </a:lnSpc>
                        <a:spcAft>
                          <a:spcPts val="0"/>
                        </a:spcAft>
                      </a:pPr>
                      <a:r>
                        <a:rPr lang="en-US" sz="1600" dirty="0">
                          <a:effectLst/>
                        </a:rPr>
                        <a:t>25,3</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29,2</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28,5</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29,2</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31,7</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2000" b="1" dirty="0">
                          <a:solidFill>
                            <a:srgbClr val="C00000"/>
                          </a:solidFill>
                          <a:effectLst/>
                        </a:rPr>
                        <a:t>30,2</a:t>
                      </a:r>
                      <a:endParaRPr lang="bg-BG"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r h="540441">
                <a:tc>
                  <a:txBody>
                    <a:bodyPr/>
                    <a:lstStyle/>
                    <a:p>
                      <a:pPr algn="l">
                        <a:lnSpc>
                          <a:spcPct val="115000"/>
                        </a:lnSpc>
                        <a:spcAft>
                          <a:spcPts val="0"/>
                        </a:spcAft>
                      </a:pPr>
                      <a:r>
                        <a:rPr lang="en-US" sz="1800">
                          <a:effectLst/>
                        </a:rPr>
                        <a:t>Culture, sport and entertainment</a:t>
                      </a:r>
                    </a:p>
                  </a:txBody>
                  <a:tcPr marL="44450" marR="44450" marT="0" marB="0"/>
                </a:tc>
                <a:tc>
                  <a:txBody>
                    <a:bodyPr/>
                    <a:lstStyle/>
                    <a:p>
                      <a:pPr algn="r">
                        <a:lnSpc>
                          <a:spcPct val="115000"/>
                        </a:lnSpc>
                        <a:spcAft>
                          <a:spcPts val="0"/>
                        </a:spcAft>
                      </a:pPr>
                      <a:r>
                        <a:rPr lang="en-US" sz="1600" dirty="0">
                          <a:effectLst/>
                        </a:rPr>
                        <a:t>18,5</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18,9</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16,1</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13,2</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7,9</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US" sz="1600" dirty="0">
                          <a:effectLst/>
                        </a:rPr>
                        <a:t>8,4</a:t>
                      </a:r>
                      <a:endParaRPr lang="bg-BG"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png" descr="image.png"/>
          <p:cNvPicPr>
            <a:picLocks noChangeAspect="1"/>
          </p:cNvPicPr>
          <p:nvPr/>
        </p:nvPicPr>
        <p:blipFill rotWithShape="1">
          <a:blip r:embed="rId2">
            <a:alphaModFix amt="15000"/>
          </a:blip>
          <a:srcRect l="97" t="10204" r="-1" b="68718"/>
          <a:stretch>
            <a:fillRect/>
          </a:stretch>
        </p:blipFill>
        <p:spPr>
          <a:xfrm>
            <a:off x="0" y="1"/>
            <a:ext cx="12193139" cy="1178560"/>
          </a:xfrm>
          <a:prstGeom prst="rect">
            <a:avLst/>
          </a:prstGeom>
          <a:ln w="12700">
            <a:miter lim="400000"/>
            <a:headEnd/>
            <a:tailEnd/>
          </a:ln>
        </p:spPr>
      </p:pic>
      <p:sp>
        <p:nvSpPr>
          <p:cNvPr id="3" name="Content Placeholder 2"/>
          <p:cNvSpPr>
            <a:spLocks noGrp="1"/>
          </p:cNvSpPr>
          <p:nvPr>
            <p:ph idx="1"/>
          </p:nvPr>
        </p:nvSpPr>
        <p:spPr>
          <a:xfrm>
            <a:off x="334434" y="1178561"/>
            <a:ext cx="9086426" cy="5628639"/>
          </a:xfrm>
        </p:spPr>
        <p:txBody>
          <a:bodyPr>
            <a:normAutofit/>
          </a:bodyPr>
          <a:lstStyle/>
          <a:p>
            <a:pPr algn="ctr">
              <a:lnSpc>
                <a:spcPct val="115000"/>
              </a:lnSpc>
            </a:pPr>
            <a:r>
              <a:rPr lang="bg-BG" sz="40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    </a:t>
            </a:r>
            <a:r>
              <a:rPr lang="bg-BG" sz="36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56</a:t>
            </a:r>
            <a:r>
              <a:rPr lang="bg-BG" sz="3600" dirty="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 </a:t>
            </a:r>
            <a:r>
              <a:rPr lang="en-US" altLang="bg-BG" sz="3600" dirty="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female doctors and</a:t>
            </a:r>
            <a:r>
              <a:rPr lang="bg-BG" sz="36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 44</a:t>
            </a:r>
            <a:r>
              <a:rPr lang="bg-BG" sz="3600" dirty="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 </a:t>
            </a:r>
            <a:r>
              <a:rPr lang="en-US" altLang="bg-BG" sz="3600" dirty="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male</a:t>
            </a:r>
            <a:endParaRPr lang="bg-BG" sz="36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algn="ctr">
              <a:lnSpc>
                <a:spcPct val="115000"/>
              </a:lnSpc>
            </a:pPr>
            <a:r>
              <a:rPr lang="en-US" altLang="bg-BG" sz="36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MB of BuMA</a:t>
            </a:r>
            <a:r>
              <a:rPr lang="bg-BG" sz="36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 15 </a:t>
            </a:r>
            <a:r>
              <a:rPr lang="en-US" altLang="bg-BG" sz="36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members</a:t>
            </a:r>
            <a:r>
              <a:rPr lang="bg-BG" sz="36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 – 3 </a:t>
            </a:r>
            <a:r>
              <a:rPr lang="en-US" altLang="bg-BG" sz="36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women</a:t>
            </a:r>
            <a:endParaRPr lang="bg-BG" sz="36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endParaRPr>
          </a:p>
          <a:p>
            <a:pPr algn="ctr">
              <a:lnSpc>
                <a:spcPct val="115000"/>
              </a:lnSpc>
            </a:pPr>
            <a:endParaRPr lang="bg-BG" sz="4000" dirty="0">
              <a:solidFill>
                <a:schemeClr val="accent1">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endParaRPr lang="bg-BG" sz="40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
        <p:nvSpPr>
          <p:cNvPr id="6" name="Title 1"/>
          <p:cNvSpPr>
            <a:spLocks noGrp="1"/>
          </p:cNvSpPr>
          <p:nvPr>
            <p:ph type="title"/>
          </p:nvPr>
        </p:nvSpPr>
        <p:spPr>
          <a:xfrm>
            <a:off x="148686" y="161249"/>
            <a:ext cx="8596668" cy="375920"/>
          </a:xfrm>
        </p:spPr>
        <p:txBody>
          <a:bodyPr>
            <a:noAutofit/>
          </a:bodyPr>
          <a:lstStyle/>
          <a:p>
            <a:r>
              <a:rPr lang="bg-BG" sz="2800" dirty="0" smtClean="0">
                <a:solidFill>
                  <a:schemeClr val="accent1">
                    <a:lumMod val="75000"/>
                  </a:schemeClr>
                </a:solidFill>
                <a:latin typeface="Times New Roman" panose="02020603050405020304" pitchFamily="18" charset="0"/>
                <a:cs typeface="Times New Roman" panose="02020603050405020304" pitchFamily="18" charset="0"/>
              </a:rPr>
              <a:t> </a:t>
            </a:r>
            <a:endParaRPr lang="bg-BG" sz="28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2082018" y="2996418"/>
            <a:ext cx="184731" cy="369332"/>
          </a:xfrm>
          <a:prstGeom prst="rect">
            <a:avLst/>
          </a:prstGeom>
          <a:noFill/>
        </p:spPr>
        <p:txBody>
          <a:bodyPr wrap="none" rtlCol="0">
            <a:spAutoFit/>
          </a:bodyPr>
          <a:lstStyle/>
          <a:p>
            <a:endParaRPr lang="bg-BG" dirty="0"/>
          </a:p>
        </p:txBody>
      </p:sp>
      <p:graphicFrame>
        <p:nvGraphicFramePr>
          <p:cNvPr id="4" name="Table 3"/>
          <p:cNvGraphicFramePr>
            <a:graphicFrameLocks noGrp="1"/>
          </p:cNvGraphicFramePr>
          <p:nvPr/>
        </p:nvGraphicFramePr>
        <p:xfrm>
          <a:off x="900112" y="2643188"/>
          <a:ext cx="8520748" cy="3763299"/>
        </p:xfrm>
        <a:graphic>
          <a:graphicData uri="http://schemas.openxmlformats.org/drawingml/2006/table">
            <a:tbl>
              <a:tblPr firstRow="1" firstCol="1" bandRow="1">
                <a:tableStyleId>{5C22544A-7EE6-4342-B048-85BDC9FD1C3A}</a:tableStyleId>
              </a:tblPr>
              <a:tblGrid>
                <a:gridCol w="3419918"/>
                <a:gridCol w="2695133"/>
                <a:gridCol w="2405697"/>
              </a:tblGrid>
              <a:tr h="1354788">
                <a:tc>
                  <a:txBody>
                    <a:bodyPr/>
                    <a:lstStyle/>
                    <a:p>
                      <a:pPr algn="ctr">
                        <a:lnSpc>
                          <a:spcPct val="115000"/>
                        </a:lnSpc>
                        <a:spcAft>
                          <a:spcPts val="0"/>
                        </a:spcAft>
                      </a:pPr>
                      <a:r>
                        <a:rPr lang="en-US" altLang="bg-BG" sz="2000" dirty="0" smtClean="0">
                          <a:effectLst/>
                          <a:latin typeface="+mn-lt"/>
                          <a:ea typeface="+mn-ea"/>
                          <a:cs typeface="+mn-cs"/>
                        </a:rPr>
                        <a:t>Doctors in Bulgaria</a:t>
                      </a:r>
                      <a:endParaRPr lang="bg-BG"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US" altLang="bg-BG" sz="2000" dirty="0" smtClean="0">
                          <a:effectLst/>
                          <a:latin typeface="Calibri" panose="020F0502020204030204" pitchFamily="34" charset="0"/>
                          <a:ea typeface="Calibri" panose="020F0502020204030204" pitchFamily="34" charset="0"/>
                          <a:cs typeface="Times New Roman" panose="02020603050405020304" pitchFamily="18" charset="0"/>
                        </a:rPr>
                        <a:t>Number doctors</a:t>
                      </a:r>
                      <a:endParaRPr lang="bg-BG"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n-US" altLang="bg-BG" sz="1800" dirty="0" smtClean="0">
                          <a:effectLst/>
                          <a:latin typeface="Calibri" panose="020F0502020204030204" pitchFamily="34" charset="0"/>
                          <a:ea typeface="Calibri" panose="020F0502020204030204" pitchFamily="34" charset="0"/>
                          <a:cs typeface="Times New Roman" panose="02020603050405020304" pitchFamily="18" charset="0"/>
                        </a:rPr>
                        <a:t>Average age</a:t>
                      </a:r>
                      <a:r>
                        <a:rPr lang="bg-BG" sz="1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altLang="bg-BG" sz="1800" dirty="0" smtClean="0">
                          <a:effectLst/>
                          <a:latin typeface="Calibri" panose="020F0502020204030204" pitchFamily="34" charset="0"/>
                          <a:ea typeface="Calibri" panose="020F0502020204030204" pitchFamily="34" charset="0"/>
                          <a:cs typeface="Times New Roman" panose="02020603050405020304" pitchFamily="18" charset="0"/>
                        </a:rPr>
                        <a:t>years</a:t>
                      </a:r>
                      <a:r>
                        <a:rPr lang="bg-BG" sz="18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bg-BG"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r>
              <a:tr h="802837">
                <a:tc>
                  <a:txBody>
                    <a:bodyPr/>
                    <a:lstStyle/>
                    <a:p>
                      <a:pPr algn="l">
                        <a:lnSpc>
                          <a:spcPct val="115000"/>
                        </a:lnSpc>
                        <a:spcAft>
                          <a:spcPts val="0"/>
                        </a:spcAft>
                      </a:pPr>
                      <a:r>
                        <a:rPr lang="en-US" altLang="bg-BG" sz="1800" dirty="0">
                          <a:effectLst/>
                          <a:latin typeface="Calibri" panose="020F0502020204030204" pitchFamily="34" charset="0"/>
                          <a:ea typeface="Calibri" panose="020F0502020204030204" pitchFamily="34" charset="0"/>
                          <a:cs typeface="Times New Roman" panose="02020603050405020304" pitchFamily="18" charset="0"/>
                        </a:rPr>
                        <a:t>Total</a:t>
                      </a:r>
                    </a:p>
                  </a:txBody>
                  <a:tcPr marL="44450" marR="44450" marT="0" marB="0"/>
                </a:tc>
                <a:tc>
                  <a:txBody>
                    <a:bodyPr/>
                    <a:lstStyle/>
                    <a:p>
                      <a:pPr algn="r">
                        <a:lnSpc>
                          <a:spcPct val="115000"/>
                        </a:lnSpc>
                        <a:spcAft>
                          <a:spcPts val="0"/>
                        </a:spcAft>
                      </a:pPr>
                      <a:r>
                        <a:rPr lang="bg-BG" sz="2000" dirty="0" smtClean="0">
                          <a:effectLst/>
                          <a:latin typeface="Times New Roman" panose="02020603050405020304" pitchFamily="18" charset="0"/>
                          <a:ea typeface="SimSun" panose="02010600030101010101" pitchFamily="2" charset="-122"/>
                          <a:cs typeface="Times New Roman" panose="02020603050405020304" pitchFamily="18" charset="0"/>
                        </a:rPr>
                        <a:t>31859</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bg-BG" sz="2000" b="0" dirty="0" smtClean="0">
                          <a:effectLst/>
                          <a:latin typeface="Times New Roman" panose="02020603050405020304" pitchFamily="18" charset="0"/>
                          <a:ea typeface="+mn-ea"/>
                          <a:cs typeface="Times New Roman" panose="02020603050405020304" pitchFamily="18" charset="0"/>
                        </a:rPr>
                        <a:t>52.6</a:t>
                      </a:r>
                      <a:endParaRPr lang="bg-BG"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r h="802837">
                <a:tc>
                  <a:txBody>
                    <a:bodyPr/>
                    <a:lstStyle/>
                    <a:p>
                      <a:pPr algn="l">
                        <a:lnSpc>
                          <a:spcPct val="115000"/>
                        </a:lnSpc>
                        <a:spcAft>
                          <a:spcPts val="0"/>
                        </a:spcAft>
                      </a:pPr>
                      <a:r>
                        <a:rPr lang="en-US" altLang="bg-BG" sz="1800" dirty="0">
                          <a:effectLst/>
                          <a:latin typeface="Calibri" panose="020F0502020204030204" pitchFamily="34" charset="0"/>
                          <a:ea typeface="Calibri" panose="020F0502020204030204" pitchFamily="34" charset="0"/>
                          <a:cs typeface="Times New Roman" panose="02020603050405020304" pitchFamily="18" charset="0"/>
                        </a:rPr>
                        <a:t>Women</a:t>
                      </a:r>
                    </a:p>
                  </a:txBody>
                  <a:tcPr marL="44450" marR="44450" marT="0" marB="0"/>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17</a:t>
                      </a:r>
                      <a:r>
                        <a:rPr lang="bg-BG" sz="2000" baseline="0" dirty="0" smtClean="0">
                          <a:effectLst/>
                          <a:latin typeface="Times New Roman" panose="02020603050405020304" pitchFamily="18" charset="0"/>
                          <a:ea typeface="Calibri" panose="020F0502020204030204" pitchFamily="34" charset="0"/>
                          <a:cs typeface="Times New Roman" panose="02020603050405020304" pitchFamily="18" charset="0"/>
                        </a:rPr>
                        <a:t> 991</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52.64</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r h="802837">
                <a:tc>
                  <a:txBody>
                    <a:bodyPr/>
                    <a:lstStyle/>
                    <a:p>
                      <a:pPr algn="l">
                        <a:lnSpc>
                          <a:spcPct val="115000"/>
                        </a:lnSpc>
                        <a:spcAft>
                          <a:spcPts val="0"/>
                        </a:spcAft>
                      </a:pPr>
                      <a:r>
                        <a:rPr lang="en-US" altLang="bg-BG" sz="1800" dirty="0">
                          <a:effectLst/>
                          <a:latin typeface="Calibri" panose="020F0502020204030204" pitchFamily="34" charset="0"/>
                          <a:ea typeface="Calibri" panose="020F0502020204030204" pitchFamily="34" charset="0"/>
                          <a:cs typeface="Times New Roman" panose="02020603050405020304" pitchFamily="18" charset="0"/>
                        </a:rPr>
                        <a:t>Men</a:t>
                      </a:r>
                    </a:p>
                  </a:txBody>
                  <a:tcPr marL="44450" marR="44450" marT="0" marB="0"/>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13686</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52.56</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png" descr="image.png"/>
          <p:cNvPicPr>
            <a:picLocks noChangeAspect="1"/>
          </p:cNvPicPr>
          <p:nvPr/>
        </p:nvPicPr>
        <p:blipFill rotWithShape="1">
          <a:blip r:embed="rId2">
            <a:alphaModFix amt="15000"/>
          </a:blip>
          <a:srcRect l="97" t="10204" r="-1" b="68718"/>
          <a:stretch>
            <a:fillRect/>
          </a:stretch>
        </p:blipFill>
        <p:spPr>
          <a:xfrm>
            <a:off x="0" y="1"/>
            <a:ext cx="12193139" cy="1178560"/>
          </a:xfrm>
          <a:prstGeom prst="rect">
            <a:avLst/>
          </a:prstGeom>
          <a:ln w="12700">
            <a:miter lim="400000"/>
            <a:headEnd/>
            <a:tailEnd/>
          </a:ln>
        </p:spPr>
      </p:pic>
      <p:sp>
        <p:nvSpPr>
          <p:cNvPr id="3" name="Content Placeholder 2"/>
          <p:cNvSpPr>
            <a:spLocks noGrp="1"/>
          </p:cNvSpPr>
          <p:nvPr>
            <p:ph idx="1"/>
          </p:nvPr>
        </p:nvSpPr>
        <p:spPr>
          <a:xfrm>
            <a:off x="334434" y="1178561"/>
            <a:ext cx="9086426" cy="5628639"/>
          </a:xfrm>
        </p:spPr>
        <p:txBody>
          <a:bodyPr>
            <a:normAutofit/>
          </a:bodyPr>
          <a:lstStyle/>
          <a:p>
            <a:pPr algn="ctr">
              <a:lnSpc>
                <a:spcPct val="115000"/>
              </a:lnSpc>
            </a:pPr>
            <a:r>
              <a:rPr lang="bg-BG" sz="4000" dirty="0" smtClean="0">
                <a:solidFill>
                  <a:schemeClr val="accent1">
                    <a:lumMod val="75000"/>
                  </a:schemeClr>
                </a:solidFill>
                <a:latin typeface="Times New Roman" panose="02020603050405020304" pitchFamily="18" charset="0"/>
                <a:ea typeface="SimSun" panose="02010600030101010101" pitchFamily="2" charset="-122"/>
                <a:cs typeface="Times New Roman" panose="02020603050405020304" pitchFamily="18" charset="0"/>
              </a:rPr>
              <a:t>   </a:t>
            </a:r>
            <a:endParaRPr lang="bg-BG" sz="40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
        <p:nvSpPr>
          <p:cNvPr id="6" name="Title 1"/>
          <p:cNvSpPr>
            <a:spLocks noGrp="1"/>
          </p:cNvSpPr>
          <p:nvPr>
            <p:ph type="title"/>
          </p:nvPr>
        </p:nvSpPr>
        <p:spPr>
          <a:xfrm>
            <a:off x="148686" y="161249"/>
            <a:ext cx="8596668" cy="375920"/>
          </a:xfrm>
        </p:spPr>
        <p:txBody>
          <a:bodyPr>
            <a:noAutofit/>
          </a:bodyPr>
          <a:lstStyle/>
          <a:p>
            <a:r>
              <a:rPr lang="bg-BG" sz="2800" dirty="0" smtClean="0">
                <a:solidFill>
                  <a:schemeClr val="accent1">
                    <a:lumMod val="75000"/>
                  </a:schemeClr>
                </a:solidFill>
                <a:latin typeface="Times New Roman" panose="02020603050405020304" pitchFamily="18" charset="0"/>
                <a:cs typeface="Times New Roman" panose="02020603050405020304" pitchFamily="18" charset="0"/>
              </a:rPr>
              <a:t> </a:t>
            </a:r>
            <a:endParaRPr lang="bg-BG" sz="28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2082018" y="2996418"/>
            <a:ext cx="184731" cy="369332"/>
          </a:xfrm>
          <a:prstGeom prst="rect">
            <a:avLst/>
          </a:prstGeom>
          <a:noFill/>
        </p:spPr>
        <p:txBody>
          <a:bodyPr wrap="none" rtlCol="0">
            <a:spAutoFit/>
          </a:bodyPr>
          <a:lstStyle/>
          <a:p>
            <a:endParaRPr lang="bg-BG" dirty="0"/>
          </a:p>
        </p:txBody>
      </p:sp>
      <p:graphicFrame>
        <p:nvGraphicFramePr>
          <p:cNvPr id="4" name="Table 3"/>
          <p:cNvGraphicFramePr>
            <a:graphicFrameLocks noGrp="1"/>
          </p:cNvGraphicFramePr>
          <p:nvPr/>
        </p:nvGraphicFramePr>
        <p:xfrm>
          <a:off x="1528763" y="161251"/>
          <a:ext cx="7415212" cy="6645951"/>
        </p:xfrm>
        <a:graphic>
          <a:graphicData uri="http://schemas.openxmlformats.org/drawingml/2006/table">
            <a:tbl>
              <a:tblPr firstRow="1" firstCol="1" bandRow="1">
                <a:tableStyleId>{5C22544A-7EE6-4342-B048-85BDC9FD1C3A}</a:tableStyleId>
              </a:tblPr>
              <a:tblGrid>
                <a:gridCol w="4157270"/>
                <a:gridCol w="3257942"/>
              </a:tblGrid>
              <a:tr h="1058362">
                <a:tc>
                  <a:txBody>
                    <a:bodyPr/>
                    <a:lstStyle/>
                    <a:p>
                      <a:pPr algn="l">
                        <a:lnSpc>
                          <a:spcPct val="115000"/>
                        </a:lnSpc>
                        <a:spcAft>
                          <a:spcPts val="0"/>
                        </a:spcAft>
                      </a:pPr>
                      <a:r>
                        <a:rPr lang="en-US" alt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Women doctors by age</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ctr"/>
                </a:tc>
                <a:tc>
                  <a:txBody>
                    <a:bodyPr/>
                    <a:lstStyle/>
                    <a:p>
                      <a:pPr algn="l">
                        <a:lnSpc>
                          <a:spcPct val="115000"/>
                        </a:lnSpc>
                        <a:spcAft>
                          <a:spcPts val="0"/>
                        </a:spcAft>
                      </a:pPr>
                      <a:r>
                        <a:rPr lang="en-US" altLang="bg-BG" sz="2000" dirty="0">
                          <a:effectLst/>
                          <a:latin typeface="Times New Roman" panose="02020603050405020304" pitchFamily="18" charset="0"/>
                          <a:ea typeface="Calibri" panose="020F0502020204030204" pitchFamily="34" charset="0"/>
                          <a:cs typeface="Times New Roman" panose="02020603050405020304" pitchFamily="18" charset="0"/>
                        </a:rPr>
                        <a:t>Total number</a:t>
                      </a:r>
                    </a:p>
                  </a:txBody>
                  <a:tcPr marL="44450" marR="44450" marT="0" marB="0" anchor="ctr"/>
                </a:tc>
              </a:tr>
              <a:tr h="703890">
                <a:tc>
                  <a:txBody>
                    <a:bodyPr/>
                    <a:lstStyle/>
                    <a:p>
                      <a:pPr algn="l">
                        <a:lnSpc>
                          <a:spcPct val="115000"/>
                        </a:lnSpc>
                        <a:spcAft>
                          <a:spcPts val="0"/>
                        </a:spcAft>
                      </a:pPr>
                      <a:r>
                        <a:rPr lang="en-US" altLang="bg-BG" sz="2000" dirty="0">
                          <a:effectLst/>
                          <a:latin typeface="Times New Roman" panose="02020603050405020304" pitchFamily="18" charset="0"/>
                          <a:ea typeface="Calibri" panose="020F0502020204030204" pitchFamily="34" charset="0"/>
                          <a:cs typeface="Times New Roman" panose="02020603050405020304" pitchFamily="18" charset="0"/>
                        </a:rPr>
                        <a:t>Total</a:t>
                      </a:r>
                    </a:p>
                  </a:txBody>
                  <a:tcPr marL="44450" marR="44450" marT="0" marB="0"/>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13868</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r h="683834">
                <a:tc>
                  <a:txBody>
                    <a:bodyPr/>
                    <a:lstStyle/>
                    <a:p>
                      <a:pPr algn="l">
                        <a:lnSpc>
                          <a:spcPct val="115000"/>
                        </a:lnSpc>
                        <a:spcAft>
                          <a:spcPts val="0"/>
                        </a:spcAft>
                      </a:pPr>
                      <a:r>
                        <a:rPr lang="en-US" altLang="bg-BG" sz="2000" dirty="0" smtClean="0">
                          <a:effectLst/>
                          <a:latin typeface="Times New Roman" panose="02020603050405020304" pitchFamily="18" charset="0"/>
                          <a:ea typeface="SimSun" panose="02010600030101010101" pitchFamily="2" charset="-122"/>
                          <a:cs typeface="Times New Roman" panose="02020603050405020304" pitchFamily="18" charset="0"/>
                        </a:rPr>
                        <a:t>over</a:t>
                      </a:r>
                      <a:r>
                        <a:rPr lang="bg-BG" sz="2000" dirty="0" smtClean="0">
                          <a:effectLst/>
                          <a:latin typeface="Times New Roman" panose="02020603050405020304" pitchFamily="18" charset="0"/>
                          <a:ea typeface="SimSun" panose="02010600030101010101" pitchFamily="2" charset="-122"/>
                          <a:cs typeface="Times New Roman" panose="02020603050405020304" pitchFamily="18" charset="0"/>
                        </a:rPr>
                        <a:t> 70 </a:t>
                      </a:r>
                      <a:r>
                        <a:rPr lang="en-US" altLang="bg-BG" sz="2000" dirty="0" smtClean="0">
                          <a:effectLst/>
                          <a:latin typeface="Times New Roman" panose="02020603050405020304" pitchFamily="18" charset="0"/>
                          <a:ea typeface="SimSun" panose="02010600030101010101" pitchFamily="2" charset="-122"/>
                          <a:cs typeface="Times New Roman" panose="02020603050405020304" pitchFamily="18" charset="0"/>
                        </a:rPr>
                        <a:t>y</a:t>
                      </a:r>
                    </a:p>
                  </a:txBody>
                  <a:tcPr marL="44450" marR="44450" marT="0" marB="0"/>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1648</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r h="839973">
                <a:tc>
                  <a:txBody>
                    <a:bodyPr/>
                    <a:lstStyle/>
                    <a:p>
                      <a:pPr algn="l">
                        <a:lnSpc>
                          <a:spcPct val="115000"/>
                        </a:lnSpc>
                        <a:spcAft>
                          <a:spcPts val="0"/>
                        </a:spcAft>
                      </a:pPr>
                      <a:r>
                        <a:rPr lang="bg-BG" sz="2000" dirty="0" smtClean="0">
                          <a:effectLst/>
                          <a:latin typeface="Times New Roman" panose="02020603050405020304" pitchFamily="18" charset="0"/>
                          <a:ea typeface="SimSun" panose="02010600030101010101" pitchFamily="2" charset="-122"/>
                          <a:cs typeface="Times New Roman" panose="02020603050405020304" pitchFamily="18" charset="0"/>
                        </a:rPr>
                        <a:t>61 </a:t>
                      </a:r>
                      <a:r>
                        <a:rPr lang="en-US" altLang="bg-BG" sz="2000" dirty="0" smtClean="0">
                          <a:effectLst/>
                          <a:latin typeface="Times New Roman" panose="02020603050405020304" pitchFamily="18" charset="0"/>
                          <a:ea typeface="SimSun" panose="02010600030101010101" pitchFamily="2" charset="-122"/>
                          <a:cs typeface="Times New Roman" panose="02020603050405020304" pitchFamily="18" charset="0"/>
                        </a:rPr>
                        <a:t>to</a:t>
                      </a:r>
                      <a:r>
                        <a:rPr lang="bg-BG" sz="2000" dirty="0" smtClean="0">
                          <a:effectLst/>
                          <a:latin typeface="Times New Roman" panose="02020603050405020304" pitchFamily="18" charset="0"/>
                          <a:ea typeface="SimSun" panose="02010600030101010101" pitchFamily="2" charset="-122"/>
                          <a:cs typeface="Times New Roman" panose="02020603050405020304" pitchFamily="18" charset="0"/>
                        </a:rPr>
                        <a:t> 70 </a:t>
                      </a:r>
                      <a:r>
                        <a:rPr lang="en-US" altLang="bg-BG" sz="2000" dirty="0" smtClean="0">
                          <a:effectLst/>
                          <a:latin typeface="Times New Roman" panose="02020603050405020304" pitchFamily="18" charset="0"/>
                          <a:ea typeface="SimSun" panose="02010600030101010101" pitchFamily="2" charset="-122"/>
                          <a:cs typeface="Times New Roman" panose="02020603050405020304" pitchFamily="18" charset="0"/>
                        </a:rPr>
                        <a:t>y</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tc>
                <a:tc>
                  <a:txBody>
                    <a:bodyPr/>
                    <a:lstStyle/>
                    <a:p>
                      <a:pPr marL="0" marR="0" indent="0" algn="r" defTabSz="457200" rtl="0" eaLnBrk="1" fontAlgn="auto" latinLnBrk="0" hangingPunct="1">
                        <a:lnSpc>
                          <a:spcPct val="115000"/>
                        </a:lnSpc>
                        <a:spcBef>
                          <a:spcPts val="0"/>
                        </a:spcBef>
                        <a:spcAft>
                          <a:spcPts val="0"/>
                        </a:spcAft>
                        <a:buClrTx/>
                        <a:buSzTx/>
                        <a:buFontTx/>
                        <a:buNone/>
                        <a:defRPr/>
                      </a:pPr>
                      <a:r>
                        <a:rPr lang="bg-BG" sz="2000" dirty="0" smtClean="0">
                          <a:effectLst/>
                          <a:latin typeface="Times New Roman" panose="02020603050405020304" pitchFamily="18" charset="0"/>
                          <a:ea typeface="SimSun" panose="02010600030101010101" pitchFamily="2" charset="-122"/>
                          <a:cs typeface="Times New Roman" panose="02020603050405020304" pitchFamily="18" charset="0"/>
                        </a:rPr>
                        <a:t> 5027</a:t>
                      </a:r>
                      <a:endParaRPr lang="bg-BG"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r">
                        <a:lnSpc>
                          <a:spcPct val="115000"/>
                        </a:lnSpc>
                        <a:spcAft>
                          <a:spcPts val="0"/>
                        </a:spcAft>
                      </a:pP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r h="839973">
                <a:tc>
                  <a:txBody>
                    <a:bodyPr/>
                    <a:lstStyle/>
                    <a:p>
                      <a:pPr algn="l">
                        <a:lnSpc>
                          <a:spcPct val="115000"/>
                        </a:lnSpc>
                        <a:spcAft>
                          <a:spcPts val="0"/>
                        </a:spcAft>
                      </a:pP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51 </a:t>
                      </a:r>
                      <a:r>
                        <a:rPr lang="en-US" alt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to </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60 </a:t>
                      </a:r>
                      <a:r>
                        <a:rPr lang="en-US" alt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y</a:t>
                      </a:r>
                      <a:r>
                        <a:rPr lang="ru-RU"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6914</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r h="839973">
                <a:tc>
                  <a:txBody>
                    <a:bodyPr/>
                    <a:lstStyle/>
                    <a:p>
                      <a:pPr algn="l">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41 </a:t>
                      </a:r>
                      <a:r>
                        <a:rPr lang="en-US" alt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to</a:t>
                      </a: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 50 </a:t>
                      </a:r>
                      <a:r>
                        <a:rPr lang="en-US" alt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y</a:t>
                      </a:r>
                    </a:p>
                  </a:txBody>
                  <a:tcPr marL="44450" marR="44450" marT="0" marB="0"/>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3391</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r h="839973">
                <a:tc>
                  <a:txBody>
                    <a:bodyPr/>
                    <a:lstStyle/>
                    <a:p>
                      <a:pPr algn="l">
                        <a:lnSpc>
                          <a:spcPct val="115000"/>
                        </a:lnSpc>
                        <a:spcAft>
                          <a:spcPts val="0"/>
                        </a:spcAft>
                      </a:pPr>
                      <a:r>
                        <a:rPr lang="bg-BG" sz="2000" baseline="0" dirty="0" smtClean="0">
                          <a:effectLst/>
                          <a:latin typeface="Times New Roman" panose="02020603050405020304" pitchFamily="18" charset="0"/>
                          <a:ea typeface="+mn-ea"/>
                          <a:cs typeface="Times New Roman" panose="02020603050405020304" pitchFamily="18" charset="0"/>
                        </a:rPr>
                        <a:t>31 </a:t>
                      </a:r>
                      <a:r>
                        <a:rPr lang="en-US" altLang="bg-BG" sz="2000" baseline="0" dirty="0" smtClean="0">
                          <a:effectLst/>
                          <a:latin typeface="Times New Roman" panose="02020603050405020304" pitchFamily="18" charset="0"/>
                          <a:ea typeface="+mn-ea"/>
                          <a:cs typeface="Times New Roman" panose="02020603050405020304" pitchFamily="18" charset="0"/>
                        </a:rPr>
                        <a:t>to</a:t>
                      </a:r>
                      <a:r>
                        <a:rPr lang="bg-BG" sz="2000" baseline="0" dirty="0" smtClean="0">
                          <a:effectLst/>
                          <a:latin typeface="Times New Roman" panose="02020603050405020304" pitchFamily="18" charset="0"/>
                          <a:ea typeface="+mn-ea"/>
                          <a:cs typeface="Times New Roman" panose="02020603050405020304" pitchFamily="18" charset="0"/>
                        </a:rPr>
                        <a:t> 40 </a:t>
                      </a:r>
                      <a:r>
                        <a:rPr lang="en-US" altLang="bg-BG" sz="2000" baseline="0" dirty="0" smtClean="0">
                          <a:effectLst/>
                          <a:latin typeface="Times New Roman" panose="02020603050405020304" pitchFamily="18" charset="0"/>
                          <a:ea typeface="+mn-ea"/>
                          <a:cs typeface="Times New Roman" panose="02020603050405020304" pitchFamily="18" charset="0"/>
                        </a:rPr>
                        <a:t>y</a:t>
                      </a:r>
                    </a:p>
                  </a:txBody>
                  <a:tcPr marL="44450" marR="44450" marT="0" marB="0"/>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1928</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r h="839973">
                <a:tc>
                  <a:txBody>
                    <a:bodyPr/>
                    <a:lstStyle/>
                    <a:p>
                      <a:pPr algn="l">
                        <a:lnSpc>
                          <a:spcPct val="115000"/>
                        </a:lnSpc>
                        <a:spcAft>
                          <a:spcPts val="0"/>
                        </a:spcAft>
                      </a:pPr>
                      <a:r>
                        <a:rPr lang="en-US" alt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till</a:t>
                      </a: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 30 </a:t>
                      </a:r>
                      <a:r>
                        <a:rPr lang="en-US" alt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y</a:t>
                      </a:r>
                    </a:p>
                  </a:txBody>
                  <a:tcPr marL="44450" marR="44450" marT="0" marB="0"/>
                </a:tc>
                <a:tc>
                  <a:txBody>
                    <a:bodyPr/>
                    <a:lstStyle/>
                    <a:p>
                      <a:pPr algn="r">
                        <a:lnSpc>
                          <a:spcPct val="115000"/>
                        </a:lnSpc>
                        <a:spcAft>
                          <a:spcPts val="0"/>
                        </a:spcAft>
                      </a:pPr>
                      <a:r>
                        <a:rPr lang="bg-BG" sz="2000" dirty="0" smtClean="0">
                          <a:effectLst/>
                          <a:latin typeface="Times New Roman" panose="02020603050405020304" pitchFamily="18" charset="0"/>
                          <a:ea typeface="Calibri" panose="020F0502020204030204" pitchFamily="34" charset="0"/>
                          <a:cs typeface="Times New Roman" panose="02020603050405020304" pitchFamily="18" charset="0"/>
                        </a:rPr>
                        <a:t>1916</a:t>
                      </a:r>
                      <a:endParaRPr lang="bg-BG"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nchor="b"/>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178562"/>
            <a:ext cx="9701213" cy="5050788"/>
          </a:xfrm>
        </p:spPr>
        <p:txBody>
          <a:bodyPr>
            <a:normAutofit lnSpcReduction="10000"/>
          </a:bodyPr>
          <a:lstStyle/>
          <a:p>
            <a:pPr marL="0" indent="0" algn="just">
              <a:buNone/>
            </a:pPr>
            <a:r>
              <a:rPr lang="ru-RU" sz="3600" dirty="0" smtClean="0">
                <a:solidFill>
                  <a:schemeClr val="accent1">
                    <a:lumMod val="75000"/>
                  </a:schemeClr>
                </a:solidFill>
                <a:latin typeface="Times New Roman" panose="02020603050405020304" pitchFamily="18" charset="0"/>
                <a:cs typeface="Times New Roman" panose="02020603050405020304" pitchFamily="18" charset="0"/>
              </a:rPr>
              <a:t> </a:t>
            </a:r>
            <a:r>
              <a:rPr lang="ru-RU" sz="3900" dirty="0">
                <a:solidFill>
                  <a:schemeClr val="accent1">
                    <a:lumMod val="75000"/>
                  </a:schemeClr>
                </a:solidFill>
                <a:latin typeface="Times New Roman" panose="02020603050405020304" pitchFamily="18" charset="0"/>
                <a:cs typeface="Times New Roman" panose="02020603050405020304" pitchFamily="18" charset="0"/>
              </a:rPr>
              <a:t>Bulgaria has continued to pursue a coherent policy towards increasing women's participation in the labor market and an equal degree of economic independence, reducing gender pay gap and income, promoting equality between women and men in decision-making, </a:t>
            </a:r>
            <a:r>
              <a:rPr lang="en-US" altLang="ru-RU" sz="3900" dirty="0">
                <a:solidFill>
                  <a:schemeClr val="accent1">
                    <a:lumMod val="75000"/>
                  </a:schemeClr>
                </a:solidFill>
                <a:latin typeface="Times New Roman" panose="02020603050405020304" pitchFamily="18" charset="0"/>
                <a:cs typeface="Times New Roman" panose="02020603050405020304" pitchFamily="18" charset="0"/>
              </a:rPr>
              <a:t>striving against</a:t>
            </a:r>
            <a:r>
              <a:rPr lang="ru-RU" sz="3900" dirty="0">
                <a:solidFill>
                  <a:schemeClr val="accent1">
                    <a:lumMod val="75000"/>
                  </a:schemeClr>
                </a:solidFill>
                <a:latin typeface="Times New Roman" panose="02020603050405020304" pitchFamily="18" charset="0"/>
                <a:cs typeface="Times New Roman" panose="02020603050405020304" pitchFamily="18" charset="0"/>
              </a:rPr>
              <a:t> violence and changing gender stereotypes in society in different spheres of public life.</a:t>
            </a:r>
          </a:p>
        </p:txBody>
      </p:sp>
      <p:sp>
        <p:nvSpPr>
          <p:cNvPr id="5" name="Slide Number Placeholder 4"/>
          <p:cNvSpPr>
            <a:spLocks noGrp="1"/>
          </p:cNvSpPr>
          <p:nvPr>
            <p:ph type="sldNum" sz="quarter" idx="12"/>
          </p:nvPr>
        </p:nvSpPr>
        <p:spPr/>
        <p:txBody>
          <a:bodyPr/>
          <a:lstStyle/>
          <a:p>
            <a:fld id="{6D22F896-40B5-4ADD-8801-0D06FADFA095}" type="slidenum">
              <a:rPr lang="en-US" smtClean="0"/>
              <a:t>8</a:t>
            </a:fld>
            <a:endParaRPr lang="en-US" dirty="0"/>
          </a:p>
        </p:txBody>
      </p:sp>
      <p:pic>
        <p:nvPicPr>
          <p:cNvPr id="7" name="image.png" descr="image.png"/>
          <p:cNvPicPr>
            <a:picLocks noChangeAspect="1"/>
          </p:cNvPicPr>
          <p:nvPr/>
        </p:nvPicPr>
        <p:blipFill rotWithShape="1">
          <a:blip r:embed="rId2">
            <a:alphaModFix amt="15000"/>
          </a:blip>
          <a:srcRect l="97" t="10204" r="-1" b="68718"/>
          <a:stretch>
            <a:fillRect/>
          </a:stretch>
        </p:blipFill>
        <p:spPr>
          <a:xfrm>
            <a:off x="0" y="1"/>
            <a:ext cx="12193139" cy="1178560"/>
          </a:xfrm>
          <a:prstGeom prst="rect">
            <a:avLst/>
          </a:prstGeom>
          <a:ln w="12700">
            <a:miter lim="4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974" y="2171700"/>
            <a:ext cx="8596668" cy="3071813"/>
          </a:xfrm>
        </p:spPr>
        <p:txBody>
          <a:bodyPr>
            <a:normAutofit fontScale="90000"/>
          </a:bodyPr>
          <a:lstStyle/>
          <a:p>
            <a:pPr marL="0" indent="0" algn="ctr">
              <a:buNone/>
            </a:pPr>
            <a:r>
              <a:rPr lang="en-US" altLang="bg-BG" sz="3600" b="1" dirty="0">
                <a:solidFill>
                  <a:schemeClr val="accent1">
                    <a:lumMod val="75000"/>
                  </a:schemeClr>
                </a:solidFill>
                <a:latin typeface="Times New Roman" panose="02020603050405020304" pitchFamily="18" charset="0"/>
                <a:cs typeface="Times New Roman" panose="02020603050405020304" pitchFamily="18" charset="0"/>
              </a:rPr>
              <a:t>Thank you for your kind attention</a:t>
            </a:r>
            <a:r>
              <a:rPr lang="bg-BG" sz="3600" b="1" dirty="0" smtClean="0">
                <a:solidFill>
                  <a:schemeClr val="accent1">
                    <a:lumMod val="75000"/>
                  </a:schemeClr>
                </a:solidFill>
                <a:latin typeface="Times New Roman" panose="02020603050405020304" pitchFamily="18" charset="0"/>
                <a:cs typeface="Times New Roman" panose="02020603050405020304" pitchFamily="18" charset="0"/>
              </a:rPr>
              <a:t>!</a:t>
            </a:r>
          </a:p>
          <a:p>
            <a:pPr marL="0" indent="0" algn="ctr">
              <a:buNone/>
            </a:pPr>
            <a:endParaRPr lang="bg-BG" sz="3600" b="1" dirty="0" smtClean="0">
              <a:solidFill>
                <a:schemeClr val="accent1">
                  <a:lumMod val="75000"/>
                </a:schemeClr>
              </a:solidFill>
              <a:latin typeface="Times New Roman" panose="02020603050405020304" pitchFamily="18" charset="0"/>
              <a:cs typeface="Times New Roman" panose="02020603050405020304" pitchFamily="18" charset="0"/>
            </a:endParaRPr>
          </a:p>
          <a:p>
            <a:pPr marL="0" indent="0" algn="ctr">
              <a:buNone/>
            </a:pPr>
            <a:endParaRPr lang="bg-BG" sz="3600" b="1" dirty="0">
              <a:solidFill>
                <a:schemeClr val="accent1">
                  <a:lumMod val="75000"/>
                </a:schemeClr>
              </a:solidFill>
              <a:latin typeface="Times New Roman" panose="02020603050405020304" pitchFamily="18" charset="0"/>
              <a:cs typeface="Times New Roman" panose="02020603050405020304" pitchFamily="18" charset="0"/>
            </a:endParaRPr>
          </a:p>
          <a:p>
            <a:pPr marL="0" indent="0" algn="ctr">
              <a:buNone/>
            </a:pPr>
            <a:r>
              <a:rPr lang="en-US" altLang="bg-BG" sz="3600" b="1" dirty="0" smtClean="0">
                <a:solidFill>
                  <a:schemeClr val="accent1">
                    <a:lumMod val="75000"/>
                  </a:schemeClr>
                </a:solidFill>
                <a:latin typeface="Times New Roman" panose="02020603050405020304" pitchFamily="18" charset="0"/>
                <a:cs typeface="Times New Roman" panose="02020603050405020304" pitchFamily="18" charset="0"/>
              </a:rPr>
              <a:t>Dr. Neli Nesheva - member of the Management Board of the Bulgarian Medical Association</a:t>
            </a:r>
            <a:endParaRPr lang="bg-BG" sz="36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6D22F896-40B5-4ADD-8801-0D06FADFA095}" type="slidenum">
              <a:rPr lang="en-US" smtClean="0"/>
              <a:t>9</a:t>
            </a:fld>
            <a:endParaRPr lang="en-US" dirty="0"/>
          </a:p>
        </p:txBody>
      </p:sp>
      <p:pic>
        <p:nvPicPr>
          <p:cNvPr id="7" name="image.png" descr="image.png"/>
          <p:cNvPicPr>
            <a:picLocks noChangeAspect="1"/>
          </p:cNvPicPr>
          <p:nvPr/>
        </p:nvPicPr>
        <p:blipFill rotWithShape="1">
          <a:blip r:embed="rId2">
            <a:alphaModFix amt="15000"/>
          </a:blip>
          <a:srcRect l="97" t="10204" r="-1" b="68718"/>
          <a:stretch>
            <a:fillRect/>
          </a:stretch>
        </p:blipFill>
        <p:spPr>
          <a:xfrm>
            <a:off x="0" y="1"/>
            <a:ext cx="12193139" cy="1178560"/>
          </a:xfrm>
          <a:prstGeom prst="rect">
            <a:avLst/>
          </a:prstGeom>
          <a:ln w="12700">
            <a:miter lim="4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255</Words>
  <Application>Microsoft Office PowerPoint</Application>
  <PresentationFormat>Personalizzato</PresentationFormat>
  <Paragraphs>98</Paragraphs>
  <Slides>9</Slides>
  <Notes>3</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Facet</vt:lpstr>
      <vt:lpstr>         POLICIES ORIENTED TO EQUALITY BETWEEN MEN AND WOMEN IN BULGARIA</vt:lpstr>
      <vt:lpstr>       Since 2004,  in Bulgaria are operating:   1. National Council on Equality between Women and Men (NCEWM) to the Council of Ministers  2. National Strategy for Promoting the Equality of Women and Men 2016-2020  3. The Equal Status of Women and Men Legal Act, 2017</vt:lpstr>
      <vt:lpstr>         Gender Equality Index at EU level    Bulgaria moves 10 points ahead in comparison with 2015.</vt:lpstr>
      <vt:lpstr> </vt:lpstr>
      <vt:lpstr> </vt:lpstr>
      <vt:lpstr> </vt:lpstr>
      <vt:lpstr> </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Нова система</dc:title>
  <dc:creator>Ivan Markov</dc:creator>
  <cp:lastModifiedBy>Raffaella Rossano</cp:lastModifiedBy>
  <cp:revision>547</cp:revision>
  <cp:lastPrinted>2018-09-25T12:57:00Z</cp:lastPrinted>
  <dcterms:created xsi:type="dcterms:W3CDTF">2018-06-15T08:17:00Z</dcterms:created>
  <dcterms:modified xsi:type="dcterms:W3CDTF">2019-05-16T08:22:35Z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1033-10.2.0.7636</vt:lpwstr>
  </property>
</Properties>
</file>