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  <p:sldId id="358" r:id="rId3"/>
    <p:sldId id="353" r:id="rId4"/>
    <p:sldId id="355" r:id="rId5"/>
    <p:sldId id="354" r:id="rId6"/>
    <p:sldId id="359" r:id="rId7"/>
    <p:sldId id="35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57E"/>
    <a:srgbClr val="FF99FF"/>
    <a:srgbClr val="D7141A"/>
    <a:srgbClr val="00B0F0"/>
    <a:srgbClr val="FFDE24"/>
    <a:srgbClr val="1B4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1CF510-73C6-402F-966F-AE7131CAEA9C}" v="167" dt="2019-05-05T09:27:00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>
        <p:scale>
          <a:sx n="96" d="100"/>
          <a:sy n="96" d="100"/>
        </p:scale>
        <p:origin x="-17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https://nemji-my.sharepoint.com/personal/velevl_nemji_cz/Documents/Private_documents/Soukrom&#233;/&#268;l&#225;nky,%20texty/LOK/FEMS%20a%20V4/Naples%202019/dotaznik_fems_vysledky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https://nemji-my.sharepoint.com/personal/velevl_nemji_cz/Documents/Private_documents/Soukrom&#233;/&#268;l&#225;nky,%20texty/LOK/FEMS%20a%20V4/Naples%202019/dotaznik_fems_vysledky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https://nemji-my.sharepoint.com/personal/velevl_nemji_cz/Documents/Private_documents/Soukrom&#233;/&#268;l&#225;nky,%20texty/LOK/FEMS%20a%20V4/Naples%202019/dotaznik_fems_vysledky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https://nemji-my.sharepoint.com/personal/velevl_nemji_cz/Documents/Private_documents/Soukrom&#233;/&#268;l&#225;nky,%20texty/LOK/FEMS%20a%20V4/Naples%202019/dotaznik_fems_vysledk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https://nemji-my.sharepoint.com/personal/velevl_nemji_cz/Documents/Private_documents/Soukrom&#233;/&#268;l&#225;nky,%20texty/LOK/FEMS%20a%20V4/Naples%202019/dotaznik_fems_vysledky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https://nemji-my.sharepoint.com/personal/velevl_nemji_cz/Documents/Private_documents/Soukrom&#233;/&#268;l&#225;nky,%20texty/LOK/FEMS%20a%20V4/Naples%202019/dotaznik_fems_vysledky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https://nemji-my.sharepoint.com/personal/velevl_nemji_cz/Documents/Private_documents/Soukrom&#233;/&#268;l&#225;nky,%20texty/LOK/FEMS%20a%20V4/Naples%202019/dotaznik_fems_vysled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1 muž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List1!$B$2:$K$2</c:f>
              <c:numCache>
                <c:formatCode>General</c:formatCode>
                <c:ptCount val="10"/>
                <c:pt idx="0">
                  <c:v>32.783018867924532</c:v>
                </c:pt>
                <c:pt idx="1">
                  <c:v>33.584905660377359</c:v>
                </c:pt>
                <c:pt idx="2">
                  <c:v>36.261261261261261</c:v>
                </c:pt>
                <c:pt idx="3">
                  <c:v>35.901162790697676</c:v>
                </c:pt>
                <c:pt idx="4">
                  <c:v>37.467248908296938</c:v>
                </c:pt>
                <c:pt idx="5">
                  <c:v>37.135720233139054</c:v>
                </c:pt>
                <c:pt idx="6">
                  <c:v>36.016949152542374</c:v>
                </c:pt>
                <c:pt idx="7">
                  <c:v>36.814425244177315</c:v>
                </c:pt>
                <c:pt idx="8">
                  <c:v>35.766912257200268</c:v>
                </c:pt>
                <c:pt idx="9">
                  <c:v>31.733524355300858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19-403F-95AD-66E750ED5DBD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2 žena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List1!$B$3:$K$3</c:f>
              <c:numCache>
                <c:formatCode>General</c:formatCode>
                <c:ptCount val="10"/>
                <c:pt idx="0">
                  <c:v>67.216981132075475</c:v>
                </c:pt>
                <c:pt idx="1">
                  <c:v>66.415094339622641</c:v>
                </c:pt>
                <c:pt idx="2">
                  <c:v>63.738738738738746</c:v>
                </c:pt>
                <c:pt idx="3">
                  <c:v>64.098837209302332</c:v>
                </c:pt>
                <c:pt idx="4">
                  <c:v>62.532751091703055</c:v>
                </c:pt>
                <c:pt idx="5">
                  <c:v>62.864279766860953</c:v>
                </c:pt>
                <c:pt idx="6">
                  <c:v>63.983050847457626</c:v>
                </c:pt>
                <c:pt idx="7">
                  <c:v>63.185574755822692</c:v>
                </c:pt>
                <c:pt idx="8">
                  <c:v>64.233087742799739</c:v>
                </c:pt>
                <c:pt idx="9">
                  <c:v>68.266475644699142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19-403F-95AD-66E750ED5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3552768"/>
        <c:axId val="43554304"/>
      </c:barChart>
      <c:catAx>
        <c:axId val="43552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/>
          <a:lstStyle/>
          <a:p>
            <a:pPr>
              <a:defRPr/>
            </a:pPr>
            <a:endParaRPr lang="it-IT"/>
          </a:p>
        </c:txPr>
        <c:crossAx val="43554304"/>
        <c:crosses val="autoZero"/>
        <c:auto val="1"/>
        <c:lblAlgn val="ctr"/>
        <c:lblOffset val="100"/>
        <c:tickLblSkip val="1"/>
        <c:noMultiLvlLbl val="0"/>
      </c:catAx>
      <c:valAx>
        <c:axId val="43554304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3552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/>
              <a:t>What</a:t>
            </a:r>
            <a:r>
              <a:rPr lang="cs-CZ" b="1" dirty="0"/>
              <a:t> to </a:t>
            </a:r>
            <a:r>
              <a:rPr lang="cs-CZ" b="1" dirty="0" err="1"/>
              <a:t>improve</a:t>
            </a:r>
            <a:r>
              <a:rPr lang="cs-CZ" b="1" dirty="0"/>
              <a:t>?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6424036998863254"/>
          <c:y val="0.24128806046673171"/>
          <c:w val="0.67567707522063769"/>
          <c:h val="0.7415653425420910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45A-4EAD-8DAB-C438B6142C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List2!$B$19:$B$26</c:f>
              <c:strCache>
                <c:ptCount val="8"/>
                <c:pt idx="0">
                  <c:v>Remuneration</c:v>
                </c:pt>
                <c:pt idx="1">
                  <c:v>Working time</c:v>
                </c:pt>
                <c:pt idx="2">
                  <c:v>Holidays and days off </c:v>
                </c:pt>
                <c:pt idx="3">
                  <c:v>Professional recognition</c:v>
                </c:pt>
                <c:pt idx="4">
                  <c:v>carreer opportunities</c:v>
                </c:pt>
                <c:pt idx="5">
                  <c:v>Other </c:v>
                </c:pt>
                <c:pt idx="6">
                  <c:v>Nothing</c:v>
                </c:pt>
                <c:pt idx="7">
                  <c:v>More leadership</c:v>
                </c:pt>
              </c:strCache>
            </c:strRef>
          </c:cat>
          <c:val>
            <c:numRef>
              <c:f>List2!$C$19:$C$26</c:f>
              <c:numCache>
                <c:formatCode>General</c:formatCode>
                <c:ptCount val="8"/>
                <c:pt idx="0">
                  <c:v>273</c:v>
                </c:pt>
                <c:pt idx="1">
                  <c:v>154</c:v>
                </c:pt>
                <c:pt idx="2">
                  <c:v>147</c:v>
                </c:pt>
                <c:pt idx="3">
                  <c:v>98</c:v>
                </c:pt>
                <c:pt idx="4">
                  <c:v>35</c:v>
                </c:pt>
                <c:pt idx="5">
                  <c:v>35</c:v>
                </c:pt>
                <c:pt idx="6">
                  <c:v>6</c:v>
                </c:pt>
                <c:pt idx="7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45A-4EAD-8DAB-C438B6142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706112"/>
        <c:axId val="53716096"/>
      </c:barChart>
      <c:catAx>
        <c:axId val="53706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716096"/>
        <c:crosses val="autoZero"/>
        <c:auto val="1"/>
        <c:lblAlgn val="ctr"/>
        <c:lblOffset val="100"/>
        <c:noMultiLvlLbl val="0"/>
      </c:catAx>
      <c:valAx>
        <c:axId val="53716096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706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/>
              <a:t>Career</a:t>
            </a:r>
            <a:r>
              <a:rPr lang="cs-CZ" b="1" dirty="0"/>
              <a:t> </a:t>
            </a:r>
            <a:r>
              <a:rPr lang="cs-CZ" b="1" dirty="0" err="1"/>
              <a:t>satisfaction</a:t>
            </a:r>
            <a:endParaRPr lang="cs-CZ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7D4-493D-9F0A-75F087532B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'Upraveno, grafy'!$B$28:$B$32</c:f>
              <c:strCache>
                <c:ptCount val="5"/>
                <c:pt idx="0">
                  <c:v>Yes, except family life</c:v>
                </c:pt>
                <c:pt idx="1">
                  <c:v>Yes, at all</c:v>
                </c:pt>
                <c:pt idx="2">
                  <c:v>Not at all</c:v>
                </c:pt>
                <c:pt idx="3">
                  <c:v>No, I preferred family </c:v>
                </c:pt>
                <c:pt idx="4">
                  <c:v>No</c:v>
                </c:pt>
              </c:strCache>
            </c:strRef>
          </c:cat>
          <c:val>
            <c:numRef>
              <c:f>'Upraveno, grafy'!$C$28:$C$32</c:f>
              <c:numCache>
                <c:formatCode>General</c:formatCode>
                <c:ptCount val="5"/>
                <c:pt idx="0">
                  <c:v>112</c:v>
                </c:pt>
                <c:pt idx="1">
                  <c:v>98</c:v>
                </c:pt>
                <c:pt idx="2">
                  <c:v>96</c:v>
                </c:pt>
                <c:pt idx="3">
                  <c:v>20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7D4-493D-9F0A-75F087532B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070656"/>
        <c:axId val="54101120"/>
      </c:barChart>
      <c:catAx>
        <c:axId val="54070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101120"/>
        <c:crosses val="autoZero"/>
        <c:auto val="1"/>
        <c:lblAlgn val="ctr"/>
        <c:lblOffset val="100"/>
        <c:noMultiLvlLbl val="0"/>
      </c:catAx>
      <c:valAx>
        <c:axId val="5410112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070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/>
              <a:t>Women</a:t>
            </a:r>
            <a:r>
              <a:rPr lang="cs-CZ" b="1" dirty="0"/>
              <a:t> management </a:t>
            </a:r>
            <a:r>
              <a:rPr lang="cs-CZ" b="1" dirty="0" err="1"/>
              <a:t>opportunities</a:t>
            </a:r>
            <a:endParaRPr lang="cs-CZ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E03-4402-A5D1-AF9B9F6AC9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'Upraveno, grafy'!$B$34:$B$36</c:f>
              <c:strCache>
                <c:ptCount val="3"/>
                <c:pt idx="0">
                  <c:v>No</c:v>
                </c:pt>
                <c:pt idx="1">
                  <c:v>Yes</c:v>
                </c:pt>
                <c:pt idx="2">
                  <c:v>Not at all</c:v>
                </c:pt>
              </c:strCache>
            </c:strRef>
          </c:cat>
          <c:val>
            <c:numRef>
              <c:f>'Upraveno, grafy'!$C$34:$C$36</c:f>
              <c:numCache>
                <c:formatCode>General</c:formatCode>
                <c:ptCount val="3"/>
                <c:pt idx="0">
                  <c:v>189</c:v>
                </c:pt>
                <c:pt idx="1">
                  <c:v>126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03-4402-A5D1-AF9B9F6AC9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127232"/>
        <c:axId val="54129024"/>
      </c:barChart>
      <c:catAx>
        <c:axId val="54127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129024"/>
        <c:crosses val="autoZero"/>
        <c:auto val="1"/>
        <c:lblAlgn val="ctr"/>
        <c:lblOffset val="100"/>
        <c:noMultiLvlLbl val="0"/>
      </c:catAx>
      <c:valAx>
        <c:axId val="541290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12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/>
              <a:t>Family</a:t>
            </a:r>
            <a:r>
              <a:rPr lang="cs-CZ" b="1" dirty="0"/>
              <a:t> </a:t>
            </a:r>
            <a:r>
              <a:rPr lang="cs-CZ" b="1" dirty="0" err="1"/>
              <a:t>oriented</a:t>
            </a:r>
            <a:r>
              <a:rPr lang="cs-CZ" b="1" dirty="0"/>
              <a:t> </a:t>
            </a:r>
            <a:r>
              <a:rPr lang="cs-CZ" b="1" dirty="0" err="1"/>
              <a:t>rules</a:t>
            </a:r>
            <a:r>
              <a:rPr lang="cs-CZ" b="1" dirty="0"/>
              <a:t> (</a:t>
            </a:r>
            <a:r>
              <a:rPr lang="cs-CZ" b="1" dirty="0" err="1"/>
              <a:t>agreements</a:t>
            </a:r>
            <a:r>
              <a:rPr lang="cs-CZ" b="1" dirty="0"/>
              <a:t>, </a:t>
            </a:r>
            <a:r>
              <a:rPr lang="cs-CZ" b="1" dirty="0" err="1"/>
              <a:t>laws</a:t>
            </a:r>
            <a:r>
              <a:rPr lang="cs-CZ" b="1" dirty="0"/>
              <a:t>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E19-45FD-92E3-B1775B1E31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'Upraveno, grafy'!$B$38:$B$40</c:f>
              <c:strCache>
                <c:ptCount val="3"/>
                <c:pt idx="0">
                  <c:v>No</c:v>
                </c:pt>
                <c:pt idx="1">
                  <c:v>Yes, trade union </c:v>
                </c:pt>
                <c:pt idx="2">
                  <c:v>Yes, law</c:v>
                </c:pt>
              </c:strCache>
            </c:strRef>
          </c:cat>
          <c:val>
            <c:numRef>
              <c:f>'Upraveno, grafy'!$C$38:$C$40</c:f>
              <c:numCache>
                <c:formatCode>General</c:formatCode>
                <c:ptCount val="3"/>
                <c:pt idx="0">
                  <c:v>287</c:v>
                </c:pt>
                <c:pt idx="1">
                  <c:v>17</c:v>
                </c:pt>
                <c:pt idx="2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E19-45FD-92E3-B1775B1E3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4167424"/>
        <c:axId val="54168960"/>
      </c:barChart>
      <c:catAx>
        <c:axId val="54167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168960"/>
        <c:crosses val="autoZero"/>
        <c:auto val="1"/>
        <c:lblAlgn val="ctr"/>
        <c:lblOffset val="100"/>
        <c:noMultiLvlLbl val="0"/>
      </c:catAx>
      <c:valAx>
        <c:axId val="5416896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416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1 muž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diamond"/>
            <c:size val="6"/>
            <c:spPr>
              <a:solidFill>
                <a:srgbClr val="00B0F0"/>
              </a:solidFill>
              <a:ln>
                <a:noFill/>
              </a:ln>
            </c:spPr>
          </c:marker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CA0-4D48-AFB6-EAAB08A1E6B2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5CA0-4D48-AFB6-EAAB08A1E6B2}"/>
              </c:ext>
            </c:extLst>
          </c:dPt>
          <c:dPt>
            <c:idx val="1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5CA0-4D48-AFB6-EAAB08A1E6B2}"/>
              </c:ext>
            </c:extLst>
          </c:dPt>
          <c:dPt>
            <c:idx val="1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5CA0-4D48-AFB6-EAAB08A1E6B2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5CA0-4D48-AFB6-EAAB08A1E6B2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5CA0-4D48-AFB6-EAAB08A1E6B2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5CA0-4D48-AFB6-EAAB08A1E6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>
                    <a:solidFill>
                      <a:srgbClr val="00B0F0"/>
                    </a:solidFill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List1!$B$2:$K$2</c:f>
              <c:numCache>
                <c:formatCode>General</c:formatCode>
                <c:ptCount val="10"/>
                <c:pt idx="0">
                  <c:v>417</c:v>
                </c:pt>
                <c:pt idx="1">
                  <c:v>445</c:v>
                </c:pt>
                <c:pt idx="2">
                  <c:v>483</c:v>
                </c:pt>
                <c:pt idx="3">
                  <c:v>494</c:v>
                </c:pt>
                <c:pt idx="4">
                  <c:v>429</c:v>
                </c:pt>
                <c:pt idx="5">
                  <c:v>446</c:v>
                </c:pt>
                <c:pt idx="6">
                  <c:v>425</c:v>
                </c:pt>
                <c:pt idx="7">
                  <c:v>490</c:v>
                </c:pt>
                <c:pt idx="8">
                  <c:v>534</c:v>
                </c:pt>
                <c:pt idx="9">
                  <c:v>443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76E-43C7-B4D7-67F8EBE98011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2 žena</c:v>
                </c:pt>
              </c:strCache>
            </c:strRef>
          </c:tx>
          <c:spPr>
            <a:ln>
              <a:solidFill>
                <a:srgbClr val="FF99FF"/>
              </a:solidFill>
            </a:ln>
          </c:spPr>
          <c:marker>
            <c:symbol val="diamond"/>
            <c:size val="6"/>
            <c:spPr>
              <a:solidFill>
                <a:srgbClr val="FF99FF"/>
              </a:solidFill>
              <a:ln>
                <a:noFill/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>
                    <a:solidFill>
                      <a:srgbClr val="FF99FF"/>
                    </a:solidFill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List1!$B$1:$K$1</c:f>
              <c:numCache>
                <c:formatCode>General</c:formatCod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numCache>
            </c:numRef>
          </c:cat>
          <c:val>
            <c:numRef>
              <c:f>List1!$B$3:$K$3</c:f>
              <c:numCache>
                <c:formatCode>General</c:formatCode>
                <c:ptCount val="10"/>
                <c:pt idx="0">
                  <c:v>855</c:v>
                </c:pt>
                <c:pt idx="1">
                  <c:v>880</c:v>
                </c:pt>
                <c:pt idx="2">
                  <c:v>849</c:v>
                </c:pt>
                <c:pt idx="3">
                  <c:v>882</c:v>
                </c:pt>
                <c:pt idx="4">
                  <c:v>716</c:v>
                </c:pt>
                <c:pt idx="5">
                  <c:v>755</c:v>
                </c:pt>
                <c:pt idx="6">
                  <c:v>755</c:v>
                </c:pt>
                <c:pt idx="7">
                  <c:v>841</c:v>
                </c:pt>
                <c:pt idx="8">
                  <c:v>959</c:v>
                </c:pt>
                <c:pt idx="9">
                  <c:v>953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A7A8-4F9E-9C31-852CEE4062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811008"/>
        <c:axId val="46812544"/>
      </c:lineChart>
      <c:catAx>
        <c:axId val="46811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/>
          <a:lstStyle/>
          <a:p>
            <a:pPr>
              <a:defRPr/>
            </a:pPr>
            <a:endParaRPr lang="it-IT"/>
          </a:p>
        </c:txPr>
        <c:crossAx val="46812544"/>
        <c:crosses val="autoZero"/>
        <c:auto val="1"/>
        <c:lblAlgn val="ctr"/>
        <c:lblOffset val="100"/>
        <c:noMultiLvlLbl val="0"/>
      </c:catAx>
      <c:valAx>
        <c:axId val="4681254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6811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to 24</c:v>
                </c:pt>
                <c:pt idx="1">
                  <c:v>25–29</c:v>
                </c:pt>
                <c:pt idx="2">
                  <c:v>30–34</c:v>
                </c:pt>
                <c:pt idx="3">
                  <c:v>35–39</c:v>
                </c:pt>
                <c:pt idx="4">
                  <c:v>40–44</c:v>
                </c:pt>
                <c:pt idx="5">
                  <c:v>45–49</c:v>
                </c:pt>
                <c:pt idx="6">
                  <c:v>50–54</c:v>
                </c:pt>
                <c:pt idx="7">
                  <c:v>55–59</c:v>
                </c:pt>
                <c:pt idx="8">
                  <c:v>60–64</c:v>
                </c:pt>
                <c:pt idx="9">
                  <c:v>65–69</c:v>
                </c:pt>
                <c:pt idx="10">
                  <c:v>70–74</c:v>
                </c:pt>
                <c:pt idx="11">
                  <c:v>75–79</c:v>
                </c:pt>
                <c:pt idx="12">
                  <c:v>80 and more</c:v>
                </c:pt>
                <c:pt idx="14">
                  <c:v>completely</c:v>
                </c:pt>
              </c:strCache>
            </c:strRef>
          </c:cat>
          <c:val>
            <c:numRef>
              <c:f>List1!$B$2:$B$16</c:f>
              <c:numCache>
                <c:formatCode>General</c:formatCode>
                <c:ptCount val="15"/>
                <c:pt idx="0">
                  <c:v>30.263157894736842</c:v>
                </c:pt>
                <c:pt idx="1">
                  <c:v>34.155972359328729</c:v>
                </c:pt>
                <c:pt idx="2">
                  <c:v>35.531796723132466</c:v>
                </c:pt>
                <c:pt idx="3">
                  <c:v>37.000305157155935</c:v>
                </c:pt>
                <c:pt idx="4">
                  <c:v>45.758122743682314</c:v>
                </c:pt>
                <c:pt idx="5">
                  <c:v>43.41026419678105</c:v>
                </c:pt>
                <c:pt idx="6">
                  <c:v>44.454817027632558</c:v>
                </c:pt>
                <c:pt idx="7">
                  <c:v>46.374622356495472</c:v>
                </c:pt>
                <c:pt idx="8">
                  <c:v>44.274937133277454</c:v>
                </c:pt>
                <c:pt idx="9">
                  <c:v>49.979482970865817</c:v>
                </c:pt>
                <c:pt idx="10">
                  <c:v>44.197256210604372</c:v>
                </c:pt>
                <c:pt idx="11">
                  <c:v>43.994211287988421</c:v>
                </c:pt>
                <c:pt idx="12">
                  <c:v>56.572164948453604</c:v>
                </c:pt>
                <c:pt idx="14">
                  <c:v>42.13954132889905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19-403F-95AD-66E750ED5DB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List1!$A$2:$A$16</c:f>
              <c:strCache>
                <c:ptCount val="15"/>
                <c:pt idx="0">
                  <c:v>to 24</c:v>
                </c:pt>
                <c:pt idx="1">
                  <c:v>25–29</c:v>
                </c:pt>
                <c:pt idx="2">
                  <c:v>30–34</c:v>
                </c:pt>
                <c:pt idx="3">
                  <c:v>35–39</c:v>
                </c:pt>
                <c:pt idx="4">
                  <c:v>40–44</c:v>
                </c:pt>
                <c:pt idx="5">
                  <c:v>45–49</c:v>
                </c:pt>
                <c:pt idx="6">
                  <c:v>50–54</c:v>
                </c:pt>
                <c:pt idx="7">
                  <c:v>55–59</c:v>
                </c:pt>
                <c:pt idx="8">
                  <c:v>60–64</c:v>
                </c:pt>
                <c:pt idx="9">
                  <c:v>65–69</c:v>
                </c:pt>
                <c:pt idx="10">
                  <c:v>70–74</c:v>
                </c:pt>
                <c:pt idx="11">
                  <c:v>75–79</c:v>
                </c:pt>
                <c:pt idx="12">
                  <c:v>80 and more</c:v>
                </c:pt>
                <c:pt idx="14">
                  <c:v>completely</c:v>
                </c:pt>
              </c:strCache>
            </c:strRef>
          </c:cat>
          <c:val>
            <c:numRef>
              <c:f>List1!$C$2:$C$16</c:f>
              <c:numCache>
                <c:formatCode>General</c:formatCode>
                <c:ptCount val="15"/>
                <c:pt idx="0">
                  <c:v>69.73684210526315</c:v>
                </c:pt>
                <c:pt idx="1">
                  <c:v>65.844027640671271</c:v>
                </c:pt>
                <c:pt idx="2">
                  <c:v>64.468203276867541</c:v>
                </c:pt>
                <c:pt idx="3">
                  <c:v>62.999694842844065</c:v>
                </c:pt>
                <c:pt idx="4">
                  <c:v>54.241877256317693</c:v>
                </c:pt>
                <c:pt idx="5">
                  <c:v>56.589735803218957</c:v>
                </c:pt>
                <c:pt idx="6">
                  <c:v>55.545182972367435</c:v>
                </c:pt>
                <c:pt idx="7">
                  <c:v>53.625377643504535</c:v>
                </c:pt>
                <c:pt idx="8">
                  <c:v>55.725062866722553</c:v>
                </c:pt>
                <c:pt idx="9">
                  <c:v>50.020517029134183</c:v>
                </c:pt>
                <c:pt idx="10">
                  <c:v>55.802743789395628</c:v>
                </c:pt>
                <c:pt idx="11">
                  <c:v>56.005788712011572</c:v>
                </c:pt>
                <c:pt idx="12">
                  <c:v>43.427835051546396</c:v>
                </c:pt>
                <c:pt idx="14">
                  <c:v>57.860458671100943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19-403F-95AD-66E750ED5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6624768"/>
        <c:axId val="46626304"/>
      </c:barChart>
      <c:catAx>
        <c:axId val="46624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/>
          <a:lstStyle/>
          <a:p>
            <a:pPr>
              <a:defRPr/>
            </a:pPr>
            <a:endParaRPr lang="it-IT"/>
          </a:p>
        </c:txPr>
        <c:crossAx val="46626304"/>
        <c:crosses val="autoZero"/>
        <c:auto val="1"/>
        <c:lblAlgn val="ctr"/>
        <c:lblOffset val="100"/>
        <c:tickLblSkip val="1"/>
        <c:noMultiLvlLbl val="0"/>
      </c:catAx>
      <c:valAx>
        <c:axId val="46626304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6624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Muži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CA0-4D48-AFB6-EAAB08A1E6B2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5CA0-4D48-AFB6-EAAB08A1E6B2}"/>
              </c:ext>
            </c:extLst>
          </c:dPt>
          <c:dPt>
            <c:idx val="1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5CA0-4D48-AFB6-EAAB08A1E6B2}"/>
              </c:ext>
            </c:extLst>
          </c:dPt>
          <c:dPt>
            <c:idx val="1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5CA0-4D48-AFB6-EAAB08A1E6B2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5CA0-4D48-AFB6-EAAB08A1E6B2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5CA0-4D48-AFB6-EAAB08A1E6B2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5CA0-4D48-AFB6-EAAB08A1E6B2}"/>
              </c:ext>
            </c:extLst>
          </c:dPt>
          <c:cat>
            <c:strRef>
              <c:f>List1!$A$2:$A$14</c:f>
              <c:strCache>
                <c:ptCount val="13"/>
                <c:pt idx="0">
                  <c:v>to 24</c:v>
                </c:pt>
                <c:pt idx="1">
                  <c:v>25–29</c:v>
                </c:pt>
                <c:pt idx="2">
                  <c:v>30–34</c:v>
                </c:pt>
                <c:pt idx="3">
                  <c:v>35–39</c:v>
                </c:pt>
                <c:pt idx="4">
                  <c:v>40–44</c:v>
                </c:pt>
                <c:pt idx="5">
                  <c:v>45–49</c:v>
                </c:pt>
                <c:pt idx="6">
                  <c:v>50–54</c:v>
                </c:pt>
                <c:pt idx="7">
                  <c:v>55–59</c:v>
                </c:pt>
                <c:pt idx="8">
                  <c:v>60–64</c:v>
                </c:pt>
                <c:pt idx="9">
                  <c:v>65–69</c:v>
                </c:pt>
                <c:pt idx="10">
                  <c:v>70–74</c:v>
                </c:pt>
                <c:pt idx="11">
                  <c:v>75–79</c:v>
                </c:pt>
                <c:pt idx="12">
                  <c:v>80 and above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9.4541269319302873E-2</c:v>
                </c:pt>
                <c:pt idx="1">
                  <c:v>8.5333771785596841</c:v>
                </c:pt>
                <c:pt idx="2">
                  <c:v>10.518743834265045</c:v>
                </c:pt>
                <c:pt idx="3">
                  <c:v>9.9679381782308454</c:v>
                </c:pt>
                <c:pt idx="4">
                  <c:v>10.420092074975337</c:v>
                </c:pt>
                <c:pt idx="5">
                  <c:v>11.751890825386386</c:v>
                </c:pt>
                <c:pt idx="6">
                  <c:v>9.7870766195330479</c:v>
                </c:pt>
                <c:pt idx="7">
                  <c:v>8.8334429463992112</c:v>
                </c:pt>
                <c:pt idx="8">
                  <c:v>10.85580401183821</c:v>
                </c:pt>
                <c:pt idx="9">
                  <c:v>10.013153567905295</c:v>
                </c:pt>
                <c:pt idx="10">
                  <c:v>4.8997040447221307</c:v>
                </c:pt>
                <c:pt idx="11">
                  <c:v>2.4991779020059193</c:v>
                </c:pt>
                <c:pt idx="12">
                  <c:v>1.8045050970075633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76E-43C7-B4D7-67F8EBE9801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Ženy</c:v>
                </c:pt>
              </c:strCache>
            </c:strRef>
          </c:tx>
          <c:spPr>
            <a:ln>
              <a:solidFill>
                <a:srgbClr val="FF99FF"/>
              </a:solidFill>
            </a:ln>
          </c:spPr>
          <c:marker>
            <c:symbol val="none"/>
          </c:marker>
          <c:cat>
            <c:strRef>
              <c:f>List1!$A$2:$A$14</c:f>
              <c:strCache>
                <c:ptCount val="13"/>
                <c:pt idx="0">
                  <c:v>to 24</c:v>
                </c:pt>
                <c:pt idx="1">
                  <c:v>25–29</c:v>
                </c:pt>
                <c:pt idx="2">
                  <c:v>30–34</c:v>
                </c:pt>
                <c:pt idx="3">
                  <c:v>35–39</c:v>
                </c:pt>
                <c:pt idx="4">
                  <c:v>40–44</c:v>
                </c:pt>
                <c:pt idx="5">
                  <c:v>45–49</c:v>
                </c:pt>
                <c:pt idx="6">
                  <c:v>50–54</c:v>
                </c:pt>
                <c:pt idx="7">
                  <c:v>55–59</c:v>
                </c:pt>
                <c:pt idx="8">
                  <c:v>60–64</c:v>
                </c:pt>
                <c:pt idx="9">
                  <c:v>65–69</c:v>
                </c:pt>
                <c:pt idx="10">
                  <c:v>70–74</c:v>
                </c:pt>
                <c:pt idx="11">
                  <c:v>75–79</c:v>
                </c:pt>
                <c:pt idx="12">
                  <c:v>80 and above</c:v>
                </c:pt>
              </c:strCache>
            </c:strRef>
          </c:cat>
          <c:val>
            <c:numRef>
              <c:f>List1!$C$2:$C$14</c:f>
              <c:numCache>
                <c:formatCode>General</c:formatCode>
                <c:ptCount val="13"/>
                <c:pt idx="0">
                  <c:v>0.1586636330978326</c:v>
                </c:pt>
                <c:pt idx="1">
                  <c:v>11.980601125613699</c:v>
                </c:pt>
                <c:pt idx="2">
                  <c:v>13.89953299006107</c:v>
                </c:pt>
                <c:pt idx="3">
                  <c:v>12.360795114357561</c:v>
                </c:pt>
                <c:pt idx="4">
                  <c:v>8.9959286313016396</c:v>
                </c:pt>
                <c:pt idx="5">
                  <c:v>11.157346425577776</c:v>
                </c:pt>
                <c:pt idx="6">
                  <c:v>8.906119027661358</c:v>
                </c:pt>
                <c:pt idx="7">
                  <c:v>7.4392288348700752</c:v>
                </c:pt>
                <c:pt idx="8">
                  <c:v>9.9509040833433122</c:v>
                </c:pt>
                <c:pt idx="9">
                  <c:v>7.2985271225002997</c:v>
                </c:pt>
                <c:pt idx="10">
                  <c:v>4.5054484492875106</c:v>
                </c:pt>
                <c:pt idx="11">
                  <c:v>2.3170877739192912</c:v>
                </c:pt>
                <c:pt idx="12">
                  <c:v>1.0088612142258413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5D77-424D-ADC0-2A6A8CB03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650112"/>
        <c:axId val="46651648"/>
      </c:lineChart>
      <c:catAx>
        <c:axId val="46650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/>
          <a:lstStyle/>
          <a:p>
            <a:pPr>
              <a:defRPr/>
            </a:pPr>
            <a:endParaRPr lang="it-IT"/>
          </a:p>
        </c:txPr>
        <c:crossAx val="46651648"/>
        <c:crosses val="autoZero"/>
        <c:auto val="1"/>
        <c:lblAlgn val="ctr"/>
        <c:lblOffset val="100"/>
        <c:tickLblSkip val="1"/>
        <c:noMultiLvlLbl val="0"/>
      </c:catAx>
      <c:valAx>
        <c:axId val="466516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6650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List1!$A$2:$A$14</c:f>
              <c:strCache>
                <c:ptCount val="13"/>
                <c:pt idx="0">
                  <c:v>to 24</c:v>
                </c:pt>
                <c:pt idx="1">
                  <c:v>25–29</c:v>
                </c:pt>
                <c:pt idx="2">
                  <c:v>30–34</c:v>
                </c:pt>
                <c:pt idx="3">
                  <c:v>35–39</c:v>
                </c:pt>
                <c:pt idx="4">
                  <c:v>40–44</c:v>
                </c:pt>
                <c:pt idx="5">
                  <c:v>45–49</c:v>
                </c:pt>
                <c:pt idx="6">
                  <c:v>50–54</c:v>
                </c:pt>
                <c:pt idx="7">
                  <c:v>55–59</c:v>
                </c:pt>
                <c:pt idx="8">
                  <c:v>60–64</c:v>
                </c:pt>
                <c:pt idx="9">
                  <c:v>65–69</c:v>
                </c:pt>
                <c:pt idx="10">
                  <c:v>70 and above</c:v>
                </c:pt>
                <c:pt idx="12">
                  <c:v>completely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26.190476190476193</c:v>
                </c:pt>
                <c:pt idx="1">
                  <c:v>34.580426971042058</c:v>
                </c:pt>
                <c:pt idx="2">
                  <c:v>36.426049431149472</c:v>
                </c:pt>
                <c:pt idx="3">
                  <c:v>38.603480813587751</c:v>
                </c:pt>
                <c:pt idx="4">
                  <c:v>45.57392996108949</c:v>
                </c:pt>
                <c:pt idx="5">
                  <c:v>44.692737430167597</c:v>
                </c:pt>
                <c:pt idx="6">
                  <c:v>45.390070921985817</c:v>
                </c:pt>
                <c:pt idx="7">
                  <c:v>47.764169752207344</c:v>
                </c:pt>
                <c:pt idx="8">
                  <c:v>47.736817545496969</c:v>
                </c:pt>
                <c:pt idx="9">
                  <c:v>53.89067524115756</c:v>
                </c:pt>
                <c:pt idx="10">
                  <c:v>51.119251119251118</c:v>
                </c:pt>
                <c:pt idx="12">
                  <c:v>43.592313710150599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19-403F-95AD-66E750ED5DB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sz="8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List1!$A$2:$A$14</c:f>
              <c:strCache>
                <c:ptCount val="13"/>
                <c:pt idx="0">
                  <c:v>to 24</c:v>
                </c:pt>
                <c:pt idx="1">
                  <c:v>25–29</c:v>
                </c:pt>
                <c:pt idx="2">
                  <c:v>30–34</c:v>
                </c:pt>
                <c:pt idx="3">
                  <c:v>35–39</c:v>
                </c:pt>
                <c:pt idx="4">
                  <c:v>40–44</c:v>
                </c:pt>
                <c:pt idx="5">
                  <c:v>45–49</c:v>
                </c:pt>
                <c:pt idx="6">
                  <c:v>50–54</c:v>
                </c:pt>
                <c:pt idx="7">
                  <c:v>55–59</c:v>
                </c:pt>
                <c:pt idx="8">
                  <c:v>60–64</c:v>
                </c:pt>
                <c:pt idx="9">
                  <c:v>65–69</c:v>
                </c:pt>
                <c:pt idx="10">
                  <c:v>70 and above</c:v>
                </c:pt>
                <c:pt idx="12">
                  <c:v>completely</c:v>
                </c:pt>
              </c:strCache>
            </c:strRef>
          </c:cat>
          <c:val>
            <c:numRef>
              <c:f>List1!$C$2:$C$14</c:f>
              <c:numCache>
                <c:formatCode>General</c:formatCode>
                <c:ptCount val="13"/>
                <c:pt idx="0">
                  <c:v>73.80952380952381</c:v>
                </c:pt>
                <c:pt idx="1">
                  <c:v>65.419573028957927</c:v>
                </c:pt>
                <c:pt idx="2">
                  <c:v>63.573950568850535</c:v>
                </c:pt>
                <c:pt idx="3">
                  <c:v>61.396519186412249</c:v>
                </c:pt>
                <c:pt idx="4">
                  <c:v>54.426070038910503</c:v>
                </c:pt>
                <c:pt idx="5">
                  <c:v>55.307262569832403</c:v>
                </c:pt>
                <c:pt idx="6">
                  <c:v>54.609929078014183</c:v>
                </c:pt>
                <c:pt idx="7">
                  <c:v>52.235830247792649</c:v>
                </c:pt>
                <c:pt idx="8">
                  <c:v>52.263182454503031</c:v>
                </c:pt>
                <c:pt idx="9">
                  <c:v>46.109324758842448</c:v>
                </c:pt>
                <c:pt idx="10">
                  <c:v>48.880748880748882</c:v>
                </c:pt>
                <c:pt idx="12">
                  <c:v>56.407686289849401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19-403F-95AD-66E750ED5D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46937984"/>
        <c:axId val="46939520"/>
      </c:barChart>
      <c:catAx>
        <c:axId val="46937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/>
          <a:lstStyle/>
          <a:p>
            <a:pPr>
              <a:defRPr/>
            </a:pPr>
            <a:endParaRPr lang="it-IT"/>
          </a:p>
        </c:txPr>
        <c:crossAx val="46939520"/>
        <c:crosses val="autoZero"/>
        <c:auto val="1"/>
        <c:lblAlgn val="ctr"/>
        <c:lblOffset val="100"/>
        <c:tickLblSkip val="1"/>
        <c:noMultiLvlLbl val="0"/>
      </c:catAx>
      <c:valAx>
        <c:axId val="46939520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69379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Muži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CA0-4D48-AFB6-EAAB08A1E6B2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5CA0-4D48-AFB6-EAAB08A1E6B2}"/>
              </c:ext>
            </c:extLst>
          </c:dPt>
          <c:dPt>
            <c:idx val="1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5CA0-4D48-AFB6-EAAB08A1E6B2}"/>
              </c:ext>
            </c:extLst>
          </c:dPt>
          <c:dPt>
            <c:idx val="1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5CA0-4D48-AFB6-EAAB08A1E6B2}"/>
              </c:ext>
            </c:extLst>
          </c:dPt>
          <c:dPt>
            <c:idx val="1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5CA0-4D48-AFB6-EAAB08A1E6B2}"/>
              </c:ext>
            </c:extLst>
          </c:dPt>
          <c:dPt>
            <c:idx val="1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5CA0-4D48-AFB6-EAAB08A1E6B2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5CA0-4D48-AFB6-EAAB08A1E6B2}"/>
              </c:ext>
            </c:extLst>
          </c:dPt>
          <c:cat>
            <c:strRef>
              <c:f>List1!$A$2:$A$12</c:f>
              <c:strCache>
                <c:ptCount val="11"/>
                <c:pt idx="0">
                  <c:v>to 24</c:v>
                </c:pt>
                <c:pt idx="1">
                  <c:v>25–29</c:v>
                </c:pt>
                <c:pt idx="2">
                  <c:v>30–34</c:v>
                </c:pt>
                <c:pt idx="3">
                  <c:v>35–39</c:v>
                </c:pt>
                <c:pt idx="4">
                  <c:v>40–44</c:v>
                </c:pt>
                <c:pt idx="5">
                  <c:v>45–49</c:v>
                </c:pt>
                <c:pt idx="6">
                  <c:v>50–54</c:v>
                </c:pt>
                <c:pt idx="7">
                  <c:v>55–59</c:v>
                </c:pt>
                <c:pt idx="8">
                  <c:v>60–64</c:v>
                </c:pt>
                <c:pt idx="9">
                  <c:v>65–69</c:v>
                </c:pt>
                <c:pt idx="10">
                  <c:v>70 and above</c:v>
                </c:pt>
              </c:strCache>
            </c:strRef>
          </c:cat>
          <c:val>
            <c:numRef>
              <c:f>List1!$B$2:$B$12</c:f>
              <c:numCache>
                <c:formatCode>General</c:formatCode>
                <c:ptCount val="11"/>
                <c:pt idx="0">
                  <c:v>6.1690314620604564E-2</c:v>
                </c:pt>
                <c:pt idx="1">
                  <c:v>9.1750322472099146</c:v>
                </c:pt>
                <c:pt idx="2">
                  <c:v>10.41444675004206</c:v>
                </c:pt>
                <c:pt idx="3">
                  <c:v>10.324715383321182</c:v>
                </c:pt>
                <c:pt idx="4">
                  <c:v>10.509786327182995</c:v>
                </c:pt>
                <c:pt idx="5">
                  <c:v>12.113734507318714</c:v>
                </c:pt>
                <c:pt idx="6">
                  <c:v>10.049913072738489</c:v>
                </c:pt>
                <c:pt idx="7">
                  <c:v>9.4049688744321678</c:v>
                </c:pt>
                <c:pt idx="8">
                  <c:v>11.47439851943245</c:v>
                </c:pt>
                <c:pt idx="9">
                  <c:v>9.3993606640121143</c:v>
                </c:pt>
                <c:pt idx="10">
                  <c:v>7.0439122875890297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76E-43C7-B4D7-67F8EBE98011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Ženy</c:v>
                </c:pt>
              </c:strCache>
            </c:strRef>
          </c:tx>
          <c:spPr>
            <a:ln>
              <a:solidFill>
                <a:srgbClr val="FF99FF"/>
              </a:solidFill>
            </a:ln>
          </c:spPr>
          <c:marker>
            <c:symbol val="none"/>
          </c:marker>
          <c:cat>
            <c:strRef>
              <c:f>List1!$A$2:$A$12</c:f>
              <c:strCache>
                <c:ptCount val="11"/>
                <c:pt idx="0">
                  <c:v>to 24</c:v>
                </c:pt>
                <c:pt idx="1">
                  <c:v>25–29</c:v>
                </c:pt>
                <c:pt idx="2">
                  <c:v>30–34</c:v>
                </c:pt>
                <c:pt idx="3">
                  <c:v>35–39</c:v>
                </c:pt>
                <c:pt idx="4">
                  <c:v>40–44</c:v>
                </c:pt>
                <c:pt idx="5">
                  <c:v>45–49</c:v>
                </c:pt>
                <c:pt idx="6">
                  <c:v>50–54</c:v>
                </c:pt>
                <c:pt idx="7">
                  <c:v>55–59</c:v>
                </c:pt>
                <c:pt idx="8">
                  <c:v>60–64</c:v>
                </c:pt>
                <c:pt idx="9">
                  <c:v>65–69</c:v>
                </c:pt>
                <c:pt idx="10">
                  <c:v>70 and above</c:v>
                </c:pt>
              </c:strCache>
            </c:strRef>
          </c:cat>
          <c:val>
            <c:numRef>
              <c:f>List1!$C$2:$C$12</c:f>
              <c:numCache>
                <c:formatCode>General</c:formatCode>
                <c:ptCount val="11"/>
                <c:pt idx="0">
                  <c:v>0.13435617388289342</c:v>
                </c:pt>
                <c:pt idx="1">
                  <c:v>13.413947037663068</c:v>
                </c:pt>
                <c:pt idx="2">
                  <c:v>14.046721275950244</c:v>
                </c:pt>
                <c:pt idx="3">
                  <c:v>12.690157326745547</c:v>
                </c:pt>
                <c:pt idx="4">
                  <c:v>9.6996489403198556</c:v>
                </c:pt>
                <c:pt idx="5">
                  <c:v>11.584969444805617</c:v>
                </c:pt>
                <c:pt idx="6">
                  <c:v>9.3442551900489743</c:v>
                </c:pt>
                <c:pt idx="7">
                  <c:v>7.9486846097169854</c:v>
                </c:pt>
                <c:pt idx="8">
                  <c:v>9.7083170805703638</c:v>
                </c:pt>
                <c:pt idx="9">
                  <c:v>6.2150565596151353</c:v>
                </c:pt>
                <c:pt idx="10">
                  <c:v>5.2052182204308064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5D77-424D-ADC0-2A6A8CB03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84192"/>
        <c:axId val="46871296"/>
      </c:lineChart>
      <c:catAx>
        <c:axId val="46984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 rot="-2700000"/>
          <a:lstStyle/>
          <a:p>
            <a:pPr>
              <a:defRPr/>
            </a:pPr>
            <a:endParaRPr lang="it-IT"/>
          </a:p>
        </c:txPr>
        <c:crossAx val="46871296"/>
        <c:crosses val="autoZero"/>
        <c:auto val="1"/>
        <c:lblAlgn val="ctr"/>
        <c:lblOffset val="100"/>
        <c:tickLblSkip val="1"/>
        <c:noMultiLvlLbl val="0"/>
      </c:catAx>
      <c:valAx>
        <c:axId val="468712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46984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Age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respondents</a:t>
            </a:r>
            <a:endParaRPr lang="cs-CZ" b="1" dirty="0"/>
          </a:p>
        </c:rich>
      </c:tx>
      <c:layout>
        <c:manualLayout>
          <c:xMode val="edge"/>
          <c:yMode val="edge"/>
          <c:x val="0.31705937160287001"/>
          <c:y val="8.997255836969723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7375929595993626"/>
          <c:y val="0.11593637169009909"/>
          <c:w val="0.43137968806532295"/>
          <c:h val="0.735711631574417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66F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8F-499A-B46C-5BEC118661AB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48F-499A-B46C-5BEC118661AB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48F-499A-B46C-5BEC118661AB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48F-499A-B46C-5BEC118661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ln>
                      <a:noFill/>
                    </a:ln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List2!$B$3:$B$6</c:f>
              <c:strCache>
                <c:ptCount val="4"/>
                <c:pt idx="0">
                  <c:v>25-35 y</c:v>
                </c:pt>
                <c:pt idx="1">
                  <c:v>36- 49 y</c:v>
                </c:pt>
                <c:pt idx="2">
                  <c:v>50-60 y</c:v>
                </c:pt>
                <c:pt idx="3">
                  <c:v>&gt; 60 y</c:v>
                </c:pt>
              </c:strCache>
            </c:strRef>
          </c:cat>
          <c:val>
            <c:numRef>
              <c:f>List2!$C$3:$C$6</c:f>
              <c:numCache>
                <c:formatCode>General</c:formatCode>
                <c:ptCount val="4"/>
                <c:pt idx="0">
                  <c:v>147</c:v>
                </c:pt>
                <c:pt idx="1">
                  <c:v>98</c:v>
                </c:pt>
                <c:pt idx="2">
                  <c:v>35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4F9-4535-9272-ED14010DE6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Gender</a:t>
            </a:r>
            <a:r>
              <a:rPr lang="cs-CZ" b="1" baseline="0" dirty="0"/>
              <a:t> </a:t>
            </a:r>
            <a:r>
              <a:rPr lang="cs-CZ" b="1" baseline="0" dirty="0" err="1"/>
              <a:t>d</a:t>
            </a:r>
            <a:r>
              <a:rPr lang="cs-CZ" b="1" dirty="0" err="1"/>
              <a:t>iscrimination</a:t>
            </a:r>
            <a:r>
              <a:rPr lang="cs-CZ" b="1" dirty="0"/>
              <a:t> feeling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4CB-46F9-9712-5EC163CF1787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4CB-46F9-9712-5EC163CF1787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4CB-46F9-9712-5EC163CF178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4CB-46F9-9712-5EC163CF178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List2!$B$8:$B$11</c:f>
              <c:strCache>
                <c:ptCount val="4"/>
                <c:pt idx="0">
                  <c:v>no, never</c:v>
                </c:pt>
                <c:pt idx="1">
                  <c:v>yes,  supervisors</c:v>
                </c:pt>
                <c:pt idx="2">
                  <c:v>yes,  patients</c:v>
                </c:pt>
                <c:pt idx="3">
                  <c:v>yes,  colleagues</c:v>
                </c:pt>
              </c:strCache>
            </c:strRef>
          </c:cat>
          <c:val>
            <c:numRef>
              <c:f>List2!$C$8:$C$11</c:f>
              <c:numCache>
                <c:formatCode>General</c:formatCode>
                <c:ptCount val="4"/>
                <c:pt idx="0">
                  <c:v>217</c:v>
                </c:pt>
                <c:pt idx="1">
                  <c:v>56</c:v>
                </c:pt>
                <c:pt idx="2">
                  <c:v>54</c:v>
                </c:pt>
                <c:pt idx="3">
                  <c:v>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4CB-46F9-9712-5EC163CF17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063808"/>
        <c:axId val="47065344"/>
      </c:barChart>
      <c:catAx>
        <c:axId val="47063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065344"/>
        <c:crosses val="autoZero"/>
        <c:auto val="1"/>
        <c:lblAlgn val="ctr"/>
        <c:lblOffset val="100"/>
        <c:noMultiLvlLbl val="0"/>
      </c:catAx>
      <c:valAx>
        <c:axId val="4706534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7063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/>
              <a:t>Wor</a:t>
            </a:r>
            <a:r>
              <a:rPr lang="cs-CZ" b="1" dirty="0"/>
              <a:t>k-</a:t>
            </a:r>
            <a:r>
              <a:rPr lang="cs-CZ" b="1" dirty="0" err="1"/>
              <a:t>life</a:t>
            </a:r>
            <a:r>
              <a:rPr lang="cs-CZ" b="1" baseline="0" dirty="0"/>
              <a:t> balance </a:t>
            </a:r>
            <a:r>
              <a:rPr lang="cs-CZ" b="1" baseline="0" dirty="0" err="1"/>
              <a:t>satisfaction</a:t>
            </a:r>
            <a:endParaRPr lang="en-US" b="1" dirty="0"/>
          </a:p>
        </c:rich>
      </c:tx>
      <c:layout>
        <c:manualLayout>
          <c:xMode val="edge"/>
          <c:yMode val="edge"/>
          <c:x val="0.32609711286089238"/>
          <c:y val="2.777777777777777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66F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8E-4919-BAC2-1C1E6E71D8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List2!$B$13:$B$17</c:f>
              <c:strCache>
                <c:ptCount val="5"/>
                <c:pt idx="0">
                  <c:v>I’m quite satisfied </c:v>
                </c:pt>
                <c:pt idx="1">
                  <c:v>I’m satisfied career view</c:v>
                </c:pt>
                <c:pt idx="2">
                  <c:v>I’m fully satisfied </c:v>
                </c:pt>
                <c:pt idx="3">
                  <c:v>I’m not satisfied </c:v>
                </c:pt>
                <c:pt idx="4">
                  <c:v>I’m satisfied family view</c:v>
                </c:pt>
              </c:strCache>
            </c:strRef>
          </c:cat>
          <c:val>
            <c:numRef>
              <c:f>List2!$C$13:$C$17</c:f>
              <c:numCache>
                <c:formatCode>General</c:formatCode>
                <c:ptCount val="5"/>
                <c:pt idx="0">
                  <c:v>182</c:v>
                </c:pt>
                <c:pt idx="1">
                  <c:v>91</c:v>
                </c:pt>
                <c:pt idx="2">
                  <c:v>21</c:v>
                </c:pt>
                <c:pt idx="3">
                  <c:v>20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28E-4919-BAC2-1C1E6E71D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776768"/>
        <c:axId val="53778304"/>
      </c:barChart>
      <c:catAx>
        <c:axId val="537767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778304"/>
        <c:crosses val="autoZero"/>
        <c:auto val="1"/>
        <c:lblAlgn val="ctr"/>
        <c:lblOffset val="100"/>
        <c:noMultiLvlLbl val="0"/>
      </c:catAx>
      <c:valAx>
        <c:axId val="5377830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776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2D5AD4-F92D-4346-8F83-A3FBFB27E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B9BB135-A648-43D7-A43A-837C5BE64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540BFD9-CAAF-4503-A9FE-89484700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65BA82F-A7FF-451C-8B3E-EF30635F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5913E7-78ED-4107-BC71-C4673CE90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97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549EE06-C7E7-4CF0-8C0E-1F484D40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E5E73D10-8126-4A7A-B329-F102CE9E1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7AC271A-01E7-46D9-8A99-802B4EBD9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B1E6778-C8F1-4777-8591-7DE7A26D3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12641C9-194C-4EB3-8454-D7B5E0E78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5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59AA505D-D30F-4B2A-A8F0-5509126666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C2D284A-1EB5-4301-8315-426FF3C03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D8100E7-5AB2-405D-A8C0-083F54924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3091DB-8135-4FA5-8C33-8CE991045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AC35423-8CCE-4669-9E8A-305705B1B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05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36CE01-F539-457D-8B49-F4FA8BE6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713CAE3-BD0A-41F7-9DD2-908007528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ADF8FBE-71DD-4D8A-964D-1F9900EED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5C8C69B-01D0-4893-AED0-E2FEF8B89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6EFF3C3-7BBE-413A-9BEE-A466FCFE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EB70999-B5DF-4C1D-BFB8-D529DAAB9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430539C-04DB-4324-8DD9-D927E1FF1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13067F1-0264-4654-9C44-7DCB428C4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48217D5-3EDD-44E6-9631-53B38C9DC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CDD570-F2C7-4BC2-96DA-ADD428C76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85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4E8913-E154-4545-9CDD-0478EA0D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F23C486-54AB-4966-A409-453197350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9F891F7-90D4-48CE-B611-9A4A2FAB3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45E6DE3-ACDB-453B-86F1-8286E9CF7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10DCE1C-289D-49B2-A69C-B2CF76A3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033EBBD-C1CA-4D13-BBB4-E9EF349C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12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EDCCE7-A7C6-4C50-91C8-FF03DDDCE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6CA70A39-EC8C-494F-9702-5EBADFA80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0A021FBA-0DF9-41B7-B5D3-EE92D143A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9D251EFE-AF84-4C5C-852C-DCB62F893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693C70C1-5919-4062-8DFC-03B568830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4A86DCB3-2E56-4334-BB3F-8245B148C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7FDEF6A-75A8-41BD-A35C-309BB43F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6CF15FD4-0B2C-44C2-AE00-986E1BB8B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8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452C681-0FAF-4CAC-97C8-38E3E63B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F4678413-BD70-46A2-B6A0-4C558471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F97D468B-2332-4C53-87C9-5538C0999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87C907ED-018C-42DE-B07E-F23E920D1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6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C87E77C1-ECC5-4306-A8B4-25FE24032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BBE5480B-F166-4C05-93BD-F7E191F9F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7C78BD70-AD32-43FF-98D7-0CD4EC06E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74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CC6B62-0107-4C12-A6C8-0A4C61805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FBD4C38-8E93-4332-9A8B-1AECFB864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ADA4AE7-F8D7-4598-A9D7-6638D6B36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6E4589A-9C97-49BC-A598-9C1BD1AE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A1C51BA-8752-4A5D-98FE-528BB76E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7ADBBF3-2A41-4915-A605-04B385C98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84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4B7583E-77E8-4A51-92E4-2281C0AC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2A0B81B2-CC94-4BC2-83E8-B161C5F8C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E3899A3-5A8A-4ED4-A2ED-21D7F1B3A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ECFA5FB-3EBF-4339-B72B-75C644D51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5012743-1F6B-484F-BD88-13571122C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F0C6046-5412-4E18-9AA6-57D548E4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07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BC7F6FD6-A106-48D1-B75A-4A3F4FAED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2E16D97-F8CA-4256-892C-64B7C051A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779B6EA-E152-4239-9335-46266ABEFD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5F02-7A2E-4961-9567-73CE87A35E49}" type="datetimeFigureOut">
              <a:rPr lang="cs-CZ" smtClean="0"/>
              <a:t>24.5.2019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209E5EB-D0C1-4A70-BB2F-86D3D756B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F4007DD-8A17-439F-8232-DD3F3861F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F90DD-5254-43F7-82CE-DC0EB01A3640}" type="slidenum">
              <a:rPr lang="cs-CZ" smtClean="0"/>
              <a:t>‹N›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74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chart" Target="../charts/char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law.stanford.edu/blog/2010/03/google-italy-privacy-not-what-you-might-think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ems.net/" TargetMode="External"/><Relationship Id="rId5" Type="http://schemas.openxmlformats.org/officeDocument/2006/relationships/hyperlink" Target="https://openclipart.org/detail/88579/eu-flag-by-robertcailliau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9E46C1-9F4A-49B5-96C9-BBD9EEC80A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b="1" dirty="0" err="1">
                <a:solidFill>
                  <a:srgbClr val="1B4A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cs-CZ" b="1" dirty="0">
                <a:solidFill>
                  <a:srgbClr val="1B4A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solidFill>
                  <a:srgbClr val="1B4A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b="1" dirty="0">
                <a:solidFill>
                  <a:srgbClr val="1B4A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FEMS </a:t>
            </a:r>
            <a:r>
              <a:rPr lang="cs-CZ" b="1" dirty="0" err="1">
                <a:solidFill>
                  <a:srgbClr val="1B4A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survey</a:t>
            </a:r>
            <a:r>
              <a:rPr lang="cs-CZ" b="1" dirty="0">
                <a:solidFill>
                  <a:srgbClr val="1B4A7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b="1" dirty="0">
                <a:solidFill>
                  <a:srgbClr val="D7141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Czech </a:t>
            </a:r>
            <a:r>
              <a:rPr lang="cs-CZ" b="1" dirty="0" err="1">
                <a:solidFill>
                  <a:srgbClr val="D7141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republic</a:t>
            </a:r>
            <a:endParaRPr lang="cs-CZ" b="1" dirty="0">
              <a:solidFill>
                <a:srgbClr val="D7141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B3B8B07-C1A8-4D75-A13E-7BE3FD7D6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 err="1">
                <a:solidFill>
                  <a:schemeClr val="accent5">
                    <a:lumMod val="50000"/>
                  </a:schemeClr>
                </a:solidFill>
              </a:rPr>
              <a:t>Naples</a:t>
            </a:r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, Italy, May 2019</a:t>
            </a:r>
          </a:p>
          <a:p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Martin </a:t>
            </a:r>
            <a:r>
              <a:rPr lang="cs-CZ" i="1" dirty="0" err="1">
                <a:solidFill>
                  <a:schemeClr val="accent5">
                    <a:lumMod val="50000"/>
                  </a:schemeClr>
                </a:solidFill>
              </a:rPr>
              <a:t>Engel</a:t>
            </a:r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, M.D., </a:t>
            </a:r>
            <a:r>
              <a:rPr lang="cs-CZ" i="1" dirty="0" err="1">
                <a:solidFill>
                  <a:schemeClr val="accent5">
                    <a:lumMod val="50000"/>
                  </a:schemeClr>
                </a:solidFill>
              </a:rPr>
              <a:t>chairman</a:t>
            </a:r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accent5">
                    <a:lumMod val="50000"/>
                  </a:schemeClr>
                </a:solidFill>
              </a:rPr>
              <a:t>of</a:t>
            </a:r>
            <a:r>
              <a:rPr lang="cs-CZ" i="1" dirty="0">
                <a:solidFill>
                  <a:schemeClr val="accent5">
                    <a:lumMod val="50000"/>
                  </a:schemeClr>
                </a:solidFill>
              </a:rPr>
              <a:t> LOK-SCL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FA7E4C91-F61E-4BA9-AD65-0D2CCDDC811A}"/>
              </a:ext>
            </a:extLst>
          </p:cNvPr>
          <p:cNvSpPr txBox="1"/>
          <p:nvPr/>
        </p:nvSpPr>
        <p:spPr>
          <a:xfrm>
            <a:off x="3263462" y="5565228"/>
            <a:ext cx="7551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„</a:t>
            </a:r>
            <a:r>
              <a:rPr lang="en-US" i="1" dirty="0"/>
              <a:t>Our goal is to investigate the state of workplace wellbeing of women doctors, across Europe.</a:t>
            </a:r>
            <a:r>
              <a:rPr lang="cs-CZ" i="1" dirty="0"/>
              <a:t>“</a:t>
            </a:r>
            <a:r>
              <a:rPr lang="en-US" i="1" dirty="0"/>
              <a:t> </a:t>
            </a:r>
            <a:r>
              <a:rPr lang="cs-CZ" i="1" dirty="0"/>
              <a:t> FEMS gender </a:t>
            </a:r>
            <a:r>
              <a:rPr lang="cs-CZ" i="1" dirty="0" err="1"/>
              <a:t>survey</a:t>
            </a:r>
            <a:r>
              <a:rPr lang="cs-CZ" i="1" dirty="0"/>
              <a:t> 2019</a:t>
            </a:r>
          </a:p>
        </p:txBody>
      </p:sp>
      <p:pic>
        <p:nvPicPr>
          <p:cNvPr id="2050" name="Picture 2" descr="Výsledek obrázku pro european federation of salaried doctors">
            <a:extLst>
              <a:ext uri="{FF2B5EF4-FFF2-40B4-BE49-F238E27FC236}">
                <a16:creationId xmlns:a16="http://schemas.microsoft.com/office/drawing/2014/main" xmlns="" id="{2DD9597B-A8AE-46D5-BD5A-088C41C77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389" y="5565228"/>
            <a:ext cx="1275611" cy="129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1936497" y="188640"/>
            <a:ext cx="8229600" cy="720080"/>
          </a:xfrm>
        </p:spPr>
        <p:txBody>
          <a:bodyPr>
            <a:noAutofit/>
          </a:bodyPr>
          <a:lstStyle/>
          <a:p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Doctors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–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absolvents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of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Medical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faculties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in CR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according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gender, </a:t>
            </a:r>
            <a:b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data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of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National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Healthcare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workforce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registry to 2. 1. 2019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Graf 1"/>
          <p:cNvGraphicFramePr/>
          <p:nvPr>
            <p:extLst/>
          </p:nvPr>
        </p:nvGraphicFramePr>
        <p:xfrm>
          <a:off x="6445007" y="2025680"/>
          <a:ext cx="381642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7606235" y="5877273"/>
            <a:ext cx="167904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 err="1"/>
              <a:t>Year</a:t>
            </a:r>
            <a:r>
              <a:rPr lang="cs-CZ" sz="1200" b="1" dirty="0"/>
              <a:t> </a:t>
            </a:r>
            <a:r>
              <a:rPr lang="cs-CZ" sz="1200" b="1" dirty="0" err="1"/>
              <a:t>of</a:t>
            </a:r>
            <a:r>
              <a:rPr lang="cs-CZ" sz="1200" b="1" dirty="0"/>
              <a:t> </a:t>
            </a:r>
            <a:r>
              <a:rPr lang="cs-CZ" sz="1200" b="1" dirty="0" err="1"/>
              <a:t>finnishing</a:t>
            </a:r>
            <a:r>
              <a:rPr lang="cs-CZ" sz="1200" b="1" dirty="0"/>
              <a:t> study</a:t>
            </a:r>
          </a:p>
        </p:txBody>
      </p:sp>
      <p:sp>
        <p:nvSpPr>
          <p:cNvPr id="11" name="Obdélník 10"/>
          <p:cNvSpPr/>
          <p:nvPr/>
        </p:nvSpPr>
        <p:spPr>
          <a:xfrm rot="16200000">
            <a:off x="5069090" y="3554458"/>
            <a:ext cx="26188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/>
              <a:t>Ratio in </a:t>
            </a:r>
            <a:r>
              <a:rPr lang="cs-CZ" sz="1200" b="1" dirty="0" err="1"/>
              <a:t>precentage</a:t>
            </a:r>
            <a:r>
              <a:rPr lang="cs-CZ" sz="1200" b="1" dirty="0"/>
              <a:t> </a:t>
            </a:r>
            <a:r>
              <a:rPr lang="cs-CZ" sz="1200" b="1" dirty="0" err="1"/>
              <a:t>according</a:t>
            </a:r>
            <a:r>
              <a:rPr lang="cs-CZ" sz="1200" b="1" dirty="0"/>
              <a:t> </a:t>
            </a:r>
            <a:r>
              <a:rPr lang="cs-CZ" sz="1200" b="1" dirty="0" err="1"/>
              <a:t>age</a:t>
            </a:r>
            <a:r>
              <a:rPr lang="cs-CZ" sz="1200" b="1" dirty="0"/>
              <a:t> [%]</a:t>
            </a:r>
          </a:p>
        </p:txBody>
      </p:sp>
      <p:graphicFrame>
        <p:nvGraphicFramePr>
          <p:cNvPr id="14" name="Graf 13"/>
          <p:cNvGraphicFramePr/>
          <p:nvPr>
            <p:extLst/>
          </p:nvPr>
        </p:nvGraphicFramePr>
        <p:xfrm>
          <a:off x="1917664" y="2025680"/>
          <a:ext cx="3890305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Obdélník 14"/>
          <p:cNvSpPr/>
          <p:nvPr/>
        </p:nvSpPr>
        <p:spPr>
          <a:xfrm>
            <a:off x="3137623" y="5877273"/>
            <a:ext cx="17175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 err="1"/>
              <a:t>Year</a:t>
            </a:r>
            <a:r>
              <a:rPr lang="cs-CZ" sz="1200" b="1" dirty="0"/>
              <a:t> </a:t>
            </a:r>
            <a:r>
              <a:rPr lang="cs-CZ" sz="1200" b="1" dirty="0" err="1"/>
              <a:t>of</a:t>
            </a:r>
            <a:r>
              <a:rPr lang="cs-CZ" sz="1200" b="1" dirty="0"/>
              <a:t> </a:t>
            </a:r>
            <a:r>
              <a:rPr lang="cs-CZ" sz="1200" b="1" dirty="0" err="1"/>
              <a:t>finnisihing</a:t>
            </a:r>
            <a:r>
              <a:rPr lang="cs-CZ" sz="1200" b="1" dirty="0"/>
              <a:t> study</a:t>
            </a:r>
          </a:p>
        </p:txBody>
      </p:sp>
      <p:sp>
        <p:nvSpPr>
          <p:cNvPr id="16" name="Obdélník 15"/>
          <p:cNvSpPr/>
          <p:nvPr/>
        </p:nvSpPr>
        <p:spPr>
          <a:xfrm rot="16200000">
            <a:off x="1026568" y="3554458"/>
            <a:ext cx="15949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 err="1"/>
              <a:t>Number</a:t>
            </a:r>
            <a:r>
              <a:rPr lang="cs-CZ" sz="1200" b="1" dirty="0"/>
              <a:t> </a:t>
            </a:r>
            <a:r>
              <a:rPr lang="cs-CZ" sz="1200" b="1" dirty="0" err="1"/>
              <a:t>of</a:t>
            </a:r>
            <a:r>
              <a:rPr lang="cs-CZ" sz="1200" b="1" dirty="0"/>
              <a:t> </a:t>
            </a:r>
            <a:r>
              <a:rPr lang="cs-CZ" sz="1200" b="1" dirty="0" err="1"/>
              <a:t>absolvents</a:t>
            </a:r>
            <a:endParaRPr lang="cs-CZ" sz="1200" b="1" dirty="0"/>
          </a:p>
        </p:txBody>
      </p:sp>
      <p:sp>
        <p:nvSpPr>
          <p:cNvPr id="29" name="Obdélník 28"/>
          <p:cNvSpPr/>
          <p:nvPr/>
        </p:nvSpPr>
        <p:spPr>
          <a:xfrm>
            <a:off x="6558027" y="1278893"/>
            <a:ext cx="4043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According</a:t>
            </a:r>
            <a:r>
              <a:rPr lang="cs-CZ" b="1" dirty="0"/>
              <a:t> gender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2094039" y="1321323"/>
            <a:ext cx="38274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Absolute</a:t>
            </a:r>
            <a:r>
              <a:rPr lang="cs-CZ" b="1" dirty="0"/>
              <a:t> </a:t>
            </a:r>
            <a:r>
              <a:rPr lang="cs-CZ" b="1" dirty="0" err="1"/>
              <a:t>count</a:t>
            </a:r>
            <a:endParaRPr lang="cs-CZ" b="1" dirty="0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>
            <p:extLst/>
          </p:nvPr>
        </p:nvGraphicFramePr>
        <p:xfrm>
          <a:off x="6750625" y="1647272"/>
          <a:ext cx="3366790" cy="468000"/>
        </p:xfrm>
        <a:graphic>
          <a:graphicData uri="http://schemas.openxmlformats.org/drawingml/2006/table">
            <a:tbl>
              <a:tblPr/>
              <a:tblGrid>
                <a:gridCol w="3366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27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66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366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667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366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667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3667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3667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1 272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1 325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1 332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1 376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1 145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1 201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1 180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1 331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1 493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1 396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0" name="Obdélník 19"/>
          <p:cNvSpPr/>
          <p:nvPr/>
        </p:nvSpPr>
        <p:spPr>
          <a:xfrm>
            <a:off x="4935809" y="6176338"/>
            <a:ext cx="23307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dirty="0"/>
              <a:t>* </a:t>
            </a:r>
            <a:r>
              <a:rPr lang="cs-CZ" sz="1200" dirty="0" err="1"/>
              <a:t>preliminary</a:t>
            </a:r>
            <a:r>
              <a:rPr lang="cs-CZ" sz="1200" dirty="0"/>
              <a:t> </a:t>
            </a:r>
            <a:r>
              <a:rPr lang="cs-CZ" sz="1200" dirty="0" err="1"/>
              <a:t>results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2018 </a:t>
            </a:r>
            <a:r>
              <a:rPr lang="cs-CZ" sz="1200" dirty="0" err="1"/>
              <a:t>year</a:t>
            </a:r>
            <a:endParaRPr lang="cs-CZ" sz="1200" dirty="0"/>
          </a:p>
        </p:txBody>
      </p:sp>
      <p:sp>
        <p:nvSpPr>
          <p:cNvPr id="21" name="Obdélník 20"/>
          <p:cNvSpPr/>
          <p:nvPr/>
        </p:nvSpPr>
        <p:spPr>
          <a:xfrm>
            <a:off x="9829383" y="5672282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dirty="0"/>
              <a:t>*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5384350" y="5672282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dirty="0"/>
              <a:t>*</a:t>
            </a:r>
          </a:p>
        </p:txBody>
      </p:sp>
      <p:graphicFrame>
        <p:nvGraphicFramePr>
          <p:cNvPr id="24" name="Tabulka 23"/>
          <p:cNvGraphicFramePr>
            <a:graphicFrameLocks noGrp="1"/>
          </p:cNvGraphicFramePr>
          <p:nvPr>
            <p:extLst/>
          </p:nvPr>
        </p:nvGraphicFramePr>
        <p:xfrm>
          <a:off x="5136825" y="891298"/>
          <a:ext cx="2206384" cy="515814"/>
        </p:xfrm>
        <a:graphic>
          <a:graphicData uri="http://schemas.openxmlformats.org/drawingml/2006/table">
            <a:tbl>
              <a:tblPr/>
              <a:tblGrid>
                <a:gridCol w="1103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3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581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men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women</a:t>
                      </a:r>
                      <a:endParaRPr lang="cs-CZ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5" name="Obdélník 24"/>
          <p:cNvSpPr/>
          <p:nvPr/>
        </p:nvSpPr>
        <p:spPr>
          <a:xfrm>
            <a:off x="5299447" y="1110720"/>
            <a:ext cx="144016" cy="1440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6321328" y="1094767"/>
            <a:ext cx="144016" cy="144016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xmlns="" id="{02E94786-F93B-47C8-BE10-3AEF38026F9B}"/>
              </a:ext>
            </a:extLst>
          </p:cNvPr>
          <p:cNvSpPr/>
          <p:nvPr/>
        </p:nvSpPr>
        <p:spPr>
          <a:xfrm>
            <a:off x="4007768" y="6606144"/>
            <a:ext cx="4572000" cy="252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000" dirty="0"/>
              <a:t>Source: </a:t>
            </a:r>
            <a:r>
              <a:rPr lang="cs-CZ" sz="1000" dirty="0" err="1"/>
              <a:t>National</a:t>
            </a:r>
            <a:r>
              <a:rPr lang="cs-CZ" sz="1000" dirty="0"/>
              <a:t> registry </a:t>
            </a:r>
            <a:r>
              <a:rPr lang="cs-CZ" sz="1000" dirty="0" err="1"/>
              <a:t>of</a:t>
            </a:r>
            <a:r>
              <a:rPr lang="cs-CZ" sz="1000" dirty="0"/>
              <a:t> Healthcare </a:t>
            </a:r>
            <a:r>
              <a:rPr lang="cs-CZ" sz="1000" dirty="0" err="1"/>
              <a:t>workforce</a:t>
            </a:r>
            <a:r>
              <a:rPr lang="cs-CZ" sz="1000" dirty="0"/>
              <a:t> (NR-ZP), </a:t>
            </a:r>
            <a:r>
              <a:rPr lang="cs-CZ" sz="1000" dirty="0" err="1"/>
              <a:t>situation</a:t>
            </a:r>
            <a:r>
              <a:rPr lang="cs-CZ" sz="1000" dirty="0"/>
              <a:t> to 2. 1. 2019</a:t>
            </a:r>
          </a:p>
        </p:txBody>
      </p:sp>
      <p:pic>
        <p:nvPicPr>
          <p:cNvPr id="19" name="Picture 2" descr="Výsledek obrázku pro european federation of salaried doctors">
            <a:extLst>
              <a:ext uri="{FF2B5EF4-FFF2-40B4-BE49-F238E27FC236}">
                <a16:creationId xmlns:a16="http://schemas.microsoft.com/office/drawing/2014/main" xmlns="" id="{7DC481DC-1080-40F3-9A94-FB6700345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389" y="5565228"/>
            <a:ext cx="1275611" cy="129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38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1631504" y="116632"/>
            <a:ext cx="8928992" cy="72008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Age and gender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all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still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–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living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doctors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without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regard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to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work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aktivity in CR,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registered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in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National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Healthcare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workforce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registry to  2. 1. 2019</a:t>
            </a:r>
          </a:p>
        </p:txBody>
      </p:sp>
      <p:sp>
        <p:nvSpPr>
          <p:cNvPr id="7" name="Obdélník 6"/>
          <p:cNvSpPr/>
          <p:nvPr/>
        </p:nvSpPr>
        <p:spPr>
          <a:xfrm>
            <a:off x="4007768" y="6606144"/>
            <a:ext cx="4572000" cy="252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000" dirty="0"/>
              <a:t>Source: </a:t>
            </a:r>
            <a:r>
              <a:rPr lang="cs-CZ" sz="1000" dirty="0" err="1"/>
              <a:t>National</a:t>
            </a:r>
            <a:r>
              <a:rPr lang="cs-CZ" sz="1000" dirty="0"/>
              <a:t> registry </a:t>
            </a:r>
            <a:r>
              <a:rPr lang="cs-CZ" sz="1000" dirty="0" err="1"/>
              <a:t>of</a:t>
            </a:r>
            <a:r>
              <a:rPr lang="cs-CZ" sz="1000" dirty="0"/>
              <a:t> Healthcare </a:t>
            </a:r>
            <a:r>
              <a:rPr lang="cs-CZ" sz="1000" dirty="0" err="1"/>
              <a:t>workforce</a:t>
            </a:r>
            <a:r>
              <a:rPr lang="cs-CZ" sz="1000" dirty="0"/>
              <a:t> (NR-ZP), </a:t>
            </a:r>
            <a:r>
              <a:rPr lang="cs-CZ" sz="1000" dirty="0" err="1"/>
              <a:t>situation</a:t>
            </a:r>
            <a:r>
              <a:rPr lang="cs-CZ" sz="1000" dirty="0"/>
              <a:t> to 2. 1. 2019</a:t>
            </a:r>
          </a:p>
        </p:txBody>
      </p:sp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2104406576"/>
              </p:ext>
            </p:extLst>
          </p:nvPr>
        </p:nvGraphicFramePr>
        <p:xfrm>
          <a:off x="6256136" y="2575937"/>
          <a:ext cx="42323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8063944" y="6248346"/>
            <a:ext cx="426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/>
              <a:t>Age</a:t>
            </a:r>
          </a:p>
        </p:txBody>
      </p:sp>
      <p:sp>
        <p:nvSpPr>
          <p:cNvPr id="11" name="Obdélník 10"/>
          <p:cNvSpPr/>
          <p:nvPr/>
        </p:nvSpPr>
        <p:spPr>
          <a:xfrm rot="16200000">
            <a:off x="4979383" y="4104715"/>
            <a:ext cx="23662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/>
              <a:t>Ratio </a:t>
            </a:r>
            <a:r>
              <a:rPr lang="cs-CZ" sz="1200" b="1" dirty="0" err="1"/>
              <a:t>according</a:t>
            </a:r>
            <a:r>
              <a:rPr lang="cs-CZ" sz="1200" b="1" dirty="0"/>
              <a:t> </a:t>
            </a:r>
            <a:r>
              <a:rPr lang="cs-CZ" sz="1200" b="1" dirty="0" err="1"/>
              <a:t>age</a:t>
            </a:r>
            <a:r>
              <a:rPr lang="cs-CZ" sz="1200" b="1" dirty="0"/>
              <a:t> </a:t>
            </a:r>
            <a:r>
              <a:rPr lang="cs-CZ" sz="1200" b="1" dirty="0" err="1"/>
              <a:t>categories</a:t>
            </a:r>
            <a:r>
              <a:rPr lang="cs-CZ" sz="1200" b="1" dirty="0"/>
              <a:t> [%]</a:t>
            </a: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740172342"/>
              </p:ext>
            </p:extLst>
          </p:nvPr>
        </p:nvGraphicFramePr>
        <p:xfrm>
          <a:off x="1863648" y="2575937"/>
          <a:ext cx="3890305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Obdélník 14"/>
          <p:cNvSpPr/>
          <p:nvPr/>
        </p:nvSpPr>
        <p:spPr>
          <a:xfrm>
            <a:off x="3427794" y="6248346"/>
            <a:ext cx="426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/>
              <a:t>Age</a:t>
            </a:r>
          </a:p>
        </p:txBody>
      </p:sp>
      <p:sp>
        <p:nvSpPr>
          <p:cNvPr id="16" name="Obdélník 15"/>
          <p:cNvSpPr/>
          <p:nvPr/>
        </p:nvSpPr>
        <p:spPr>
          <a:xfrm rot="16200000">
            <a:off x="345548" y="4104715"/>
            <a:ext cx="2848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 err="1"/>
              <a:t>Participation</a:t>
            </a:r>
            <a:r>
              <a:rPr lang="cs-CZ" sz="1200" b="1" dirty="0"/>
              <a:t> </a:t>
            </a:r>
            <a:r>
              <a:rPr lang="cs-CZ" sz="1200" b="1" dirty="0" err="1"/>
              <a:t>according</a:t>
            </a:r>
            <a:r>
              <a:rPr lang="cs-CZ" sz="1200" b="1" dirty="0"/>
              <a:t> </a:t>
            </a:r>
            <a:r>
              <a:rPr lang="cs-CZ" sz="1200" b="1" dirty="0" err="1"/>
              <a:t>age</a:t>
            </a:r>
            <a:r>
              <a:rPr lang="cs-CZ" sz="1200" b="1" dirty="0"/>
              <a:t> </a:t>
            </a:r>
            <a:r>
              <a:rPr lang="cs-CZ" sz="1200" b="1" dirty="0" err="1"/>
              <a:t>categories</a:t>
            </a:r>
            <a:r>
              <a:rPr lang="cs-CZ" sz="1200" b="1" dirty="0"/>
              <a:t> [%]</a:t>
            </a:r>
          </a:p>
        </p:txBody>
      </p:sp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160317"/>
              </p:ext>
            </p:extLst>
          </p:nvPr>
        </p:nvGraphicFramePr>
        <p:xfrm>
          <a:off x="3907004" y="1035908"/>
          <a:ext cx="4061204" cy="763284"/>
        </p:xfrm>
        <a:graphic>
          <a:graphicData uri="http://schemas.openxmlformats.org/drawingml/2006/table">
            <a:tbl>
              <a:tblPr/>
              <a:tblGrid>
                <a:gridCol w="7516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3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3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3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0821"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</a:t>
                      </a: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Women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Generaly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821"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24 328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33 404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57 732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8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8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Median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4871864" y="1052736"/>
            <a:ext cx="144016" cy="1440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987152" y="1052736"/>
            <a:ext cx="144016" cy="144016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6689646" y="2243945"/>
          <a:ext cx="3654825" cy="468000"/>
        </p:xfrm>
        <a:graphic>
          <a:graphicData uri="http://schemas.openxmlformats.org/drawingml/2006/table">
            <a:tbl>
              <a:tblPr/>
              <a:tblGrid>
                <a:gridCol w="243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4365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76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6 078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7 202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6 554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5 540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6 586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5 356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4 634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5 965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4 874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2 697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1 382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776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57 732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8" name="Obdélník 27">
            <a:extLst>
              <a:ext uri="{FF2B5EF4-FFF2-40B4-BE49-F238E27FC236}">
                <a16:creationId xmlns:a16="http://schemas.microsoft.com/office/drawing/2014/main" xmlns="" id="{9EEEBDD5-D895-4CA3-9497-3E23E273CE48}"/>
              </a:ext>
            </a:extLst>
          </p:cNvPr>
          <p:cNvSpPr/>
          <p:nvPr/>
        </p:nvSpPr>
        <p:spPr>
          <a:xfrm>
            <a:off x="6300991" y="1907540"/>
            <a:ext cx="4043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According</a:t>
            </a:r>
            <a:r>
              <a:rPr lang="cs-CZ" b="1" dirty="0"/>
              <a:t> </a:t>
            </a:r>
            <a:r>
              <a:rPr lang="cs-CZ" b="1" dirty="0" err="1"/>
              <a:t>age</a:t>
            </a:r>
            <a:r>
              <a:rPr lang="cs-CZ" b="1" dirty="0"/>
              <a:t> and gender</a:t>
            </a:r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xmlns="" id="{2D4F3FC1-4F0B-404E-A515-67BAB7522C2C}"/>
              </a:ext>
            </a:extLst>
          </p:cNvPr>
          <p:cNvSpPr/>
          <p:nvPr/>
        </p:nvSpPr>
        <p:spPr>
          <a:xfrm>
            <a:off x="1836496" y="1907540"/>
            <a:ext cx="38274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Age </a:t>
            </a:r>
            <a:r>
              <a:rPr lang="cs-CZ" b="1" dirty="0" err="1"/>
              <a:t>structure</a:t>
            </a:r>
            <a:r>
              <a:rPr lang="cs-CZ" b="1" dirty="0"/>
              <a:t> </a:t>
            </a:r>
            <a:r>
              <a:rPr lang="cs-CZ" b="1" dirty="0" err="1"/>
              <a:t>according</a:t>
            </a:r>
            <a:r>
              <a:rPr lang="cs-CZ" b="1" dirty="0"/>
              <a:t> gender</a:t>
            </a:r>
          </a:p>
        </p:txBody>
      </p:sp>
      <p:pic>
        <p:nvPicPr>
          <p:cNvPr id="17" name="Picture 2" descr="Výsledek obrázku pro european federation of salaried doctors">
            <a:extLst>
              <a:ext uri="{FF2B5EF4-FFF2-40B4-BE49-F238E27FC236}">
                <a16:creationId xmlns:a16="http://schemas.microsoft.com/office/drawing/2014/main" xmlns="" id="{B9BB4052-9753-49B7-9E1C-BC5D9F857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389" y="5565228"/>
            <a:ext cx="1275611" cy="129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96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2947516919"/>
              </p:ext>
            </p:extLst>
          </p:nvPr>
        </p:nvGraphicFramePr>
        <p:xfrm>
          <a:off x="6256136" y="2375256"/>
          <a:ext cx="4232352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8265545" y="5777217"/>
            <a:ext cx="426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/>
              <a:t>Age</a:t>
            </a:r>
          </a:p>
        </p:txBody>
      </p:sp>
      <p:graphicFrame>
        <p:nvGraphicFramePr>
          <p:cNvPr id="14" name="Graf 13"/>
          <p:cNvGraphicFramePr/>
          <p:nvPr>
            <p:extLst>
              <p:ext uri="{D42A27DB-BD31-4B8C-83A1-F6EECF244321}">
                <p14:modId xmlns:p14="http://schemas.microsoft.com/office/powerpoint/2010/main" val="2690619510"/>
              </p:ext>
            </p:extLst>
          </p:nvPr>
        </p:nvGraphicFramePr>
        <p:xfrm>
          <a:off x="1863648" y="2375256"/>
          <a:ext cx="3890305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Obdélník 14"/>
          <p:cNvSpPr/>
          <p:nvPr/>
        </p:nvSpPr>
        <p:spPr>
          <a:xfrm>
            <a:off x="3629395" y="5777217"/>
            <a:ext cx="4266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/>
              <a:t>Age</a:t>
            </a:r>
          </a:p>
        </p:txBody>
      </p:sp>
      <p:graphicFrame>
        <p:nvGraphicFramePr>
          <p:cNvPr id="19" name="Tabul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125684"/>
              </p:ext>
            </p:extLst>
          </p:nvPr>
        </p:nvGraphicFramePr>
        <p:xfrm>
          <a:off x="3907004" y="937524"/>
          <a:ext cx="4061204" cy="763284"/>
        </p:xfrm>
        <a:graphic>
          <a:graphicData uri="http://schemas.openxmlformats.org/drawingml/2006/table">
            <a:tbl>
              <a:tblPr/>
              <a:tblGrid>
                <a:gridCol w="7516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3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3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31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0821"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</a:t>
                      </a:r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Women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Generally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821">
                <a:tc>
                  <a:txBody>
                    <a:bodyPr/>
                    <a:lstStyle/>
                    <a:p>
                      <a:pPr algn="ctr" fontAlgn="ctr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17 831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23 073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40 904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8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82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Median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 y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4871864" y="954352"/>
            <a:ext cx="144016" cy="14401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987152" y="954352"/>
            <a:ext cx="144016" cy="144016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/>
          </p:nvPr>
        </p:nvGraphicFramePr>
        <p:xfrm>
          <a:off x="6689650" y="2025680"/>
          <a:ext cx="3654820" cy="468000"/>
        </p:xfrm>
        <a:graphic>
          <a:graphicData uri="http://schemas.openxmlformats.org/drawingml/2006/table">
            <a:tbl>
              <a:tblPr/>
              <a:tblGrid>
                <a:gridCol w="2811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8114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42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4 731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5 098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4 769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4 112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4 833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3 948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3 511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4 286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3 110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2 457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 = 40 904</a:t>
                      </a:r>
                    </a:p>
                  </a:txBody>
                  <a:tcPr marL="7620" marR="7620" marT="762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7" name="Obdélník 16">
            <a:extLst>
              <a:ext uri="{FF2B5EF4-FFF2-40B4-BE49-F238E27FC236}">
                <a16:creationId xmlns:a16="http://schemas.microsoft.com/office/drawing/2014/main" xmlns="" id="{7370A785-6D37-4B9F-A394-DDA63FF55B44}"/>
              </a:ext>
            </a:extLst>
          </p:cNvPr>
          <p:cNvSpPr/>
          <p:nvPr/>
        </p:nvSpPr>
        <p:spPr>
          <a:xfrm>
            <a:off x="4007768" y="6606144"/>
            <a:ext cx="4572000" cy="252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000" dirty="0"/>
              <a:t>Source: </a:t>
            </a:r>
            <a:r>
              <a:rPr lang="cs-CZ" sz="1000" dirty="0" err="1"/>
              <a:t>National</a:t>
            </a:r>
            <a:r>
              <a:rPr lang="cs-CZ" sz="1000" dirty="0"/>
              <a:t> registry </a:t>
            </a:r>
            <a:r>
              <a:rPr lang="cs-CZ" sz="1000" dirty="0" err="1"/>
              <a:t>of</a:t>
            </a:r>
            <a:r>
              <a:rPr lang="cs-CZ" sz="1000" dirty="0"/>
              <a:t> Healthcare </a:t>
            </a:r>
            <a:r>
              <a:rPr lang="cs-CZ" sz="1000" dirty="0" err="1"/>
              <a:t>workforce</a:t>
            </a:r>
            <a:r>
              <a:rPr lang="cs-CZ" sz="1000" dirty="0"/>
              <a:t> (NR-ZP), </a:t>
            </a:r>
            <a:r>
              <a:rPr lang="cs-CZ" sz="1000" dirty="0" err="1"/>
              <a:t>situation</a:t>
            </a:r>
            <a:r>
              <a:rPr lang="cs-CZ" sz="1000" dirty="0"/>
              <a:t> to 2. 1. 2019</a:t>
            </a:r>
          </a:p>
        </p:txBody>
      </p:sp>
      <p:sp>
        <p:nvSpPr>
          <p:cNvPr id="30" name="Nadpis 8">
            <a:extLst>
              <a:ext uri="{FF2B5EF4-FFF2-40B4-BE49-F238E27FC236}">
                <a16:creationId xmlns:a16="http://schemas.microsoft.com/office/drawing/2014/main" xmlns="" id="{5ED7D5A5-B2D5-4ECB-9FC2-C80261914D14}"/>
              </a:ext>
            </a:extLst>
          </p:cNvPr>
          <p:cNvSpPr txBox="1">
            <a:spLocks/>
          </p:cNvSpPr>
          <p:nvPr/>
        </p:nvSpPr>
        <p:spPr>
          <a:xfrm>
            <a:off x="1631504" y="116632"/>
            <a:ext cx="892899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Age and gender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all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still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–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working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doctors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in CR,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registered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in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National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Healthcare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workforce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registry to  2. 1. 2019</a:t>
            </a:r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xmlns="" id="{0DFEF91B-2FA9-4CA3-AF74-F3D0D2979D8A}"/>
              </a:ext>
            </a:extLst>
          </p:cNvPr>
          <p:cNvSpPr/>
          <p:nvPr/>
        </p:nvSpPr>
        <p:spPr>
          <a:xfrm>
            <a:off x="6344795" y="1717636"/>
            <a:ext cx="4043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According</a:t>
            </a:r>
            <a:r>
              <a:rPr lang="cs-CZ" b="1" dirty="0"/>
              <a:t> </a:t>
            </a:r>
            <a:r>
              <a:rPr lang="cs-CZ" b="1" dirty="0" err="1"/>
              <a:t>age</a:t>
            </a:r>
            <a:r>
              <a:rPr lang="cs-CZ" b="1" dirty="0"/>
              <a:t> and gender</a:t>
            </a:r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xmlns="" id="{0E2ECC58-8EC0-4B3B-B616-6B54DC1FF319}"/>
              </a:ext>
            </a:extLst>
          </p:cNvPr>
          <p:cNvSpPr/>
          <p:nvPr/>
        </p:nvSpPr>
        <p:spPr>
          <a:xfrm>
            <a:off x="1880300" y="1717636"/>
            <a:ext cx="38274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Age </a:t>
            </a:r>
            <a:r>
              <a:rPr lang="cs-CZ" b="1" dirty="0" err="1"/>
              <a:t>structure</a:t>
            </a:r>
            <a:r>
              <a:rPr lang="cs-CZ" b="1" dirty="0"/>
              <a:t> </a:t>
            </a:r>
            <a:r>
              <a:rPr lang="cs-CZ" b="1" dirty="0" err="1"/>
              <a:t>according</a:t>
            </a:r>
            <a:r>
              <a:rPr lang="cs-CZ" b="1" dirty="0"/>
              <a:t> gender</a:t>
            </a: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xmlns="" id="{F0476808-6361-4169-904F-BA4BC746A9F7}"/>
              </a:ext>
            </a:extLst>
          </p:cNvPr>
          <p:cNvSpPr/>
          <p:nvPr/>
        </p:nvSpPr>
        <p:spPr>
          <a:xfrm rot="16200000">
            <a:off x="279051" y="3904033"/>
            <a:ext cx="2848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 err="1"/>
              <a:t>Participation</a:t>
            </a:r>
            <a:r>
              <a:rPr lang="cs-CZ" sz="1200" b="1" dirty="0"/>
              <a:t> </a:t>
            </a:r>
            <a:r>
              <a:rPr lang="cs-CZ" sz="1200" b="1" dirty="0" err="1"/>
              <a:t>according</a:t>
            </a:r>
            <a:r>
              <a:rPr lang="cs-CZ" sz="1200" b="1" dirty="0"/>
              <a:t> </a:t>
            </a:r>
            <a:r>
              <a:rPr lang="cs-CZ" sz="1200" b="1" dirty="0" err="1"/>
              <a:t>age</a:t>
            </a:r>
            <a:r>
              <a:rPr lang="cs-CZ" sz="1200" b="1" dirty="0"/>
              <a:t> </a:t>
            </a:r>
            <a:r>
              <a:rPr lang="cs-CZ" sz="1200" b="1" dirty="0" err="1"/>
              <a:t>categories</a:t>
            </a:r>
            <a:r>
              <a:rPr lang="cs-CZ" sz="1200" b="1" dirty="0"/>
              <a:t> [%]</a:t>
            </a:r>
          </a:p>
        </p:txBody>
      </p:sp>
      <p:sp>
        <p:nvSpPr>
          <p:cNvPr id="35" name="Obdélník 34">
            <a:extLst>
              <a:ext uri="{FF2B5EF4-FFF2-40B4-BE49-F238E27FC236}">
                <a16:creationId xmlns:a16="http://schemas.microsoft.com/office/drawing/2014/main" xmlns="" id="{2EA5F1F6-C549-4C9A-942D-502E7F159EB4}"/>
              </a:ext>
            </a:extLst>
          </p:cNvPr>
          <p:cNvSpPr/>
          <p:nvPr/>
        </p:nvSpPr>
        <p:spPr>
          <a:xfrm rot="16200000">
            <a:off x="4979383" y="4104715"/>
            <a:ext cx="23662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b="1" dirty="0"/>
              <a:t>Ratio </a:t>
            </a:r>
            <a:r>
              <a:rPr lang="cs-CZ" sz="1200" b="1" dirty="0" err="1"/>
              <a:t>according</a:t>
            </a:r>
            <a:r>
              <a:rPr lang="cs-CZ" sz="1200" b="1" dirty="0"/>
              <a:t> </a:t>
            </a:r>
            <a:r>
              <a:rPr lang="cs-CZ" sz="1200" b="1" dirty="0" err="1"/>
              <a:t>age</a:t>
            </a:r>
            <a:r>
              <a:rPr lang="cs-CZ" sz="1200" b="1" dirty="0"/>
              <a:t> </a:t>
            </a:r>
            <a:r>
              <a:rPr lang="cs-CZ" sz="1200" b="1" dirty="0" err="1"/>
              <a:t>categories</a:t>
            </a:r>
            <a:r>
              <a:rPr lang="cs-CZ" sz="1200" b="1" dirty="0"/>
              <a:t> [%]</a:t>
            </a:r>
          </a:p>
        </p:txBody>
      </p:sp>
      <p:pic>
        <p:nvPicPr>
          <p:cNvPr id="16" name="Picture 2" descr="Výsledek obrázku pro european federation of salaried doctors">
            <a:extLst>
              <a:ext uri="{FF2B5EF4-FFF2-40B4-BE49-F238E27FC236}">
                <a16:creationId xmlns:a16="http://schemas.microsoft.com/office/drawing/2014/main" xmlns="" id="{18F21516-F91E-43E6-9AE7-28BF23F0D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389" y="5565228"/>
            <a:ext cx="1275611" cy="129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03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1936497" y="188640"/>
            <a:ext cx="8229600" cy="72008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Towards a women oriented Medicine. How European women doctors live and work: facilitations and barriers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(FEMS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survey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7" name="Graf 26">
            <a:extLst>
              <a:ext uri="{FF2B5EF4-FFF2-40B4-BE49-F238E27FC236}">
                <a16:creationId xmlns:a16="http://schemas.microsoft.com/office/drawing/2014/main" xmlns="" id="{8C206A81-33BB-4CF5-BA31-129EEF4331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701571"/>
              </p:ext>
            </p:extLst>
          </p:nvPr>
        </p:nvGraphicFramePr>
        <p:xfrm>
          <a:off x="410198" y="908720"/>
          <a:ext cx="4814726" cy="2823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Graf 29">
            <a:extLst>
              <a:ext uri="{FF2B5EF4-FFF2-40B4-BE49-F238E27FC236}">
                <a16:creationId xmlns:a16="http://schemas.microsoft.com/office/drawing/2014/main" xmlns="" id="{E7A7C8F8-217D-4BA9-8C94-315CEFA6FE21}"/>
              </a:ext>
            </a:extLst>
          </p:cNvPr>
          <p:cNvGraphicFramePr>
            <a:graphicFrameLocks/>
          </p:cNvGraphicFramePr>
          <p:nvPr/>
        </p:nvGraphicFramePr>
        <p:xfrm>
          <a:off x="5683502" y="908720"/>
          <a:ext cx="4941173" cy="3099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Graf 31">
            <a:extLst>
              <a:ext uri="{FF2B5EF4-FFF2-40B4-BE49-F238E27FC236}">
                <a16:creationId xmlns:a16="http://schemas.microsoft.com/office/drawing/2014/main" xmlns="" id="{B48FDF99-A7C6-4CE8-8BE7-45842BDA6AB6}"/>
              </a:ext>
            </a:extLst>
          </p:cNvPr>
          <p:cNvGraphicFramePr>
            <a:graphicFrameLocks/>
          </p:cNvGraphicFramePr>
          <p:nvPr/>
        </p:nvGraphicFramePr>
        <p:xfrm>
          <a:off x="283751" y="3758741"/>
          <a:ext cx="4941173" cy="3099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3" name="Graf 32">
            <a:extLst>
              <a:ext uri="{FF2B5EF4-FFF2-40B4-BE49-F238E27FC236}">
                <a16:creationId xmlns:a16="http://schemas.microsoft.com/office/drawing/2014/main" xmlns="" id="{59C96BD3-8A84-415F-8D2A-03FB13C9231E}"/>
              </a:ext>
            </a:extLst>
          </p:cNvPr>
          <p:cNvGraphicFramePr>
            <a:graphicFrameLocks/>
          </p:cNvGraphicFramePr>
          <p:nvPr/>
        </p:nvGraphicFramePr>
        <p:xfrm>
          <a:off x="5435125" y="3734512"/>
          <a:ext cx="5076202" cy="3123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4" name="Picture 2" descr="Výsledek obrázku pro european federation of salaried doctors">
            <a:extLst>
              <a:ext uri="{FF2B5EF4-FFF2-40B4-BE49-F238E27FC236}">
                <a16:creationId xmlns:a16="http://schemas.microsoft.com/office/drawing/2014/main" xmlns="" id="{D8D8BBF2-7AD3-42B3-A89B-B686E7E807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389" y="5565228"/>
            <a:ext cx="1275611" cy="129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662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1936497" y="188640"/>
            <a:ext cx="8229600" cy="72008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accent5">
                    <a:lumMod val="50000"/>
                  </a:schemeClr>
                </a:solidFill>
              </a:rPr>
              <a:t>Towards a women oriented Medicine. How European women doctors live and work: facilitations and barriers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 (FEMS </a:t>
            </a:r>
            <a:r>
              <a:rPr lang="cs-CZ" sz="2000" b="1" dirty="0" err="1">
                <a:solidFill>
                  <a:schemeClr val="accent5">
                    <a:lumMod val="50000"/>
                  </a:schemeClr>
                </a:solidFill>
              </a:rPr>
              <a:t>survey</a:t>
            </a: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cs-CZ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xmlns="" id="{42042DEC-96FD-4F03-B755-B085A152D1EA}"/>
              </a:ext>
            </a:extLst>
          </p:cNvPr>
          <p:cNvGraphicFramePr>
            <a:graphicFrameLocks/>
          </p:cNvGraphicFramePr>
          <p:nvPr/>
        </p:nvGraphicFramePr>
        <p:xfrm>
          <a:off x="968627" y="908720"/>
          <a:ext cx="4714875" cy="2902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xmlns="" id="{0FBBBE52-B9D1-42D4-BF5B-F7FBBC63C0DB}"/>
              </a:ext>
            </a:extLst>
          </p:cNvPr>
          <p:cNvGraphicFramePr>
            <a:graphicFrameLocks/>
          </p:cNvGraphicFramePr>
          <p:nvPr/>
        </p:nvGraphicFramePr>
        <p:xfrm>
          <a:off x="5606041" y="908720"/>
          <a:ext cx="4649462" cy="2902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xmlns="" id="{6ACE0DD8-7492-4EF6-B5BB-EA69B4EAA9C9}"/>
              </a:ext>
            </a:extLst>
          </p:cNvPr>
          <p:cNvGraphicFramePr>
            <a:graphicFrameLocks/>
          </p:cNvGraphicFramePr>
          <p:nvPr/>
        </p:nvGraphicFramePr>
        <p:xfrm>
          <a:off x="3169830" y="3766656"/>
          <a:ext cx="4741596" cy="2902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2" descr="Výsledek obrázku pro european federation of salaried doctors">
            <a:extLst>
              <a:ext uri="{FF2B5EF4-FFF2-40B4-BE49-F238E27FC236}">
                <a16:creationId xmlns:a16="http://schemas.microsoft.com/office/drawing/2014/main" xmlns="" id="{5C62A669-6A3B-410D-B91D-A8C2CA406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6389" y="5565228"/>
            <a:ext cx="1275611" cy="129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48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563C983C-1921-4847-B9AA-B27AA5476009}"/>
              </a:ext>
            </a:extLst>
          </p:cNvPr>
          <p:cNvSpPr txBox="1"/>
          <p:nvPr/>
        </p:nvSpPr>
        <p:spPr>
          <a:xfrm>
            <a:off x="429718" y="4682673"/>
            <a:ext cx="11332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err="1">
                <a:solidFill>
                  <a:srgbClr val="11457E"/>
                </a:solidFill>
                <a:latin typeface="+mj-lt"/>
              </a:rPr>
              <a:t>Thanks</a:t>
            </a:r>
            <a:r>
              <a:rPr lang="cs-CZ" sz="4800" b="1" dirty="0">
                <a:solidFill>
                  <a:srgbClr val="11457E"/>
                </a:solidFill>
                <a:latin typeface="+mj-lt"/>
              </a:rPr>
              <a:t> and </a:t>
            </a:r>
            <a:r>
              <a:rPr lang="cs-CZ" sz="4800" b="1" dirty="0" err="1">
                <a:solidFill>
                  <a:srgbClr val="11457E"/>
                </a:solidFill>
                <a:latin typeface="+mj-lt"/>
              </a:rPr>
              <a:t>wish</a:t>
            </a:r>
            <a:r>
              <a:rPr lang="cs-CZ" sz="4800" b="1" dirty="0">
                <a:solidFill>
                  <a:srgbClr val="11457E"/>
                </a:solidFill>
                <a:latin typeface="+mj-lt"/>
              </a:rPr>
              <a:t> </a:t>
            </a:r>
            <a:r>
              <a:rPr lang="cs-CZ" sz="4800" b="1" dirty="0" err="1">
                <a:solidFill>
                  <a:srgbClr val="11457E"/>
                </a:solidFill>
                <a:latin typeface="+mj-lt"/>
              </a:rPr>
              <a:t>you</a:t>
            </a:r>
            <a:r>
              <a:rPr lang="cs-CZ" sz="4800" b="1" dirty="0">
                <a:solidFill>
                  <a:srgbClr val="11457E"/>
                </a:solidFill>
                <a:latin typeface="+mj-lt"/>
              </a:rPr>
              <a:t> a </a:t>
            </a:r>
            <a:r>
              <a:rPr lang="cs-CZ" sz="4800" b="1" dirty="0" err="1">
                <a:solidFill>
                  <a:srgbClr val="11457E"/>
                </a:solidFill>
                <a:latin typeface="+mj-lt"/>
              </a:rPr>
              <a:t>good</a:t>
            </a:r>
            <a:r>
              <a:rPr lang="cs-CZ" sz="4800" b="1" dirty="0">
                <a:solidFill>
                  <a:srgbClr val="11457E"/>
                </a:solidFill>
                <a:latin typeface="+mj-lt"/>
              </a:rPr>
              <a:t> </a:t>
            </a:r>
            <a:r>
              <a:rPr lang="cs-CZ" sz="4800" b="1" dirty="0" err="1">
                <a:solidFill>
                  <a:srgbClr val="11457E"/>
                </a:solidFill>
                <a:latin typeface="+mj-lt"/>
              </a:rPr>
              <a:t>time</a:t>
            </a:r>
            <a:r>
              <a:rPr lang="cs-CZ" sz="4800" b="1" dirty="0">
                <a:solidFill>
                  <a:srgbClr val="11457E"/>
                </a:solidFill>
                <a:latin typeface="+mj-lt"/>
              </a:rPr>
              <a:t> in </a:t>
            </a:r>
            <a:r>
              <a:rPr lang="cs-CZ" sz="4800" b="1" dirty="0" err="1">
                <a:solidFill>
                  <a:srgbClr val="11457E"/>
                </a:solidFill>
                <a:latin typeface="+mj-lt"/>
              </a:rPr>
              <a:t>Naples</a:t>
            </a:r>
            <a:endParaRPr lang="cs-CZ" sz="4800" b="1" dirty="0">
              <a:solidFill>
                <a:srgbClr val="11457E"/>
              </a:solidFill>
              <a:latin typeface="+mj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D2C13A69-FB98-4ADF-BBB4-FD1AFC6859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0416718" y="1344330"/>
            <a:ext cx="1775282" cy="1182782"/>
          </a:xfrm>
          <a:prstGeom prst="rect">
            <a:avLst/>
          </a:prstGeom>
        </p:spPr>
      </p:pic>
      <p:pic>
        <p:nvPicPr>
          <p:cNvPr id="10" name="Obrázek 9" descr="Obsah obrázku květina, rostlina&#10;&#10;Popis byl vytvořen automaticky">
            <a:extLst>
              <a:ext uri="{FF2B5EF4-FFF2-40B4-BE49-F238E27FC236}">
                <a16:creationId xmlns:a16="http://schemas.microsoft.com/office/drawing/2014/main" xmlns="" id="{34AE1D99-0C3D-445C-8171-B262B10FDC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10420042" y="2645249"/>
            <a:ext cx="1771958" cy="1182782"/>
          </a:xfrm>
          <a:prstGeom prst="rect">
            <a:avLst/>
          </a:prstGeom>
        </p:spPr>
      </p:pic>
      <p:pic>
        <p:nvPicPr>
          <p:cNvPr id="6" name="Picture 2" descr="Výsledek obrázku pro european federation of salaried doctors">
            <a:hlinkClick r:id="rId6"/>
            <a:extLst>
              <a:ext uri="{FF2B5EF4-FFF2-40B4-BE49-F238E27FC236}">
                <a16:creationId xmlns:a16="http://schemas.microsoft.com/office/drawing/2014/main" xmlns="" id="{15BA76E0-D812-47EF-A3EE-27EDB98C5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774" y="0"/>
            <a:ext cx="2840980" cy="287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6124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497</Words>
  <Application>Microsoft Office PowerPoint</Application>
  <PresentationFormat>Personalizzato</PresentationFormat>
  <Paragraphs>107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Motiv Office</vt:lpstr>
      <vt:lpstr>Results of FEMS survey in Czech republic</vt:lpstr>
      <vt:lpstr>Doctors – absolvents of Medical faculties in CR according gender,  data of National Healthcare workforce registry to 2. 1. 2019</vt:lpstr>
      <vt:lpstr>Age and gender all still – living doctors without regard to work aktivity in CR, registered in National Healthcare workforce registry to  2. 1. 2019</vt:lpstr>
      <vt:lpstr>Presentazione standard di PowerPoint</vt:lpstr>
      <vt:lpstr>Towards a women oriented Medicine. How European women doctors live and work: facilitations and barriers (FEMS survey)</vt:lpstr>
      <vt:lpstr>Towards a women oriented Medicine. How European women doctors live and work: facilitations and barriers (FEMS survey)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Velev Lukáš,MUDr. MHA</dc:creator>
  <cp:lastModifiedBy>Raffaella Rossano</cp:lastModifiedBy>
  <cp:revision>1</cp:revision>
  <dcterms:created xsi:type="dcterms:W3CDTF">2019-04-13T07:30:03Z</dcterms:created>
  <dcterms:modified xsi:type="dcterms:W3CDTF">2019-05-24T09:08:31Z</dcterms:modified>
</cp:coreProperties>
</file>