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theme/themeOverride4.xml" ContentType="application/vnd.openxmlformats-officedocument.themeOverride+xml"/>
  <Override PartName="/ppt/charts/chart14.xml" ContentType="application/vnd.openxmlformats-officedocument.drawingml.chart+xml"/>
  <Override PartName="/ppt/theme/themeOverride5.xml" ContentType="application/vnd.openxmlformats-officedocument.themeOverride+xml"/>
  <Override PartName="/ppt/charts/chart15.xml" ContentType="application/vnd.openxmlformats-officedocument.drawingml.chart+xml"/>
  <Override PartName="/ppt/theme/themeOverride6.xml" ContentType="application/vnd.openxmlformats-officedocument.themeOverride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20"/>
  </p:notesMasterIdLst>
  <p:handoutMasterIdLst>
    <p:handoutMasterId r:id="rId21"/>
  </p:handoutMasterIdLst>
  <p:sldIdLst>
    <p:sldId id="256" r:id="rId3"/>
    <p:sldId id="261" r:id="rId4"/>
    <p:sldId id="263" r:id="rId5"/>
    <p:sldId id="277" r:id="rId6"/>
    <p:sldId id="268" r:id="rId7"/>
    <p:sldId id="259" r:id="rId8"/>
    <p:sldId id="258" r:id="rId9"/>
    <p:sldId id="269" r:id="rId10"/>
    <p:sldId id="272" r:id="rId11"/>
    <p:sldId id="271" r:id="rId12"/>
    <p:sldId id="265" r:id="rId13"/>
    <p:sldId id="266" r:id="rId14"/>
    <p:sldId id="275" r:id="rId15"/>
    <p:sldId id="279" r:id="rId16"/>
    <p:sldId id="274" r:id="rId17"/>
    <p:sldId id="273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771" autoAdjust="0"/>
  </p:normalViewPr>
  <p:slideViewPr>
    <p:cSldViewPr snapToGrid="0" snapToObjects="1">
      <p:cViewPr>
        <p:scale>
          <a:sx n="69" d="100"/>
          <a:sy n="69" d="100"/>
        </p:scale>
        <p:origin x="-1124" y="-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-3320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4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5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6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SSD:Users:Ettostra:Google%20Drive:Attivita&#768;%20P.IVA:Consulenza:ANAO:Lavoro%20Eta%20SSN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abrina:Desktop:tot%20medici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abrina:Desktop:spec%20x%20genere%20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DONNE 43.849</c:v>
                </c:pt>
                <c:pt idx="1">
                  <c:v>UOMINI 55.200</c:v>
                </c:pt>
              </c:strCache>
            </c:strRef>
          </c:cat>
          <c:val>
            <c:numRef>
              <c:f>Foglio1!$B$2:$B$3</c:f>
              <c:numCache>
                <c:formatCode>0.00%</c:formatCode>
                <c:ptCount val="2"/>
                <c:pt idx="0">
                  <c:v>0.442</c:v>
                </c:pt>
                <c:pt idx="1">
                  <c:v>0.55800000000000005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BC-4774-922F-AFA224E4EC2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30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4400000" scaled="1"/>
            </a:gradFill>
            <a:ln>
              <a:noFill/>
            </a:ln>
            <a:effectLst>
              <a:innerShdw blurRad="50800" dist="25400" dir="6600000">
                <a:srgbClr val="000000">
                  <a:alpha val="50000"/>
                </a:srgbClr>
              </a:innerShdw>
              <a:reflection blurRad="12700" stA="26000" endPos="28000" dist="38100" dir="5400000" sy="-100000" rotWithShape="0"/>
            </a:effectLst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3175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CE8-4396-9FF2-6314FA2F0C14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Donne 90,5%</c:v>
                </c:pt>
                <c:pt idx="1">
                  <c:v>Uomini 9,5%</c:v>
                </c:pt>
              </c:strCache>
            </c:strRef>
          </c:cat>
          <c:val>
            <c:numRef>
              <c:f>Foglio1!$B$2:$B$3</c:f>
              <c:numCache>
                <c:formatCode>0.00%</c:formatCode>
                <c:ptCount val="2"/>
                <c:pt idx="0">
                  <c:v>0.90500000000000003</c:v>
                </c:pt>
                <c:pt idx="1">
                  <c:v>9.5000000000000001E-2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CE8-4396-9FF2-6314FA2F0C1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6829030419261699E-2"/>
          <c:w val="1"/>
          <c:h val="0.720292922311647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30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4400000" scaled="1"/>
              </a:gradFill>
              <a:ln w="12700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88900" dist="63500" dir="3000000" algn="br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25-4CDF-B709-F683B654ADC3}"/>
              </c:ext>
            </c:extLst>
          </c:dPt>
          <c:cat>
            <c:strRef>
              <c:f>Foglio1!$A$2:$A$5</c:f>
              <c:strCache>
                <c:ptCount val="3"/>
                <c:pt idx="0">
                  <c:v>Donne 31%</c:v>
                </c:pt>
                <c:pt idx="2">
                  <c:v>Uomini 45%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 formatCode="0%">
                  <c:v>0.31</c:v>
                </c:pt>
                <c:pt idx="2" formatCode="0%">
                  <c:v>0.45</c:v>
                </c:pt>
              </c:numCache>
            </c:numRef>
          </c:val>
          <c:shape val="box"/>
          <c:extLst xmlns:c16r2="http://schemas.microsoft.com/office/drawing/2015/06/chart">
            <c:ext xmlns:c16="http://schemas.microsoft.com/office/drawing/2014/chart" uri="{C3380CC4-5D6E-409C-BE32-E72D297353CC}">
              <c16:uniqueId val="{00000002-A525-4CDF-B709-F683B654AD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51801472"/>
        <c:axId val="51823744"/>
        <c:axId val="0"/>
      </c:bar3DChart>
      <c:catAx>
        <c:axId val="51801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1823744"/>
        <c:crosses val="autoZero"/>
        <c:auto val="1"/>
        <c:lblAlgn val="ctr"/>
        <c:lblOffset val="100"/>
        <c:noMultiLvlLbl val="0"/>
      </c:catAx>
      <c:valAx>
        <c:axId val="51823744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51801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Donne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Foglio1!$A$2:$A$11</c:f>
              <c:strCache>
                <c:ptCount val="10"/>
                <c:pt idx="0">
                  <c:v>Piemonte</c:v>
                </c:pt>
                <c:pt idx="1">
                  <c:v>Veneto</c:v>
                </c:pt>
                <c:pt idx="2">
                  <c:v>Emilia</c:v>
                </c:pt>
                <c:pt idx="3">
                  <c:v>Lombardia</c:v>
                </c:pt>
                <c:pt idx="4">
                  <c:v>Toscana</c:v>
                </c:pt>
                <c:pt idx="5">
                  <c:v>Lazio</c:v>
                </c:pt>
                <c:pt idx="6">
                  <c:v>Campania</c:v>
                </c:pt>
                <c:pt idx="7">
                  <c:v>Calabria</c:v>
                </c:pt>
                <c:pt idx="8">
                  <c:v>Sicilia</c:v>
                </c:pt>
                <c:pt idx="9">
                  <c:v>Italia</c:v>
                </c:pt>
              </c:strCache>
            </c:strRef>
          </c:cat>
          <c:val>
            <c:numRef>
              <c:f>Foglio1!$B$2:$B$11</c:f>
              <c:numCache>
                <c:formatCode>General</c:formatCode>
                <c:ptCount val="10"/>
                <c:pt idx="0">
                  <c:v>2.8</c:v>
                </c:pt>
                <c:pt idx="1">
                  <c:v>2.8</c:v>
                </c:pt>
                <c:pt idx="2">
                  <c:v>2.1</c:v>
                </c:pt>
                <c:pt idx="3">
                  <c:v>3.3</c:v>
                </c:pt>
                <c:pt idx="4">
                  <c:v>5.3</c:v>
                </c:pt>
                <c:pt idx="5">
                  <c:v>4.5999999999999996</c:v>
                </c:pt>
                <c:pt idx="6">
                  <c:v>2.4</c:v>
                </c:pt>
                <c:pt idx="7">
                  <c:v>1.8</c:v>
                </c:pt>
                <c:pt idx="8">
                  <c:v>4.5</c:v>
                </c:pt>
                <c:pt idx="9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7C-4FB5-A25D-B6FEA1DAB713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Uomini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Foglio1!$A$2:$A$11</c:f>
              <c:strCache>
                <c:ptCount val="10"/>
                <c:pt idx="0">
                  <c:v>Piemonte</c:v>
                </c:pt>
                <c:pt idx="1">
                  <c:v>Veneto</c:v>
                </c:pt>
                <c:pt idx="2">
                  <c:v>Emilia</c:v>
                </c:pt>
                <c:pt idx="3">
                  <c:v>Lombardia</c:v>
                </c:pt>
                <c:pt idx="4">
                  <c:v>Toscana</c:v>
                </c:pt>
                <c:pt idx="5">
                  <c:v>Lazio</c:v>
                </c:pt>
                <c:pt idx="6">
                  <c:v>Campania</c:v>
                </c:pt>
                <c:pt idx="7">
                  <c:v>Calabria</c:v>
                </c:pt>
                <c:pt idx="8">
                  <c:v>Sicilia</c:v>
                </c:pt>
                <c:pt idx="9">
                  <c:v>Italia</c:v>
                </c:pt>
              </c:strCache>
            </c:strRef>
          </c:cat>
          <c:val>
            <c:numRef>
              <c:f>Foglio1!$C$2:$C$11</c:f>
              <c:numCache>
                <c:formatCode>General</c:formatCode>
                <c:ptCount val="10"/>
                <c:pt idx="0">
                  <c:v>6.4</c:v>
                </c:pt>
                <c:pt idx="1">
                  <c:v>7</c:v>
                </c:pt>
                <c:pt idx="2">
                  <c:v>5.6</c:v>
                </c:pt>
                <c:pt idx="3">
                  <c:v>8.5</c:v>
                </c:pt>
                <c:pt idx="4">
                  <c:v>14.6</c:v>
                </c:pt>
                <c:pt idx="5">
                  <c:v>15</c:v>
                </c:pt>
                <c:pt idx="6">
                  <c:v>6.6</c:v>
                </c:pt>
                <c:pt idx="7">
                  <c:v>5.7</c:v>
                </c:pt>
                <c:pt idx="8">
                  <c:v>11</c:v>
                </c:pt>
                <c:pt idx="9">
                  <c:v>9.8000000000000007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47C-4FB5-A25D-B6FEA1DAB7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1371392"/>
        <c:axId val="51377280"/>
      </c:barChart>
      <c:catAx>
        <c:axId val="513713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1377280"/>
        <c:crosses val="autoZero"/>
        <c:auto val="1"/>
        <c:lblAlgn val="ctr"/>
        <c:lblOffset val="100"/>
        <c:noMultiLvlLbl val="0"/>
      </c:catAx>
      <c:valAx>
        <c:axId val="51377280"/>
        <c:scaling>
          <c:orientation val="minMax"/>
          <c:max val="1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1371392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4518716074469202"/>
          <c:y val="0"/>
          <c:w val="0.29886875699677301"/>
          <c:h val="7.310911933880599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982528"/>
        <c:axId val="52984064"/>
      </c:barChart>
      <c:catAx>
        <c:axId val="52982528"/>
        <c:scaling>
          <c:orientation val="minMax"/>
        </c:scaling>
        <c:delete val="1"/>
        <c:axPos val="l"/>
        <c:majorTickMark val="out"/>
        <c:minorTickMark val="none"/>
        <c:tickLblPos val="nextTo"/>
        <c:crossAx val="52984064"/>
        <c:crosses val="autoZero"/>
        <c:auto val="1"/>
        <c:lblAlgn val="ctr"/>
        <c:lblOffset val="100"/>
        <c:noMultiLvlLbl val="0"/>
      </c:catAx>
      <c:valAx>
        <c:axId val="529840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529825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590270605630601"/>
          <c:y val="0.129311130117406"/>
          <c:w val="0.43807026310119102"/>
          <c:h val="0.78357429764466202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Donne</c:v>
                </c:pt>
                <c:pt idx="1">
                  <c:v>Uomini</c:v>
                </c:pt>
              </c:strCache>
            </c:strRef>
          </c:cat>
          <c:val>
            <c:numRef>
              <c:f>Foglio1!$B$2:$B$3</c:f>
              <c:numCache>
                <c:formatCode>0.00%</c:formatCode>
                <c:ptCount val="2"/>
                <c:pt idx="0">
                  <c:v>0.54</c:v>
                </c:pt>
                <c:pt idx="1">
                  <c:v>0.46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3F-4309-892A-4504A0BD4D8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1663488"/>
        <c:axId val="81665024"/>
      </c:barChart>
      <c:catAx>
        <c:axId val="81663488"/>
        <c:scaling>
          <c:orientation val="minMax"/>
        </c:scaling>
        <c:delete val="1"/>
        <c:axPos val="l"/>
        <c:majorTickMark val="out"/>
        <c:minorTickMark val="none"/>
        <c:tickLblPos val="nextTo"/>
        <c:crossAx val="81665024"/>
        <c:crosses val="autoZero"/>
        <c:auto val="1"/>
        <c:lblAlgn val="ctr"/>
        <c:lblOffset val="100"/>
        <c:noMultiLvlLbl val="0"/>
      </c:catAx>
      <c:valAx>
        <c:axId val="816650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816634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590270605630601"/>
          <c:y val="0.129311130117406"/>
          <c:w val="0.43807026310119102"/>
          <c:h val="0.78357429764466202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Donne</c:v>
                </c:pt>
                <c:pt idx="1">
                  <c:v>Uomini</c:v>
                </c:pt>
              </c:strCache>
            </c:strRef>
          </c:cat>
          <c:val>
            <c:numRef>
              <c:f>Foglio1!$B$2:$B$3</c:f>
              <c:numCache>
                <c:formatCode>0.00%</c:formatCode>
                <c:ptCount val="2"/>
                <c:pt idx="0">
                  <c:v>0.53300000000000003</c:v>
                </c:pt>
                <c:pt idx="1">
                  <c:v>0.46600000000000003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A1-4210-8D8A-4227D0775DD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Uomini</c:v>
                </c:pt>
              </c:strCache>
            </c:strRef>
          </c:tx>
          <c:spPr>
            <a:gradFill rotWithShape="1">
              <a:gsLst>
                <a:gs pos="0">
                  <a:srgbClr val="C2E8C4">
                    <a:tint val="100000"/>
                    <a:shade val="100000"/>
                    <a:satMod val="130000"/>
                  </a:srgbClr>
                </a:gs>
                <a:gs pos="100000">
                  <a:srgbClr val="C2E8C4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9.9563310169837899E-3"/>
                  <c:y val="2.0860069993473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46-4806-B42C-FCA89C3D01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lIns="2" anchor="ctr" anchorCtr="0">
                <a:spAutoFit/>
              </a:bodyPr>
              <a:lstStyle/>
              <a:p>
                <a:pPr>
                  <a:defRPr sz="1200" b="1" i="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Foglio1!$D$4:$L$4</c:f>
              <c:strCache>
                <c:ptCount val="9"/>
                <c:pt idx="0">
                  <c:v>30 - 34</c:v>
                </c:pt>
                <c:pt idx="1">
                  <c:v>35 - 39</c:v>
                </c:pt>
                <c:pt idx="2">
                  <c:v>40 - 44</c:v>
                </c:pt>
                <c:pt idx="3">
                  <c:v>45 - 49</c:v>
                </c:pt>
                <c:pt idx="4">
                  <c:v>50 - 54</c:v>
                </c:pt>
                <c:pt idx="5">
                  <c:v>55 - 59</c:v>
                </c:pt>
                <c:pt idx="6">
                  <c:v>60 - 64</c:v>
                </c:pt>
                <c:pt idx="7">
                  <c:v>65 - 67</c:v>
                </c:pt>
                <c:pt idx="8">
                  <c:v>68 e oltre</c:v>
                </c:pt>
              </c:strCache>
            </c:strRef>
          </c:cat>
          <c:val>
            <c:numRef>
              <c:f>Foglio1!$D$72:$L$72</c:f>
              <c:numCache>
                <c:formatCode>0.00%</c:formatCode>
                <c:ptCount val="9"/>
                <c:pt idx="0">
                  <c:v>5.8353186276873803E-3</c:v>
                </c:pt>
                <c:pt idx="1">
                  <c:v>2.8819722412446101E-2</c:v>
                </c:pt>
                <c:pt idx="2">
                  <c:v>4.6605387783447E-2</c:v>
                </c:pt>
                <c:pt idx="3">
                  <c:v>5.2353900018325801E-2</c:v>
                </c:pt>
                <c:pt idx="4">
                  <c:v>9.0539067699341197E-2</c:v>
                </c:pt>
                <c:pt idx="5">
                  <c:v>0.16068827824342399</c:v>
                </c:pt>
                <c:pt idx="6">
                  <c:v>0.17136546455887899</c:v>
                </c:pt>
                <c:pt idx="7">
                  <c:v>2.4421531843478402E-2</c:v>
                </c:pt>
                <c:pt idx="8">
                  <c:v>3.0189334387870199E-3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846-4806-B42C-FCA89C3D01E3}"/>
            </c:ext>
          </c:extLst>
        </c:ser>
        <c:ser>
          <c:idx val="1"/>
          <c:order val="1"/>
          <c:tx>
            <c:strRef>
              <c:f>Foglio1!$B$2</c:f>
              <c:strCache>
                <c:ptCount val="1"/>
                <c:pt idx="0">
                  <c:v>Donne</c:v>
                </c:pt>
              </c:strCache>
            </c:strRef>
          </c:tx>
          <c:spPr>
            <a:gradFill rotWithShape="1">
              <a:gsLst>
                <a:gs pos="0">
                  <a:srgbClr val="8C73D0">
                    <a:tint val="100000"/>
                    <a:shade val="100000"/>
                    <a:satMod val="130000"/>
                  </a:srgbClr>
                </a:gs>
                <a:gs pos="100000">
                  <a:srgbClr val="8C73D0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4"/>
              <c:layout>
                <c:manualLayout>
                  <c:x val="2.41796610412463E-2"/>
                  <c:y val="-3.4766783322456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46-4806-B42C-FCA89C3D01E3}"/>
                </c:ext>
              </c:extLst>
            </c:dLbl>
            <c:dLbl>
              <c:idx val="7"/>
              <c:layout>
                <c:manualLayout>
                  <c:x val="2.27573280388201E-2"/>
                  <c:y val="-6.9533566644912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46-4806-B42C-FCA89C3D01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Foglio1!$D$4:$L$4</c:f>
              <c:strCache>
                <c:ptCount val="9"/>
                <c:pt idx="0">
                  <c:v>30 - 34</c:v>
                </c:pt>
                <c:pt idx="1">
                  <c:v>35 - 39</c:v>
                </c:pt>
                <c:pt idx="2">
                  <c:v>40 - 44</c:v>
                </c:pt>
                <c:pt idx="3">
                  <c:v>45 - 49</c:v>
                </c:pt>
                <c:pt idx="4">
                  <c:v>50 - 54</c:v>
                </c:pt>
                <c:pt idx="5">
                  <c:v>55 - 59</c:v>
                </c:pt>
                <c:pt idx="6">
                  <c:v>60 - 64</c:v>
                </c:pt>
                <c:pt idx="7">
                  <c:v>65 - 67</c:v>
                </c:pt>
                <c:pt idx="8">
                  <c:v>68 e oltre</c:v>
                </c:pt>
              </c:strCache>
            </c:strRef>
          </c:cat>
          <c:val>
            <c:numRef>
              <c:f>Foglio1!$D$71:$L$71</c:f>
              <c:numCache>
                <c:formatCode>0.00%</c:formatCode>
                <c:ptCount val="9"/>
                <c:pt idx="0">
                  <c:v>1.0503573529837299E-2</c:v>
                </c:pt>
                <c:pt idx="1">
                  <c:v>5.0540610924102301E-2</c:v>
                </c:pt>
                <c:pt idx="2">
                  <c:v>7.07375649842302E-2</c:v>
                </c:pt>
                <c:pt idx="3">
                  <c:v>5.4755543552696302E-2</c:v>
                </c:pt>
                <c:pt idx="4">
                  <c:v>7.02263717821352E-2</c:v>
                </c:pt>
                <c:pt idx="5">
                  <c:v>8.8976552628786898E-2</c:v>
                </c:pt>
                <c:pt idx="6">
                  <c:v>6.5519536260959299E-2</c:v>
                </c:pt>
                <c:pt idx="7">
                  <c:v>4.7839967592280003E-3</c:v>
                </c:pt>
                <c:pt idx="8">
                  <c:v>3.08644952208258E-4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846-4806-B42C-FCA89C3D01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1598976"/>
        <c:axId val="41588992"/>
        <c:axId val="41227584"/>
      </c:bar3DChart>
      <c:valAx>
        <c:axId val="41588992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crossAx val="41598976"/>
        <c:crosses val="autoZero"/>
        <c:crossBetween val="between"/>
      </c:valAx>
      <c:catAx>
        <c:axId val="4159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1588992"/>
        <c:crosses val="autoZero"/>
        <c:auto val="1"/>
        <c:lblAlgn val="ctr"/>
        <c:lblOffset val="100"/>
        <c:noMultiLvlLbl val="1"/>
      </c:catAx>
      <c:serAx>
        <c:axId val="41227584"/>
        <c:scaling>
          <c:orientation val="minMax"/>
        </c:scaling>
        <c:delete val="0"/>
        <c:axPos val="b"/>
        <c:majorTickMark val="out"/>
        <c:minorTickMark val="none"/>
        <c:tickLblPos val="nextTo"/>
        <c:crossAx val="41588992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Sheet1!$B$35</c:f>
              <c:strCache>
                <c:ptCount val="1"/>
                <c:pt idx="0">
                  <c:v>Donne </c:v>
                </c:pt>
              </c:strCache>
            </c:strRef>
          </c:tx>
          <c:dLbls>
            <c:dLbl>
              <c:idx val="0"/>
              <c:layout>
                <c:manualLayout>
                  <c:x val="-3.0740297505809502E-2"/>
                  <c:y val="9.25925925925926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A1-4AF9-90F2-664DBC9F637A}"/>
                </c:ext>
              </c:extLst>
            </c:dLbl>
            <c:dLbl>
              <c:idx val="1"/>
              <c:layout>
                <c:manualLayout>
                  <c:x val="-3.4987673134903197E-2"/>
                  <c:y val="7.8703703703703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A1-4AF9-90F2-664DBC9F637A}"/>
                </c:ext>
              </c:extLst>
            </c:dLbl>
            <c:dLbl>
              <c:idx val="2"/>
              <c:layout>
                <c:manualLayout>
                  <c:x val="-3.6403465011267802E-2"/>
                  <c:y val="8.33333333333333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A1-4AF9-90F2-664DBC9F637A}"/>
                </c:ext>
              </c:extLst>
            </c:dLbl>
            <c:dLbl>
              <c:idx val="3"/>
              <c:layout>
                <c:manualLayout>
                  <c:x val="-3.3571881258538598E-2"/>
                  <c:y val="7.8703703703703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A1-4AF9-90F2-664DBC9F637A}"/>
                </c:ext>
              </c:extLst>
            </c:dLbl>
            <c:dLbl>
              <c:idx val="4"/>
              <c:layout>
                <c:manualLayout>
                  <c:x val="-3.3571881258538598E-2"/>
                  <c:y val="9.25925925925926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A1-4AF9-90F2-664DBC9F637A}"/>
                </c:ext>
              </c:extLst>
            </c:dLbl>
            <c:dLbl>
              <c:idx val="5"/>
              <c:layout>
                <c:manualLayout>
                  <c:x val="-3.3571881258538702E-2"/>
                  <c:y val="7.8703703703703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A1-4AF9-90F2-664DBC9F637A}"/>
                </c:ext>
              </c:extLst>
            </c:dLbl>
            <c:dLbl>
              <c:idx val="6"/>
              <c:layout>
                <c:manualLayout>
                  <c:x val="-3.3571881258538702E-2"/>
                  <c:y val="8.33333333333333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A1-4AF9-90F2-664DBC9F637A}"/>
                </c:ext>
              </c:extLst>
            </c:dLbl>
            <c:dLbl>
              <c:idx val="7"/>
              <c:layout>
                <c:manualLayout>
                  <c:x val="-3.3571881258538702E-2"/>
                  <c:y val="8.33333333333333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A1-4AF9-90F2-664DBC9F637A}"/>
                </c:ext>
              </c:extLst>
            </c:dLbl>
            <c:dLbl>
              <c:idx val="8"/>
              <c:layout>
                <c:manualLayout>
                  <c:x val="-3.3571881258538702E-2"/>
                  <c:y val="8.33333333333333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5A1-4AF9-90F2-664DBC9F637A}"/>
                </c:ext>
              </c:extLst>
            </c:dLbl>
            <c:dLbl>
              <c:idx val="9"/>
              <c:layout>
                <c:manualLayout>
                  <c:x val="-3.4987673134903197E-2"/>
                  <c:y val="9.72222222222221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5A1-4AF9-90F2-664DBC9F637A}"/>
                </c:ext>
              </c:extLst>
            </c:dLbl>
            <c:dLbl>
              <c:idx val="10"/>
              <c:layout>
                <c:manualLayout>
                  <c:x val="-3.4987673134903301E-2"/>
                  <c:y val="8.79629629629628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5A1-4AF9-90F2-664DBC9F637A}"/>
                </c:ext>
              </c:extLst>
            </c:dLbl>
            <c:dLbl>
              <c:idx val="11"/>
              <c:layout>
                <c:manualLayout>
                  <c:x val="-3.3571881258538598E-2"/>
                  <c:y val="7.4074074074074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5A1-4AF9-90F2-664DBC9F637A}"/>
                </c:ext>
              </c:extLst>
            </c:dLbl>
            <c:dLbl>
              <c:idx val="12"/>
              <c:layout>
                <c:manualLayout>
                  <c:x val="-3.3571881258538598E-2"/>
                  <c:y val="7.87037037037035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5A1-4AF9-90F2-664DBC9F637A}"/>
                </c:ext>
              </c:extLst>
            </c:dLbl>
            <c:dLbl>
              <c:idx val="13"/>
              <c:layout>
                <c:manualLayout>
                  <c:x val="-3.3571881258538702E-2"/>
                  <c:y val="7.8703703703703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5A1-4AF9-90F2-664DBC9F637A}"/>
                </c:ext>
              </c:extLst>
            </c:dLbl>
            <c:dLbl>
              <c:idx val="14"/>
              <c:layout>
                <c:manualLayout>
                  <c:x val="-3.3571881258538598E-2"/>
                  <c:y val="7.8703703703703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5A1-4AF9-90F2-664DBC9F637A}"/>
                </c:ext>
              </c:extLst>
            </c:dLbl>
            <c:dLbl>
              <c:idx val="15"/>
              <c:layout>
                <c:manualLayout>
                  <c:x val="-3.2156089382174097E-2"/>
                  <c:y val="8.33329687955672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5A1-4AF9-90F2-664DBC9F637A}"/>
                </c:ext>
              </c:extLst>
            </c:dLbl>
            <c:dLbl>
              <c:idx val="16"/>
              <c:layout>
                <c:manualLayout>
                  <c:x val="-3.3571992738213902E-2"/>
                  <c:y val="7.8703703703703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5A1-4AF9-90F2-664DBC9F637A}"/>
                </c:ext>
              </c:extLst>
            </c:dLbl>
            <c:dLbl>
              <c:idx val="17"/>
              <c:layout>
                <c:manualLayout>
                  <c:x val="-3.7819256887632401E-2"/>
                  <c:y val="7.87037037037035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5A1-4AF9-90F2-664DBC9F637A}"/>
                </c:ext>
              </c:extLst>
            </c:dLbl>
            <c:dLbl>
              <c:idx val="18"/>
              <c:layout>
                <c:manualLayout>
                  <c:x val="-3.1559561639620697E-2"/>
                  <c:y val="6.4814814814814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5A1-4AF9-90F2-664DBC9F637A}"/>
                </c:ext>
              </c:extLst>
            </c:dLbl>
            <c:spPr>
              <a:ln w="12700" cmpd="sng"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Sheet1!$A$37:$A$55</c:f>
              <c:strCache>
                <c:ptCount val="19"/>
                <c:pt idx="0">
                  <c:v>Sardegna</c:v>
                </c:pt>
                <c:pt idx="1">
                  <c:v>Emilia </c:v>
                </c:pt>
                <c:pt idx="2">
                  <c:v>Friuli Venezia  </c:v>
                </c:pt>
                <c:pt idx="3">
                  <c:v>Lombardia  </c:v>
                </c:pt>
                <c:pt idx="4">
                  <c:v>Toscana</c:v>
                </c:pt>
                <c:pt idx="5">
                  <c:v>Piemonte </c:v>
                </c:pt>
                <c:pt idx="6">
                  <c:v>Umbria</c:v>
                </c:pt>
                <c:pt idx="7">
                  <c:v>Abruzzo </c:v>
                </c:pt>
                <c:pt idx="8">
                  <c:v>Liguria  </c:v>
                </c:pt>
                <c:pt idx="9">
                  <c:v>Marche  </c:v>
                </c:pt>
                <c:pt idx="10">
                  <c:v>Veneto</c:v>
                </c:pt>
                <c:pt idx="11">
                  <c:v>Valle d'Aosta</c:v>
                </c:pt>
                <c:pt idx="12">
                  <c:v>Lazio  </c:v>
                </c:pt>
                <c:pt idx="13">
                  <c:v>Puglia</c:v>
                </c:pt>
                <c:pt idx="14">
                  <c:v>Basilicata </c:v>
                </c:pt>
                <c:pt idx="15">
                  <c:v>Molise  </c:v>
                </c:pt>
                <c:pt idx="16">
                  <c:v>Sicilia</c:v>
                </c:pt>
                <c:pt idx="17">
                  <c:v>Calabria </c:v>
                </c:pt>
                <c:pt idx="18">
                  <c:v>Campania </c:v>
                </c:pt>
              </c:strCache>
            </c:strRef>
          </c:cat>
          <c:val>
            <c:numRef>
              <c:f>Sheet1!$B$37:$B$55</c:f>
              <c:numCache>
                <c:formatCode>0%</c:formatCode>
                <c:ptCount val="19"/>
                <c:pt idx="0">
                  <c:v>0.56000000000000005</c:v>
                </c:pt>
                <c:pt idx="1">
                  <c:v>0.51</c:v>
                </c:pt>
                <c:pt idx="2">
                  <c:v>0.5</c:v>
                </c:pt>
                <c:pt idx="3">
                  <c:v>0.49</c:v>
                </c:pt>
                <c:pt idx="4">
                  <c:v>0.49</c:v>
                </c:pt>
                <c:pt idx="5">
                  <c:v>0.48</c:v>
                </c:pt>
                <c:pt idx="6">
                  <c:v>0.48</c:v>
                </c:pt>
                <c:pt idx="7">
                  <c:v>0.46</c:v>
                </c:pt>
                <c:pt idx="8">
                  <c:v>0.46</c:v>
                </c:pt>
                <c:pt idx="9">
                  <c:v>0.46</c:v>
                </c:pt>
                <c:pt idx="10">
                  <c:v>0.46</c:v>
                </c:pt>
                <c:pt idx="11">
                  <c:v>0.45</c:v>
                </c:pt>
                <c:pt idx="12">
                  <c:v>0.43</c:v>
                </c:pt>
                <c:pt idx="13">
                  <c:v>0.39</c:v>
                </c:pt>
                <c:pt idx="14">
                  <c:v>0.38</c:v>
                </c:pt>
                <c:pt idx="15">
                  <c:v>0.38</c:v>
                </c:pt>
                <c:pt idx="16">
                  <c:v>0.37</c:v>
                </c:pt>
                <c:pt idx="17">
                  <c:v>0.36</c:v>
                </c:pt>
                <c:pt idx="18">
                  <c:v>0.31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D5A1-4AF9-90F2-664DBC9F637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1518976"/>
        <c:axId val="47321856"/>
      </c:lineChart>
      <c:catAx>
        <c:axId val="415189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2700">
            <a:noFill/>
          </a:ln>
        </c:spPr>
        <c:crossAx val="47321856"/>
        <c:crosses val="autoZero"/>
        <c:auto val="1"/>
        <c:lblAlgn val="ctr"/>
        <c:lblOffset val="100"/>
        <c:noMultiLvlLbl val="0"/>
      </c:catAx>
      <c:valAx>
        <c:axId val="473218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1518976"/>
        <c:crosses val="autoZero"/>
        <c:crossBetween val="between"/>
      </c:valAx>
      <c:spPr>
        <a:solidFill>
          <a:schemeClr val="accent2"/>
        </a:solidFill>
        <a:ln w="31750" cap="flat" cmpd="sng" algn="ctr">
          <a:solidFill>
            <a:schemeClr val="accent2">
              <a:shade val="50000"/>
            </a:schemeClr>
          </a:solidFill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cat>
            <c:strRef>
              <c:f>Foglio1!$A$2:$A$5</c:f>
              <c:strCache>
                <c:ptCount val="4"/>
                <c:pt idx="3">
                  <c:v>NAZIONALE 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3" formatCode="0%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B8-4393-B9E6-A66A850D65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  <a:sp3d/>
          </c:spP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DONNE </c:v>
                </c:pt>
                <c:pt idx="1">
                  <c:v>UOMINI</c:v>
                </c:pt>
              </c:strCache>
            </c:strRef>
          </c:cat>
          <c:val>
            <c:numRef>
              <c:f>Foglio1!$B$2:$B$3</c:f>
              <c:numCache>
                <c:formatCode>0%</c:formatCode>
                <c:ptCount val="2"/>
                <c:pt idx="0">
                  <c:v>0.33</c:v>
                </c:pt>
                <c:pt idx="1">
                  <c:v>0.67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68-4687-8D11-A749739CBD2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901376"/>
        <c:axId val="50902912"/>
      </c:barChart>
      <c:catAx>
        <c:axId val="50901376"/>
        <c:scaling>
          <c:orientation val="minMax"/>
        </c:scaling>
        <c:delete val="1"/>
        <c:axPos val="l"/>
        <c:majorTickMark val="out"/>
        <c:minorTickMark val="none"/>
        <c:tickLblPos val="nextTo"/>
        <c:crossAx val="50902912"/>
        <c:crosses val="autoZero"/>
        <c:auto val="1"/>
        <c:lblAlgn val="ctr"/>
        <c:lblOffset val="100"/>
        <c:noMultiLvlLbl val="0"/>
      </c:catAx>
      <c:valAx>
        <c:axId val="509029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509013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977649844085897E-2"/>
          <c:y val="1.8342393266688801E-2"/>
          <c:w val="0.82889809402677095"/>
          <c:h val="0.56163381136958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SPECIALISTI_UOMINI!$B$2</c:f>
              <c:strCache>
                <c:ptCount val="1"/>
                <c:pt idx="0">
                  <c:v>donne </c:v>
                </c:pt>
              </c:strCache>
            </c:strRef>
          </c:tx>
          <c:invertIfNegative val="0"/>
          <c:cat>
            <c:strRef>
              <c:f>SPECIALISTI_UOMINI!$A$3:$A$36</c:f>
              <c:strCache>
                <c:ptCount val="34"/>
                <c:pt idx="0">
                  <c:v>PEDIATRIA</c:v>
                </c:pt>
                <c:pt idx="1">
                  <c:v>GINECOLOGIA E OSTETRICIA</c:v>
                </c:pt>
                <c:pt idx="2">
                  <c:v>ANESTESIA E RIANIMAZIONE</c:v>
                </c:pt>
                <c:pt idx="3">
                  <c:v>PSICHIATRIA</c:v>
                </c:pt>
                <c:pt idx="4">
                  <c:v>IGIENE E MEDICINA SOCIALE</c:v>
                </c:pt>
                <c:pt idx="5">
                  <c:v>MEDICINA INTERNA</c:v>
                </c:pt>
                <c:pt idx="6">
                  <c:v>CARDIOLOGIA</c:v>
                </c:pt>
                <c:pt idx="7">
                  <c:v>NEUROLOGIA</c:v>
                </c:pt>
                <c:pt idx="8">
                  <c:v>RADIODIAGNOSTICA</c:v>
                </c:pt>
                <c:pt idx="9">
                  <c:v>ODONTOSTOMATOLOGIA</c:v>
                </c:pt>
                <c:pt idx="10">
                  <c:v>ENDOCRINOLOGIA E MALATTIE DEL RICAMBIO</c:v>
                </c:pt>
                <c:pt idx="11">
                  <c:v>MEDICINA DEL LAVORO</c:v>
                </c:pt>
                <c:pt idx="12">
                  <c:v>OFTALMOLOGIA</c:v>
                </c:pt>
                <c:pt idx="13">
                  <c:v>DERMATOLOGIA E VENEREOLOGIA</c:v>
                </c:pt>
                <c:pt idx="14">
                  <c:v>CHIRURGIA GENERALE</c:v>
                </c:pt>
                <c:pt idx="15">
                  <c:v>GERIATRIA</c:v>
                </c:pt>
                <c:pt idx="16">
                  <c:v>MEDICINA FISICA E RIABILITAZIONE</c:v>
                </c:pt>
                <c:pt idx="17">
                  <c:v>EMATOLOGIA</c:v>
                </c:pt>
                <c:pt idx="18">
                  <c:v>MALATTIE DELL'APPARATO RESPIRATORIO</c:v>
                </c:pt>
                <c:pt idx="19">
                  <c:v>ONCOLOGIA</c:v>
                </c:pt>
                <c:pt idx="20">
                  <c:v>GASTROENTEROLOGIA</c:v>
                </c:pt>
                <c:pt idx="21">
                  <c:v>OTORINOLARINGOIATRIA</c:v>
                </c:pt>
                <c:pt idx="22">
                  <c:v>NEFROLOGIA</c:v>
                </c:pt>
                <c:pt idx="23">
                  <c:v>MEDICINA LEGALE</c:v>
                </c:pt>
                <c:pt idx="24">
                  <c:v>MALATTIE INFETTIVE</c:v>
                </c:pt>
                <c:pt idx="25">
                  <c:v>PATOLOGIA CLINICA</c:v>
                </c:pt>
                <c:pt idx="26">
                  <c:v>REUMATOLOGIA</c:v>
                </c:pt>
                <c:pt idx="27">
                  <c:v>ORTOPEDIA E TRAUMATOLOGIA</c:v>
                </c:pt>
                <c:pt idx="28">
                  <c:v>MEDICINA DELLO SPORT</c:v>
                </c:pt>
                <c:pt idx="29">
                  <c:v>CHIRURGIA PLASTICA E RICOSTRUTTIVA</c:v>
                </c:pt>
                <c:pt idx="30">
                  <c:v>CHIRURGIA VASCOLARE</c:v>
                </c:pt>
                <c:pt idx="31">
                  <c:v>UROLOGIA</c:v>
                </c:pt>
                <c:pt idx="32">
                  <c:v>CHIRURGIA DELL'APPARATO DIGESTIVO</c:v>
                </c:pt>
                <c:pt idx="33">
                  <c:v>CHIRURGIA TORACICA</c:v>
                </c:pt>
              </c:strCache>
            </c:strRef>
          </c:cat>
          <c:val>
            <c:numRef>
              <c:f>SPECIALISTI_UOMINI!$B$3:$B$36</c:f>
              <c:numCache>
                <c:formatCode>General</c:formatCode>
                <c:ptCount val="34"/>
                <c:pt idx="0">
                  <c:v>13251</c:v>
                </c:pt>
                <c:pt idx="1">
                  <c:v>7109</c:v>
                </c:pt>
                <c:pt idx="2">
                  <c:v>6801</c:v>
                </c:pt>
                <c:pt idx="3">
                  <c:v>5702</c:v>
                </c:pt>
                <c:pt idx="4">
                  <c:v>5541</c:v>
                </c:pt>
                <c:pt idx="5">
                  <c:v>4632</c:v>
                </c:pt>
                <c:pt idx="6">
                  <c:v>4354</c:v>
                </c:pt>
                <c:pt idx="7">
                  <c:v>3719</c:v>
                </c:pt>
                <c:pt idx="8">
                  <c:v>3695</c:v>
                </c:pt>
                <c:pt idx="9">
                  <c:v>3624</c:v>
                </c:pt>
                <c:pt idx="10">
                  <c:v>3510</c:v>
                </c:pt>
                <c:pt idx="11">
                  <c:v>2791</c:v>
                </c:pt>
                <c:pt idx="12">
                  <c:v>2758</c:v>
                </c:pt>
                <c:pt idx="13">
                  <c:v>2695</c:v>
                </c:pt>
                <c:pt idx="14">
                  <c:v>2634</c:v>
                </c:pt>
                <c:pt idx="15">
                  <c:v>2609</c:v>
                </c:pt>
                <c:pt idx="16">
                  <c:v>2552</c:v>
                </c:pt>
                <c:pt idx="17">
                  <c:v>2243</c:v>
                </c:pt>
                <c:pt idx="18">
                  <c:v>2224</c:v>
                </c:pt>
                <c:pt idx="19">
                  <c:v>2182</c:v>
                </c:pt>
                <c:pt idx="20">
                  <c:v>2122</c:v>
                </c:pt>
                <c:pt idx="21">
                  <c:v>1791</c:v>
                </c:pt>
                <c:pt idx="22">
                  <c:v>1772</c:v>
                </c:pt>
                <c:pt idx="23">
                  <c:v>1731</c:v>
                </c:pt>
                <c:pt idx="24">
                  <c:v>1510</c:v>
                </c:pt>
                <c:pt idx="25">
                  <c:v>1432</c:v>
                </c:pt>
                <c:pt idx="26">
                  <c:v>1118</c:v>
                </c:pt>
                <c:pt idx="27">
                  <c:v>896</c:v>
                </c:pt>
                <c:pt idx="28">
                  <c:v>800</c:v>
                </c:pt>
                <c:pt idx="29">
                  <c:v>520</c:v>
                </c:pt>
                <c:pt idx="30">
                  <c:v>457</c:v>
                </c:pt>
                <c:pt idx="31">
                  <c:v>421</c:v>
                </c:pt>
                <c:pt idx="32">
                  <c:v>405</c:v>
                </c:pt>
                <c:pt idx="33">
                  <c:v>206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92-492B-B483-238B3983FA4B}"/>
            </c:ext>
          </c:extLst>
        </c:ser>
        <c:ser>
          <c:idx val="1"/>
          <c:order val="1"/>
          <c:tx>
            <c:strRef>
              <c:f>SPECIALISTI_UOMINI!$C$2</c:f>
              <c:strCache>
                <c:ptCount val="1"/>
                <c:pt idx="0">
                  <c:v>uomini</c:v>
                </c:pt>
              </c:strCache>
            </c:strRef>
          </c:tx>
          <c:invertIfNegative val="0"/>
          <c:cat>
            <c:strRef>
              <c:f>SPECIALISTI_UOMINI!$A$3:$A$36</c:f>
              <c:strCache>
                <c:ptCount val="34"/>
                <c:pt idx="0">
                  <c:v>PEDIATRIA</c:v>
                </c:pt>
                <c:pt idx="1">
                  <c:v>GINECOLOGIA E OSTETRICIA</c:v>
                </c:pt>
                <c:pt idx="2">
                  <c:v>ANESTESIA E RIANIMAZIONE</c:v>
                </c:pt>
                <c:pt idx="3">
                  <c:v>PSICHIATRIA</c:v>
                </c:pt>
                <c:pt idx="4">
                  <c:v>IGIENE E MEDICINA SOCIALE</c:v>
                </c:pt>
                <c:pt idx="5">
                  <c:v>MEDICINA INTERNA</c:v>
                </c:pt>
                <c:pt idx="6">
                  <c:v>CARDIOLOGIA</c:v>
                </c:pt>
                <c:pt idx="7">
                  <c:v>NEUROLOGIA</c:v>
                </c:pt>
                <c:pt idx="8">
                  <c:v>RADIODIAGNOSTICA</c:v>
                </c:pt>
                <c:pt idx="9">
                  <c:v>ODONTOSTOMATOLOGIA</c:v>
                </c:pt>
                <c:pt idx="10">
                  <c:v>ENDOCRINOLOGIA E MALATTIE DEL RICAMBIO</c:v>
                </c:pt>
                <c:pt idx="11">
                  <c:v>MEDICINA DEL LAVORO</c:v>
                </c:pt>
                <c:pt idx="12">
                  <c:v>OFTALMOLOGIA</c:v>
                </c:pt>
                <c:pt idx="13">
                  <c:v>DERMATOLOGIA E VENEREOLOGIA</c:v>
                </c:pt>
                <c:pt idx="14">
                  <c:v>CHIRURGIA GENERALE</c:v>
                </c:pt>
                <c:pt idx="15">
                  <c:v>GERIATRIA</c:v>
                </c:pt>
                <c:pt idx="16">
                  <c:v>MEDICINA FISICA E RIABILITAZIONE</c:v>
                </c:pt>
                <c:pt idx="17">
                  <c:v>EMATOLOGIA</c:v>
                </c:pt>
                <c:pt idx="18">
                  <c:v>MALATTIE DELL'APPARATO RESPIRATORIO</c:v>
                </c:pt>
                <c:pt idx="19">
                  <c:v>ONCOLOGIA</c:v>
                </c:pt>
                <c:pt idx="20">
                  <c:v>GASTROENTEROLOGIA</c:v>
                </c:pt>
                <c:pt idx="21">
                  <c:v>OTORINOLARINGOIATRIA</c:v>
                </c:pt>
                <c:pt idx="22">
                  <c:v>NEFROLOGIA</c:v>
                </c:pt>
                <c:pt idx="23">
                  <c:v>MEDICINA LEGALE</c:v>
                </c:pt>
                <c:pt idx="24">
                  <c:v>MALATTIE INFETTIVE</c:v>
                </c:pt>
                <c:pt idx="25">
                  <c:v>PATOLOGIA CLINICA</c:v>
                </c:pt>
                <c:pt idx="26">
                  <c:v>REUMATOLOGIA</c:v>
                </c:pt>
                <c:pt idx="27">
                  <c:v>ORTOPEDIA E TRAUMATOLOGIA</c:v>
                </c:pt>
                <c:pt idx="28">
                  <c:v>MEDICINA DELLO SPORT</c:v>
                </c:pt>
                <c:pt idx="29">
                  <c:v>CHIRURGIA PLASTICA E RICOSTRUTTIVA</c:v>
                </c:pt>
                <c:pt idx="30">
                  <c:v>CHIRURGIA VASCOLARE</c:v>
                </c:pt>
                <c:pt idx="31">
                  <c:v>UROLOGIA</c:v>
                </c:pt>
                <c:pt idx="32">
                  <c:v>CHIRURGIA DELL'APPARATO DIGESTIVO</c:v>
                </c:pt>
                <c:pt idx="33">
                  <c:v>CHIRURGIA TORACICA</c:v>
                </c:pt>
              </c:strCache>
            </c:strRef>
          </c:cat>
          <c:val>
            <c:numRef>
              <c:f>SPECIALISTI_UOMINI!$C$3:$C$36</c:f>
              <c:numCache>
                <c:formatCode>#,##0</c:formatCode>
                <c:ptCount val="34"/>
                <c:pt idx="0">
                  <c:v>13081</c:v>
                </c:pt>
                <c:pt idx="1">
                  <c:v>10822</c:v>
                </c:pt>
                <c:pt idx="2">
                  <c:v>10829</c:v>
                </c:pt>
                <c:pt idx="3">
                  <c:v>6991</c:v>
                </c:pt>
                <c:pt idx="4">
                  <c:v>11627</c:v>
                </c:pt>
                <c:pt idx="5">
                  <c:v>10925</c:v>
                </c:pt>
                <c:pt idx="6">
                  <c:v>15448</c:v>
                </c:pt>
                <c:pt idx="7">
                  <c:v>6061</c:v>
                </c:pt>
                <c:pt idx="8">
                  <c:v>9906</c:v>
                </c:pt>
                <c:pt idx="9">
                  <c:v>14490</c:v>
                </c:pt>
                <c:pt idx="10">
                  <c:v>4825</c:v>
                </c:pt>
                <c:pt idx="11">
                  <c:v>7051</c:v>
                </c:pt>
                <c:pt idx="12">
                  <c:v>5998</c:v>
                </c:pt>
                <c:pt idx="13">
                  <c:v>4009</c:v>
                </c:pt>
                <c:pt idx="14">
                  <c:v>17040</c:v>
                </c:pt>
                <c:pt idx="15">
                  <c:v>3881</c:v>
                </c:pt>
                <c:pt idx="16">
                  <c:v>4399</c:v>
                </c:pt>
                <c:pt idx="17">
                  <c:v>3430</c:v>
                </c:pt>
                <c:pt idx="18">
                  <c:v>7630</c:v>
                </c:pt>
                <c:pt idx="19">
                  <c:v>3571</c:v>
                </c:pt>
                <c:pt idx="20">
                  <c:v>6504</c:v>
                </c:pt>
                <c:pt idx="21">
                  <c:v>6391</c:v>
                </c:pt>
                <c:pt idx="22">
                  <c:v>2603</c:v>
                </c:pt>
                <c:pt idx="23">
                  <c:v>5139</c:v>
                </c:pt>
                <c:pt idx="24">
                  <c:v>2598</c:v>
                </c:pt>
                <c:pt idx="25">
                  <c:v>2150</c:v>
                </c:pt>
                <c:pt idx="26">
                  <c:v>1548</c:v>
                </c:pt>
                <c:pt idx="27">
                  <c:v>10459</c:v>
                </c:pt>
                <c:pt idx="28">
                  <c:v>4410</c:v>
                </c:pt>
                <c:pt idx="29">
                  <c:v>1788</c:v>
                </c:pt>
                <c:pt idx="30">
                  <c:v>2484</c:v>
                </c:pt>
                <c:pt idx="31">
                  <c:v>5467</c:v>
                </c:pt>
                <c:pt idx="32">
                  <c:v>2082</c:v>
                </c:pt>
                <c:pt idx="33">
                  <c:v>1721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92-492B-B483-238B3983FA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518080"/>
        <c:axId val="51519872"/>
      </c:barChart>
      <c:catAx>
        <c:axId val="51518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51519872"/>
        <c:crosses val="autoZero"/>
        <c:auto val="1"/>
        <c:lblAlgn val="ctr"/>
        <c:lblOffset val="100"/>
        <c:noMultiLvlLbl val="0"/>
      </c:catAx>
      <c:valAx>
        <c:axId val="51519872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5151808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it-IT"/>
          </a:p>
        </c:txPr>
      </c:legendEntry>
      <c:layout>
        <c:manualLayout>
          <c:xMode val="edge"/>
          <c:yMode val="edge"/>
          <c:x val="0.89888468689822798"/>
          <c:y val="0.44022886725568999"/>
          <c:w val="9.9595079086284302E-2"/>
          <c:h val="0.1356140995361770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cat>
            <c:strRef>
              <c:f>Foglio1!$A$2:$A$5</c:f>
              <c:strCache>
                <c:ptCount val="4"/>
                <c:pt idx="3">
                  <c:v>NAZIONALE 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3" formatCode="0%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3B-4B60-9897-89E9A5AA82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5A096F-5AF8-A746-A450-079E133F9D38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8E7FD40-8CD1-9B40-88C7-0245955F3FCB}">
      <dgm:prSet phldrT="[Testo]" custT="1"/>
      <dgm:spPr/>
      <dgm:t>
        <a:bodyPr/>
        <a:lstStyle/>
        <a:p>
          <a:r>
            <a:rPr lang="it-IT" sz="1700" dirty="0"/>
            <a:t>NAZIONALE 17%</a:t>
          </a:r>
        </a:p>
      </dgm:t>
    </dgm:pt>
    <dgm:pt modelId="{12249130-BD82-C24B-959E-1C66B1EEAB1B}" type="parTrans" cxnId="{8E2615FF-B5F3-A046-AF06-1321EBBEF13F}">
      <dgm:prSet/>
      <dgm:spPr/>
      <dgm:t>
        <a:bodyPr/>
        <a:lstStyle/>
        <a:p>
          <a:endParaRPr lang="it-IT"/>
        </a:p>
      </dgm:t>
    </dgm:pt>
    <dgm:pt modelId="{33464007-BEF4-934F-9238-52674C972817}" type="sibTrans" cxnId="{8E2615FF-B5F3-A046-AF06-1321EBBEF13F}">
      <dgm:prSet/>
      <dgm:spPr/>
      <dgm:t>
        <a:bodyPr/>
        <a:lstStyle/>
        <a:p>
          <a:endParaRPr lang="it-IT"/>
        </a:p>
      </dgm:t>
    </dgm:pt>
    <dgm:pt modelId="{11B29E51-75EB-0F49-A5DE-6CF3C3C80D1C}">
      <dgm:prSet phldrT="[Tes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/>
            <a:t>NORD 17%</a:t>
          </a:r>
        </a:p>
      </dgm:t>
    </dgm:pt>
    <dgm:pt modelId="{40F7A817-6CD8-B045-9ECF-D8E4DECF1340}" type="parTrans" cxnId="{ED7FAE2F-6729-C64D-AB34-7654B26EABDA}">
      <dgm:prSet/>
      <dgm:spPr/>
      <dgm:t>
        <a:bodyPr/>
        <a:lstStyle/>
        <a:p>
          <a:endParaRPr lang="it-IT"/>
        </a:p>
      </dgm:t>
    </dgm:pt>
    <dgm:pt modelId="{6A66427B-8911-4B45-9CAF-881C6619813B}" type="sibTrans" cxnId="{ED7FAE2F-6729-C64D-AB34-7654B26EABDA}">
      <dgm:prSet/>
      <dgm:spPr/>
      <dgm:t>
        <a:bodyPr/>
        <a:lstStyle/>
        <a:p>
          <a:endParaRPr lang="it-IT"/>
        </a:p>
      </dgm:t>
    </dgm:pt>
    <dgm:pt modelId="{B510B630-71DE-E84F-8F33-866A75526465}">
      <dgm:prSet phldrT="[Testo]"/>
      <dgm:spPr/>
      <dgm:t>
        <a:bodyPr/>
        <a:lstStyle/>
        <a:p>
          <a:r>
            <a:rPr lang="it-IT" dirty="0"/>
            <a:t>CENTRO 18%</a:t>
          </a:r>
        </a:p>
      </dgm:t>
    </dgm:pt>
    <dgm:pt modelId="{801F1B28-24BC-5045-B4CB-A4327137AC0D}" type="parTrans" cxnId="{14CA21E2-AA22-4D4F-8011-B5BEF238964B}">
      <dgm:prSet/>
      <dgm:spPr/>
      <dgm:t>
        <a:bodyPr/>
        <a:lstStyle/>
        <a:p>
          <a:endParaRPr lang="it-IT"/>
        </a:p>
      </dgm:t>
    </dgm:pt>
    <dgm:pt modelId="{F120FDE3-C860-CE41-B451-8437C47F8CDE}" type="sibTrans" cxnId="{14CA21E2-AA22-4D4F-8011-B5BEF238964B}">
      <dgm:prSet/>
      <dgm:spPr/>
      <dgm:t>
        <a:bodyPr/>
        <a:lstStyle/>
        <a:p>
          <a:endParaRPr lang="it-IT"/>
        </a:p>
      </dgm:t>
    </dgm:pt>
    <dgm:pt modelId="{8D8E67E8-1457-DF4F-BD01-2DEBC2FD087F}">
      <dgm:prSet phldrT="[Testo]"/>
      <dgm:spPr/>
      <dgm:t>
        <a:bodyPr/>
        <a:lstStyle/>
        <a:p>
          <a:r>
            <a:rPr lang="it-IT" dirty="0"/>
            <a:t>SUD 14%</a:t>
          </a:r>
        </a:p>
      </dgm:t>
    </dgm:pt>
    <dgm:pt modelId="{9F6746D8-DEEA-8847-B8FA-AF8702D8D48F}" type="parTrans" cxnId="{09B05C9F-7603-534C-9153-92F8E248A6A9}">
      <dgm:prSet/>
      <dgm:spPr/>
      <dgm:t>
        <a:bodyPr/>
        <a:lstStyle/>
        <a:p>
          <a:endParaRPr lang="it-IT"/>
        </a:p>
      </dgm:t>
    </dgm:pt>
    <dgm:pt modelId="{9579CE0C-169A-1444-A106-A2AD5E8F02FC}" type="sibTrans" cxnId="{09B05C9F-7603-534C-9153-92F8E248A6A9}">
      <dgm:prSet/>
      <dgm:spPr/>
      <dgm:t>
        <a:bodyPr/>
        <a:lstStyle/>
        <a:p>
          <a:endParaRPr lang="it-IT"/>
        </a:p>
      </dgm:t>
    </dgm:pt>
    <dgm:pt modelId="{A162D8BC-C952-3F4F-9172-D1A09F86E6B8}" type="pres">
      <dgm:prSet presAssocID="{945A096F-5AF8-A746-A450-079E133F9D3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E936AE1-19EA-474A-B771-DB0B4B67CA6F}" type="pres">
      <dgm:prSet presAssocID="{58E7FD40-8CD1-9B40-88C7-0245955F3FCB}" presName="centerShape" presStyleLbl="node0" presStyleIdx="0" presStyleCnt="1" custScaleX="131219" custLinFactNeighborX="764" custLinFactNeighborY="20"/>
      <dgm:spPr/>
      <dgm:t>
        <a:bodyPr/>
        <a:lstStyle/>
        <a:p>
          <a:endParaRPr lang="it-IT"/>
        </a:p>
      </dgm:t>
    </dgm:pt>
    <dgm:pt modelId="{7AFDF44F-B3E8-DF45-BBF1-1717C8D40001}" type="pres">
      <dgm:prSet presAssocID="{40F7A817-6CD8-B045-9ECF-D8E4DECF1340}" presName="parTrans" presStyleLbl="bgSibTrans2D1" presStyleIdx="0" presStyleCnt="3" custScaleX="127382"/>
      <dgm:spPr/>
      <dgm:t>
        <a:bodyPr/>
        <a:lstStyle/>
        <a:p>
          <a:endParaRPr lang="it-IT"/>
        </a:p>
      </dgm:t>
    </dgm:pt>
    <dgm:pt modelId="{CD5BB1A9-41F7-FA40-8896-C64E08575BBC}" type="pres">
      <dgm:prSet presAssocID="{11B29E51-75EB-0F49-A5DE-6CF3C3C80D1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E813A83-F25E-744C-8144-8FD9185E0E7E}" type="pres">
      <dgm:prSet presAssocID="{801F1B28-24BC-5045-B4CB-A4327137AC0D}" presName="parTrans" presStyleLbl="bgSibTrans2D1" presStyleIdx="1" presStyleCnt="3"/>
      <dgm:spPr/>
      <dgm:t>
        <a:bodyPr/>
        <a:lstStyle/>
        <a:p>
          <a:endParaRPr lang="it-IT"/>
        </a:p>
      </dgm:t>
    </dgm:pt>
    <dgm:pt modelId="{F1F343DD-C1A8-6641-87C4-073574131269}" type="pres">
      <dgm:prSet presAssocID="{B510B630-71DE-E84F-8F33-866A7552646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7C2DA4-EA13-2042-BA96-F0842952E838}" type="pres">
      <dgm:prSet presAssocID="{9F6746D8-DEEA-8847-B8FA-AF8702D8D48F}" presName="parTrans" presStyleLbl="bgSibTrans2D1" presStyleIdx="2" presStyleCnt="3" custScaleX="116058"/>
      <dgm:spPr/>
      <dgm:t>
        <a:bodyPr/>
        <a:lstStyle/>
        <a:p>
          <a:endParaRPr lang="it-IT"/>
        </a:p>
      </dgm:t>
    </dgm:pt>
    <dgm:pt modelId="{EDB44811-0289-664F-AB6D-64D18BD896A0}" type="pres">
      <dgm:prSet presAssocID="{8D8E67E8-1457-DF4F-BD01-2DEBC2FD087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544AE73-AD5D-DB41-BB75-10C4B069B3AC}" type="presOf" srcId="{11B29E51-75EB-0F49-A5DE-6CF3C3C80D1C}" destId="{CD5BB1A9-41F7-FA40-8896-C64E08575BBC}" srcOrd="0" destOrd="0" presId="urn:microsoft.com/office/officeart/2005/8/layout/radial4"/>
    <dgm:cxn modelId="{A376E659-9662-BD4D-A145-18F8D8F1B826}" type="presOf" srcId="{40F7A817-6CD8-B045-9ECF-D8E4DECF1340}" destId="{7AFDF44F-B3E8-DF45-BBF1-1717C8D40001}" srcOrd="0" destOrd="0" presId="urn:microsoft.com/office/officeart/2005/8/layout/radial4"/>
    <dgm:cxn modelId="{1D85621C-2AC4-E842-8081-FE16EFF13A4D}" type="presOf" srcId="{58E7FD40-8CD1-9B40-88C7-0245955F3FCB}" destId="{2E936AE1-19EA-474A-B771-DB0B4B67CA6F}" srcOrd="0" destOrd="0" presId="urn:microsoft.com/office/officeart/2005/8/layout/radial4"/>
    <dgm:cxn modelId="{8E2615FF-B5F3-A046-AF06-1321EBBEF13F}" srcId="{945A096F-5AF8-A746-A450-079E133F9D38}" destId="{58E7FD40-8CD1-9B40-88C7-0245955F3FCB}" srcOrd="0" destOrd="0" parTransId="{12249130-BD82-C24B-959E-1C66B1EEAB1B}" sibTransId="{33464007-BEF4-934F-9238-52674C972817}"/>
    <dgm:cxn modelId="{09B05C9F-7603-534C-9153-92F8E248A6A9}" srcId="{58E7FD40-8CD1-9B40-88C7-0245955F3FCB}" destId="{8D8E67E8-1457-DF4F-BD01-2DEBC2FD087F}" srcOrd="2" destOrd="0" parTransId="{9F6746D8-DEEA-8847-B8FA-AF8702D8D48F}" sibTransId="{9579CE0C-169A-1444-A106-A2AD5E8F02FC}"/>
    <dgm:cxn modelId="{28BA33CA-4392-9048-8935-A6D9AAAE3CC3}" type="presOf" srcId="{8D8E67E8-1457-DF4F-BD01-2DEBC2FD087F}" destId="{EDB44811-0289-664F-AB6D-64D18BD896A0}" srcOrd="0" destOrd="0" presId="urn:microsoft.com/office/officeart/2005/8/layout/radial4"/>
    <dgm:cxn modelId="{0F02D9DA-7033-F84C-B07C-4A584A34FF79}" type="presOf" srcId="{801F1B28-24BC-5045-B4CB-A4327137AC0D}" destId="{8E813A83-F25E-744C-8144-8FD9185E0E7E}" srcOrd="0" destOrd="0" presId="urn:microsoft.com/office/officeart/2005/8/layout/radial4"/>
    <dgm:cxn modelId="{BDA66E0B-B7D2-B541-A811-8EB9A358E51F}" type="presOf" srcId="{9F6746D8-DEEA-8847-B8FA-AF8702D8D48F}" destId="{AB7C2DA4-EA13-2042-BA96-F0842952E838}" srcOrd="0" destOrd="0" presId="urn:microsoft.com/office/officeart/2005/8/layout/radial4"/>
    <dgm:cxn modelId="{723856EE-C665-764A-B232-343697124606}" type="presOf" srcId="{945A096F-5AF8-A746-A450-079E133F9D38}" destId="{A162D8BC-C952-3F4F-9172-D1A09F86E6B8}" srcOrd="0" destOrd="0" presId="urn:microsoft.com/office/officeart/2005/8/layout/radial4"/>
    <dgm:cxn modelId="{ED7FAE2F-6729-C64D-AB34-7654B26EABDA}" srcId="{58E7FD40-8CD1-9B40-88C7-0245955F3FCB}" destId="{11B29E51-75EB-0F49-A5DE-6CF3C3C80D1C}" srcOrd="0" destOrd="0" parTransId="{40F7A817-6CD8-B045-9ECF-D8E4DECF1340}" sibTransId="{6A66427B-8911-4B45-9CAF-881C6619813B}"/>
    <dgm:cxn modelId="{14CA21E2-AA22-4D4F-8011-B5BEF238964B}" srcId="{58E7FD40-8CD1-9B40-88C7-0245955F3FCB}" destId="{B510B630-71DE-E84F-8F33-866A75526465}" srcOrd="1" destOrd="0" parTransId="{801F1B28-24BC-5045-B4CB-A4327137AC0D}" sibTransId="{F120FDE3-C860-CE41-B451-8437C47F8CDE}"/>
    <dgm:cxn modelId="{ADE27F7C-728D-0E4C-B50E-26A409F4FABC}" type="presOf" srcId="{B510B630-71DE-E84F-8F33-866A75526465}" destId="{F1F343DD-C1A8-6641-87C4-073574131269}" srcOrd="0" destOrd="0" presId="urn:microsoft.com/office/officeart/2005/8/layout/radial4"/>
    <dgm:cxn modelId="{3D1D5833-34E7-6847-B5F8-BD9E695147A0}" type="presParOf" srcId="{A162D8BC-C952-3F4F-9172-D1A09F86E6B8}" destId="{2E936AE1-19EA-474A-B771-DB0B4B67CA6F}" srcOrd="0" destOrd="0" presId="urn:microsoft.com/office/officeart/2005/8/layout/radial4"/>
    <dgm:cxn modelId="{9EAC695C-8B0B-A648-9610-292854A92035}" type="presParOf" srcId="{A162D8BC-C952-3F4F-9172-D1A09F86E6B8}" destId="{7AFDF44F-B3E8-DF45-BBF1-1717C8D40001}" srcOrd="1" destOrd="0" presId="urn:microsoft.com/office/officeart/2005/8/layout/radial4"/>
    <dgm:cxn modelId="{DF534EA4-72E6-EF45-A8FA-846D1098AE8E}" type="presParOf" srcId="{A162D8BC-C952-3F4F-9172-D1A09F86E6B8}" destId="{CD5BB1A9-41F7-FA40-8896-C64E08575BBC}" srcOrd="2" destOrd="0" presId="urn:microsoft.com/office/officeart/2005/8/layout/radial4"/>
    <dgm:cxn modelId="{69A680BA-D4C5-2940-BB78-D2CC35F9114E}" type="presParOf" srcId="{A162D8BC-C952-3F4F-9172-D1A09F86E6B8}" destId="{8E813A83-F25E-744C-8144-8FD9185E0E7E}" srcOrd="3" destOrd="0" presId="urn:microsoft.com/office/officeart/2005/8/layout/radial4"/>
    <dgm:cxn modelId="{A020DDD5-21BD-8947-97C7-B4F814AD16D4}" type="presParOf" srcId="{A162D8BC-C952-3F4F-9172-D1A09F86E6B8}" destId="{F1F343DD-C1A8-6641-87C4-073574131269}" srcOrd="4" destOrd="0" presId="urn:microsoft.com/office/officeart/2005/8/layout/radial4"/>
    <dgm:cxn modelId="{DFAF46A5-3268-C34A-B517-6832A4005B1B}" type="presParOf" srcId="{A162D8BC-C952-3F4F-9172-D1A09F86E6B8}" destId="{AB7C2DA4-EA13-2042-BA96-F0842952E838}" srcOrd="5" destOrd="0" presId="urn:microsoft.com/office/officeart/2005/8/layout/radial4"/>
    <dgm:cxn modelId="{D4CDCFD5-8638-6140-804A-6D70CBD3BFDD}" type="presParOf" srcId="{A162D8BC-C952-3F4F-9172-D1A09F86E6B8}" destId="{EDB44811-0289-664F-AB6D-64D18BD896A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36AE1-19EA-474A-B771-DB0B4B67CA6F}">
      <dsp:nvSpPr>
        <dsp:cNvPr id="0" name=""/>
        <dsp:cNvSpPr/>
      </dsp:nvSpPr>
      <dsp:spPr>
        <a:xfrm>
          <a:off x="2874815" y="1842917"/>
          <a:ext cx="2029146" cy="15463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/>
            <a:t>NAZIONALE 17%</a:t>
          </a:r>
        </a:p>
      </dsp:txBody>
      <dsp:txXfrm>
        <a:off x="3171977" y="2069379"/>
        <a:ext cx="1434822" cy="1093457"/>
      </dsp:txXfrm>
    </dsp:sp>
    <dsp:sp modelId="{7AFDF44F-B3E8-DF45-BBF1-1717C8D40001}">
      <dsp:nvSpPr>
        <dsp:cNvPr id="0" name=""/>
        <dsp:cNvSpPr/>
      </dsp:nvSpPr>
      <dsp:spPr>
        <a:xfrm rot="12871363">
          <a:off x="1956063" y="1537289"/>
          <a:ext cx="1370637" cy="44071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5BB1A9-41F7-FA40-8896-C64E08575BBC}">
      <dsp:nvSpPr>
        <dsp:cNvPr id="0" name=""/>
        <dsp:cNvSpPr/>
      </dsp:nvSpPr>
      <dsp:spPr>
        <a:xfrm>
          <a:off x="1463589" y="865119"/>
          <a:ext cx="1469062" cy="11752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30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innerShdw blurRad="50800" dist="25400" dir="6600000">
            <a:srgbClr val="000000">
              <a:alpha val="50000"/>
            </a:srgbClr>
          </a:innerShdw>
          <a:reflection blurRad="12700" stA="26000" endPos="28000" dist="38100" dir="5400000" sy="-100000" rotWithShape="0"/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NORD 17%</a:t>
          </a:r>
        </a:p>
      </dsp:txBody>
      <dsp:txXfrm>
        <a:off x="1498011" y="899541"/>
        <a:ext cx="1400218" cy="1106406"/>
      </dsp:txXfrm>
    </dsp:sp>
    <dsp:sp modelId="{8E813A83-F25E-744C-8144-8FD9185E0E7E}">
      <dsp:nvSpPr>
        <dsp:cNvPr id="0" name=""/>
        <dsp:cNvSpPr/>
      </dsp:nvSpPr>
      <dsp:spPr>
        <a:xfrm rot="16147496">
          <a:off x="3274641" y="960850"/>
          <a:ext cx="1185660" cy="44071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F343DD-C1A8-6641-87C4-073574131269}">
      <dsp:nvSpPr>
        <dsp:cNvPr id="0" name=""/>
        <dsp:cNvSpPr/>
      </dsp:nvSpPr>
      <dsp:spPr>
        <a:xfrm>
          <a:off x="3123887" y="823"/>
          <a:ext cx="1469062" cy="1175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CENTRO 18%</a:t>
          </a:r>
        </a:p>
      </dsp:txBody>
      <dsp:txXfrm>
        <a:off x="3158309" y="35245"/>
        <a:ext cx="1400218" cy="1106406"/>
      </dsp:txXfrm>
    </dsp:sp>
    <dsp:sp modelId="{AB7C2DA4-EA13-2042-BA96-F0842952E838}">
      <dsp:nvSpPr>
        <dsp:cNvPr id="0" name=""/>
        <dsp:cNvSpPr/>
      </dsp:nvSpPr>
      <dsp:spPr>
        <a:xfrm rot="19468356">
          <a:off x="4499707" y="1532290"/>
          <a:ext cx="1197964" cy="44071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B44811-0289-664F-AB6D-64D18BD896A0}">
      <dsp:nvSpPr>
        <dsp:cNvPr id="0" name=""/>
        <dsp:cNvSpPr/>
      </dsp:nvSpPr>
      <dsp:spPr>
        <a:xfrm>
          <a:off x="4784184" y="865119"/>
          <a:ext cx="1469062" cy="1175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SUD 14%</a:t>
          </a:r>
        </a:p>
      </dsp:txBody>
      <dsp:txXfrm>
        <a:off x="4818606" y="899541"/>
        <a:ext cx="1400218" cy="1106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509FB-FD42-EC40-9B56-96344E120FF0}" type="datetime1">
              <a:rPr lang="it-IT" smtClean="0"/>
              <a:t>18/10/2019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D8D57-6906-ED44-B17F-E318E10B6F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81283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11C5B-7FF2-BD4E-82DB-4CEAC1A80CDF}" type="datetime1">
              <a:rPr lang="it-IT" smtClean="0"/>
              <a:t>18/10/2019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7AFD6-74D0-CA45-95F5-17D0232B9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55127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7AFD6-74D0-CA45-95F5-17D0232B99D8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7509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7AFD6-74D0-CA45-95F5-17D0232B99D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0840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7AFD6-74D0-CA45-95F5-17D0232B99D8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4765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Su 18 donne , 5 alla medicina di base 28% </a:t>
            </a:r>
            <a:r>
              <a:rPr lang="it-IT" dirty="0" err="1"/>
              <a:t>anna</a:t>
            </a:r>
            <a:r>
              <a:rPr lang="it-IT" dirty="0"/>
              <a:t> </a:t>
            </a:r>
            <a:r>
              <a:rPr lang="it-IT" dirty="0" err="1"/>
              <a:t>paola</a:t>
            </a:r>
            <a:r>
              <a:rPr lang="it-IT" dirty="0"/>
              <a:t> </a:t>
            </a:r>
            <a:r>
              <a:rPr lang="it-IT" dirty="0" err="1"/>
              <a:t>calegaro</a:t>
            </a:r>
            <a:r>
              <a:rPr lang="it-IT" dirty="0"/>
              <a:t> </a:t>
            </a:r>
            <a:r>
              <a:rPr lang="it-IT" dirty="0" err="1"/>
              <a:t>bergamo</a:t>
            </a:r>
            <a:r>
              <a:rPr lang="it-IT" dirty="0"/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7AFD6-74D0-CA45-95F5-17D0232B99D8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9218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Dott.ssa Chiara Rivetti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Dott.ssa Chiara Rivetti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Dott.ssa Chiara Rivetti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Dott.ssa Chiara Rivetti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Dott.ssa Chiara Rivetti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dical PowerPoint template 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Freeform 12"/>
          <p:cNvSpPr>
            <a:spLocks/>
          </p:cNvSpPr>
          <p:nvPr userDrawn="1"/>
        </p:nvSpPr>
        <p:spPr bwMode="auto">
          <a:xfrm>
            <a:off x="0" y="5869518"/>
            <a:ext cx="9144000" cy="988484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Dott.ssa Chiara Rivetti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3176" y="6407151"/>
            <a:ext cx="4763" cy="450851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238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467544" y="1892829"/>
            <a:ext cx="8208912" cy="3976688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942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2189207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Dott.ssa Chiara Rivetti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AD2A-FFED-D147-8591-804A46E656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9162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Dott.ssa Chiara Rivetti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AD2A-FFED-D147-8591-804A46E656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9989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Dott.ssa Chiara Rivetti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AD2A-FFED-D147-8591-804A46E656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019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Dott.ssa Chiara Rivetti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Dott.ssa Chiara Rivetti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AD2A-FFED-D147-8591-804A46E656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0463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Dott.ssa Chiara Rivetti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AD2A-FFED-D147-8591-804A46E656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0116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Dott.ssa Chiara Rivetti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AD2A-FFED-D147-8591-804A46E656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3619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Dott.ssa Chiara Rivetti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AD2A-FFED-D147-8591-804A46E656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1533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Dott.ssa Chiara Rivetti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AD2A-FFED-D147-8591-804A46E656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15007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Dott.ssa Chiara Rivetti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AD2A-FFED-D147-8591-804A46E656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87025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Dott.ssa Chiara Rivetti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AD2A-FFED-D147-8591-804A46E656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04038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Dott.ssa Chiara Rivetti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AD2A-FFED-D147-8591-804A46E656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2910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66339" y="6547009"/>
            <a:ext cx="2743200" cy="182880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Dott.ssa</a:t>
            </a:r>
            <a:r>
              <a:rPr lang="en-US" dirty="0"/>
              <a:t> Chiara </a:t>
            </a:r>
            <a:r>
              <a:rPr lang="en-US" dirty="0" err="1"/>
              <a:t>Rivetti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Dott.ssa Chiara Rivetti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Dott.ssa Chiara Rivetti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Dott.ssa Chiara Rivetti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Dott.ssa Chiara Rivetti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2" name="Immagine 31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197" y="6209609"/>
            <a:ext cx="1943803" cy="648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Segnaposto piè di pagina 32"/>
          <p:cNvSpPr>
            <a:spLocks noGrp="1"/>
          </p:cNvSpPr>
          <p:nvPr>
            <p:ph type="ftr" sz="quarter" idx="3"/>
          </p:nvPr>
        </p:nvSpPr>
        <p:spPr>
          <a:xfrm>
            <a:off x="4620126" y="6421135"/>
            <a:ext cx="3115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i="1">
                <a:solidFill>
                  <a:srgbClr val="000000"/>
                </a:solidFill>
              </a:defRPr>
            </a:lvl1pPr>
          </a:lstStyle>
          <a:p>
            <a:r>
              <a:rPr lang="it-IT" dirty="0"/>
              <a:t>Dott.ssa Chiara Rivetti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20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20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20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20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20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20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20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20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20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Dott.ssa Chiara Rivetti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4AD2A-FFED-D147-8591-804A46E656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506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 rot="21042312">
            <a:off x="542598" y="3097571"/>
            <a:ext cx="8590574" cy="1612607"/>
          </a:xfrm>
        </p:spPr>
        <p:txBody>
          <a:bodyPr/>
          <a:lstStyle/>
          <a:p>
            <a:r>
              <a:rPr lang="it-IT" sz="4000" b="1" dirty="0">
                <a:solidFill>
                  <a:srgbClr val="FFFF00"/>
                </a:solidFill>
              </a:rPr>
              <a:t>Medici e mediche del SSN: fotografia di chi fugge e chi resta.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it-IT" dirty="0"/>
              <a:t>Terza Conferenza Nazionale </a:t>
            </a:r>
            <a:r>
              <a:rPr lang="it-IT" dirty="0" err="1"/>
              <a:t>Anaao</a:t>
            </a:r>
            <a:r>
              <a:rPr lang="it-IT" dirty="0"/>
              <a:t> Donne </a:t>
            </a:r>
          </a:p>
          <a:p>
            <a:pPr>
              <a:lnSpc>
                <a:spcPct val="110000"/>
              </a:lnSpc>
            </a:pPr>
            <a:r>
              <a:rPr lang="it-IT" dirty="0"/>
              <a:t>11 – 12 ottobre 2019 - Genova </a:t>
            </a:r>
          </a:p>
          <a:p>
            <a:pPr>
              <a:lnSpc>
                <a:spcPct val="110000"/>
              </a:lnSpc>
            </a:pPr>
            <a:r>
              <a:rPr lang="it-IT" i="1" dirty="0"/>
              <a:t>Dott.ssa Chiara Rivetti </a:t>
            </a:r>
          </a:p>
        </p:txBody>
      </p:sp>
      <p:pic>
        <p:nvPicPr>
          <p:cNvPr id="4" name="Immagine 3" descr="logo-nuovo-nuovo scontornat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44" y="6226804"/>
            <a:ext cx="1892256" cy="63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65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06286053"/>
              </p:ext>
            </p:extLst>
          </p:nvPr>
        </p:nvGraphicFramePr>
        <p:xfrm>
          <a:off x="0" y="3011488"/>
          <a:ext cx="7716838" cy="338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co 4"/>
          <p:cNvGraphicFramePr/>
          <p:nvPr>
            <p:extLst>
              <p:ext uri="{D42A27DB-BD31-4B8C-83A1-F6EECF244321}">
                <p14:modId xmlns:p14="http://schemas.microsoft.com/office/powerpoint/2010/main" val="3663807382"/>
              </p:ext>
            </p:extLst>
          </p:nvPr>
        </p:nvGraphicFramePr>
        <p:xfrm>
          <a:off x="1327826" y="2901164"/>
          <a:ext cx="5713764" cy="339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magine 5" descr="Pagine da UguaglianzaGenereIRES_18giugno2019_DEF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308"/>
            <a:ext cx="8830241" cy="662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92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Part Time in Italia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it-IT" dirty="0"/>
          </a:p>
          <a:p>
            <a:pPr lvl="0"/>
            <a:endParaRPr lang="it-IT" dirty="0"/>
          </a:p>
          <a:p>
            <a:pPr lvl="0"/>
            <a:endParaRPr lang="it-IT" dirty="0"/>
          </a:p>
        </p:txBody>
      </p:sp>
      <p:sp>
        <p:nvSpPr>
          <p:cNvPr id="7" name="Ovale 6"/>
          <p:cNvSpPr/>
          <p:nvPr/>
        </p:nvSpPr>
        <p:spPr>
          <a:xfrm>
            <a:off x="1063466" y="3395365"/>
            <a:ext cx="2777401" cy="197196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466138" y="3987575"/>
            <a:ext cx="1972058" cy="477054"/>
          </a:xfrm>
          <a:prstGeom prst="rect">
            <a:avLst/>
          </a:prstGeom>
          <a:noFill/>
          <a:effectLst/>
          <a:scene3d>
            <a:camera prst="isometricOffAxis1Right"/>
            <a:lightRig rig="threePt" dir="t"/>
          </a:scene3d>
        </p:spPr>
        <p:txBody>
          <a:bodyPr wrap="square" rtlCol="0">
            <a:spAutoFit/>
            <a:sp3d/>
          </a:bodyPr>
          <a:lstStyle/>
          <a:p>
            <a:pPr algn="ctr"/>
            <a:r>
              <a:rPr lang="it-IT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/>
              </a:rPr>
              <a:t>Italia 0,9 %</a:t>
            </a:r>
          </a:p>
        </p:txBody>
      </p:sp>
      <p:sp>
        <p:nvSpPr>
          <p:cNvPr id="9" name="Ovale 8"/>
          <p:cNvSpPr/>
          <p:nvPr/>
        </p:nvSpPr>
        <p:spPr>
          <a:xfrm>
            <a:off x="5833575" y="3054627"/>
            <a:ext cx="1703611" cy="116378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5833575" y="5041020"/>
            <a:ext cx="1930759" cy="121088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destra 10"/>
          <p:cNvSpPr/>
          <p:nvPr/>
        </p:nvSpPr>
        <p:spPr>
          <a:xfrm>
            <a:off x="3840869" y="3733776"/>
            <a:ext cx="1951407" cy="484632"/>
          </a:xfrm>
          <a:prstGeom prst="rightArrow">
            <a:avLst/>
          </a:prstGeom>
          <a:scene3d>
            <a:camera prst="isometricRightUp"/>
            <a:lightRig rig="threePt" dir="t"/>
          </a:scene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destra 11"/>
          <p:cNvSpPr/>
          <p:nvPr/>
        </p:nvSpPr>
        <p:spPr>
          <a:xfrm>
            <a:off x="3727293" y="4909014"/>
            <a:ext cx="2064983" cy="484632"/>
          </a:xfrm>
          <a:prstGeom prst="rightArrow">
            <a:avLst>
              <a:gd name="adj1" fmla="val 58522"/>
              <a:gd name="adj2" fmla="val 50000"/>
            </a:avLst>
          </a:prstGeom>
          <a:scene3d>
            <a:camera prst="isometricLeftDown"/>
            <a:lightRig rig="threePt" dir="t"/>
          </a:scene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5988450" y="3395365"/>
            <a:ext cx="1621010" cy="400110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it-IT" sz="2000" b="1" dirty="0"/>
              <a:t>Nord 1,5 %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071048" y="5393646"/>
            <a:ext cx="1538412" cy="40011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it-IT" sz="2000" b="1" dirty="0"/>
              <a:t>Sud 0,25 %</a:t>
            </a:r>
          </a:p>
        </p:txBody>
      </p:sp>
    </p:spTree>
    <p:extLst>
      <p:ext uri="{BB962C8B-B14F-4D97-AF65-F5344CB8AC3E}">
        <p14:creationId xmlns:p14="http://schemas.microsoft.com/office/powerpoint/2010/main" val="3700137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Part Time di genere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86087"/>
              </p:ext>
            </p:extLst>
          </p:nvPr>
        </p:nvGraphicFramePr>
        <p:xfrm>
          <a:off x="712788" y="3011488"/>
          <a:ext cx="7716837" cy="338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388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117453" cy="1447800"/>
          </a:xfrm>
        </p:spPr>
        <p:txBody>
          <a:bodyPr/>
          <a:lstStyle/>
          <a:p>
            <a:r>
              <a:rPr lang="it-IT" dirty="0"/>
              <a:t>Intramoenia Donne vs Uomini – </a:t>
            </a:r>
            <a:r>
              <a:rPr lang="it-IT" sz="2400" dirty="0"/>
              <a:t>Piemonte 2018</a:t>
            </a:r>
          </a:p>
        </p:txBody>
      </p:sp>
      <p:graphicFrame>
        <p:nvGraphicFramePr>
          <p:cNvPr id="4" name="Grafico 3"/>
          <p:cNvGraphicFramePr/>
          <p:nvPr>
            <p:extLst>
              <p:ext uri="{D42A27DB-BD31-4B8C-83A1-F6EECF244321}">
                <p14:modId xmlns:p14="http://schemas.microsoft.com/office/powerpoint/2010/main" val="1841709090"/>
              </p:ext>
            </p:extLst>
          </p:nvPr>
        </p:nvGraphicFramePr>
        <p:xfrm>
          <a:off x="1150033" y="2979410"/>
          <a:ext cx="7150194" cy="3311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9255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136572" cy="1447800"/>
          </a:xfrm>
        </p:spPr>
        <p:txBody>
          <a:bodyPr/>
          <a:lstStyle/>
          <a:p>
            <a:r>
              <a:rPr lang="it-IT" sz="4400" dirty="0"/>
              <a:t>Extramoenia per genere in %</a:t>
            </a:r>
          </a:p>
        </p:txBody>
      </p:sp>
      <p:graphicFrame>
        <p:nvGraphicFramePr>
          <p:cNvPr id="6" name="Grafico 5"/>
          <p:cNvGraphicFramePr/>
          <p:nvPr>
            <p:extLst>
              <p:ext uri="{D42A27DB-BD31-4B8C-83A1-F6EECF244321}">
                <p14:modId xmlns:p14="http://schemas.microsoft.com/office/powerpoint/2010/main" val="4099407531"/>
              </p:ext>
            </p:extLst>
          </p:nvPr>
        </p:nvGraphicFramePr>
        <p:xfrm>
          <a:off x="487680" y="2987040"/>
          <a:ext cx="850392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8504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/>
          <p:nvPr>
            <p:extLst>
              <p:ext uri="{D42A27DB-BD31-4B8C-83A1-F6EECF244321}">
                <p14:modId xmlns:p14="http://schemas.microsoft.com/office/powerpoint/2010/main" val="26098257"/>
              </p:ext>
            </p:extLst>
          </p:nvPr>
        </p:nvGraphicFramePr>
        <p:xfrm flipH="1">
          <a:off x="8930035" y="4290312"/>
          <a:ext cx="900233" cy="270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712381" y="1470108"/>
            <a:ext cx="7947856" cy="1230090"/>
          </a:xfrm>
        </p:spPr>
        <p:txBody>
          <a:bodyPr/>
          <a:lstStyle/>
          <a:p>
            <a:r>
              <a:rPr lang="it-IT" sz="3200" dirty="0"/>
              <a:t>Cessazione dei medici ospedalieri</a:t>
            </a:r>
            <a:r>
              <a:rPr lang="it-IT" sz="2800" dirty="0"/>
              <a:t/>
            </a:r>
            <a:br>
              <a:rPr lang="it-IT" sz="2800" dirty="0"/>
            </a:br>
            <a:r>
              <a:rPr lang="it-IT" sz="2400" dirty="0"/>
              <a:t>esclus</a:t>
            </a:r>
            <a:r>
              <a:rPr lang="it-IT" sz="2800" dirty="0"/>
              <a:t>i </a:t>
            </a:r>
            <a:r>
              <a:rPr lang="it-IT" sz="2400" dirty="0"/>
              <a:t>trasferimenti/quiescenze - Piemonte 2018</a:t>
            </a:r>
          </a:p>
        </p:txBody>
      </p:sp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2017720578"/>
              </p:ext>
            </p:extLst>
          </p:nvPr>
        </p:nvGraphicFramePr>
        <p:xfrm>
          <a:off x="1040028" y="2906306"/>
          <a:ext cx="6610181" cy="3741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63373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/>
          <p:nvPr>
            <p:extLst>
              <p:ext uri="{D42A27DB-BD31-4B8C-83A1-F6EECF244321}">
                <p14:modId xmlns:p14="http://schemas.microsoft.com/office/powerpoint/2010/main" val="865969970"/>
              </p:ext>
            </p:extLst>
          </p:nvPr>
        </p:nvGraphicFramePr>
        <p:xfrm flipH="1">
          <a:off x="8930035" y="4290312"/>
          <a:ext cx="900233" cy="270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Dirigenti medici trasferiti </a:t>
            </a:r>
            <a:br>
              <a:rPr lang="it-IT" dirty="0"/>
            </a:br>
            <a:r>
              <a:rPr lang="it-IT" dirty="0"/>
              <a:t>Sud – Nord </a:t>
            </a:r>
            <a:r>
              <a:rPr lang="it-IT" sz="2400" dirty="0"/>
              <a:t>( </a:t>
            </a:r>
            <a:r>
              <a:rPr lang="it-IT" sz="2400" dirty="0" err="1"/>
              <a:t>OMCeO</a:t>
            </a:r>
            <a:r>
              <a:rPr lang="it-IT" sz="2400"/>
              <a:t> To-  2018 )</a:t>
            </a:r>
            <a:endParaRPr lang="it-IT" sz="2400" dirty="0"/>
          </a:p>
        </p:txBody>
      </p:sp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1507329222"/>
              </p:ext>
            </p:extLst>
          </p:nvPr>
        </p:nvGraphicFramePr>
        <p:xfrm>
          <a:off x="1040028" y="2819400"/>
          <a:ext cx="6610181" cy="3741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4993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024812" cy="1447800"/>
          </a:xfrm>
        </p:spPr>
        <p:txBody>
          <a:bodyPr/>
          <a:lstStyle/>
          <a:p>
            <a:r>
              <a:rPr lang="it-IT" dirty="0"/>
              <a:t>Grazie per l’attenzione </a:t>
            </a:r>
          </a:p>
        </p:txBody>
      </p:sp>
      <p:pic>
        <p:nvPicPr>
          <p:cNvPr id="1026" name="Picture 2" descr="Risultati immagini per vignette numeri donne uomini">
            <a:extLst>
              <a:ext uri="{FF2B5EF4-FFF2-40B4-BE49-F238E27FC236}">
                <a16:creationId xmlns:a16="http://schemas.microsoft.com/office/drawing/2014/main" xmlns="" id="{79E05D90-759C-4F3C-AC94-649E4227B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64" y="2913321"/>
            <a:ext cx="570968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478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Dirigenti Medici SSN 2017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6410923"/>
              </p:ext>
            </p:extLst>
          </p:nvPr>
        </p:nvGraphicFramePr>
        <p:xfrm>
          <a:off x="712788" y="3011488"/>
          <a:ext cx="7716837" cy="338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7540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SSN </a:t>
            </a:r>
            <a:r>
              <a:rPr lang="en-US" dirty="0" err="1"/>
              <a:t>uomini</a:t>
            </a:r>
            <a:r>
              <a:rPr lang="en-US" dirty="0"/>
              <a:t>/</a:t>
            </a:r>
            <a:r>
              <a:rPr lang="en-US" dirty="0" err="1"/>
              <a:t>donne</a:t>
            </a:r>
            <a:r>
              <a:rPr lang="en-US" dirty="0"/>
              <a:t> per </a:t>
            </a:r>
            <a:r>
              <a:rPr lang="en-US" dirty="0" err="1"/>
              <a:t>fasce</a:t>
            </a:r>
            <a:r>
              <a:rPr lang="en-US" dirty="0"/>
              <a:t> </a:t>
            </a:r>
            <a:r>
              <a:rPr lang="en-US" dirty="0" err="1"/>
              <a:t>d’età</a:t>
            </a:r>
            <a:endParaRPr lang="en-US" dirty="0"/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2842771"/>
              </p:ext>
            </p:extLst>
          </p:nvPr>
        </p:nvGraphicFramePr>
        <p:xfrm>
          <a:off x="190103" y="2243620"/>
          <a:ext cx="8782245" cy="3850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Immagin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197" y="6209609"/>
            <a:ext cx="1943803" cy="648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8841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Presenza regionale donne medico in corsia </a:t>
            </a:r>
          </a:p>
        </p:txBody>
      </p:sp>
      <p:graphicFrame>
        <p:nvGraphicFramePr>
          <p:cNvPr id="6" name="Grafico 5"/>
          <p:cNvGraphicFramePr/>
          <p:nvPr>
            <p:extLst>
              <p:ext uri="{D42A27DB-BD31-4B8C-83A1-F6EECF244321}">
                <p14:modId xmlns:p14="http://schemas.microsoft.com/office/powerpoint/2010/main" val="455472171"/>
              </p:ext>
            </p:extLst>
          </p:nvPr>
        </p:nvGraphicFramePr>
        <p:xfrm>
          <a:off x="83752" y="3040222"/>
          <a:ext cx="8970245" cy="3031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692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2788" y="1381601"/>
            <a:ext cx="7716837" cy="1447800"/>
          </a:xfrm>
        </p:spPr>
        <p:txBody>
          <a:bodyPr/>
          <a:lstStyle/>
          <a:p>
            <a:pPr algn="dist"/>
            <a:r>
              <a:rPr lang="it-IT" sz="4400" dirty="0"/>
              <a:t>Percentuale donne Direttrici di S.C.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388782"/>
              </p:ext>
            </p:extLst>
          </p:nvPr>
        </p:nvGraphicFramePr>
        <p:xfrm>
          <a:off x="712788" y="3212771"/>
          <a:ext cx="7716837" cy="3389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160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880024" y="4320315"/>
            <a:ext cx="3490364" cy="22031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it-I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it-IT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dir="3780000">
                    <a:srgbClr val="000000"/>
                  </a:innerShdw>
                </a:effectLst>
              </a:rPr>
              <a:t>2,1% </a:t>
            </a:r>
          </a:p>
          <a:p>
            <a:pPr marL="0" indent="0">
              <a:buNone/>
            </a:pPr>
            <a:endParaRPr lang="it-I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>
          <a:xfrm>
            <a:off x="4910134" y="3197816"/>
            <a:ext cx="3731177" cy="960876"/>
          </a:xfrm>
        </p:spPr>
        <p:txBody>
          <a:bodyPr/>
          <a:lstStyle/>
          <a:p>
            <a:r>
              <a:rPr lang="it-IT" dirty="0"/>
              <a:t>Uomini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sz="quarter" idx="4"/>
          </p:nvPr>
        </p:nvSpPr>
        <p:spPr>
          <a:xfrm>
            <a:off x="4910134" y="4250310"/>
            <a:ext cx="3521172" cy="2150489"/>
          </a:xfrm>
          <a:effectLst/>
        </p:spPr>
        <p:txBody>
          <a:bodyPr anchor="ctr"/>
          <a:lstStyle/>
          <a:p>
            <a:pPr marL="0" indent="0" algn="just">
              <a:lnSpc>
                <a:spcPct val="120000"/>
              </a:lnSpc>
              <a:buNone/>
            </a:pPr>
            <a:endParaRPr lang="it-IT" b="1" cap="all" spc="3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it-IT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8,3% </a:t>
            </a:r>
          </a:p>
          <a:p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69089" y="1841884"/>
            <a:ext cx="8074711" cy="43088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dist"/>
            <a:r>
              <a:rPr lang="it-IT" sz="2200" dirty="0">
                <a:solidFill>
                  <a:schemeClr val="bg1"/>
                </a:solidFill>
              </a:rPr>
              <a:t>Probabilità  di diventare Direttrici di Struttura Complessa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idx="1"/>
          </p:nvPr>
        </p:nvSpPr>
        <p:spPr>
          <a:xfrm>
            <a:off x="712788" y="3197816"/>
            <a:ext cx="3657600" cy="960875"/>
          </a:xfrm>
        </p:spPr>
        <p:txBody>
          <a:bodyPr/>
          <a:lstStyle/>
          <a:p>
            <a:r>
              <a:rPr lang="it-IT" dirty="0"/>
              <a:t>Donne</a:t>
            </a:r>
          </a:p>
        </p:txBody>
      </p:sp>
    </p:spTree>
    <p:extLst>
      <p:ext uri="{BB962C8B-B14F-4D97-AF65-F5344CB8AC3E}">
        <p14:creationId xmlns:p14="http://schemas.microsoft.com/office/powerpoint/2010/main" val="2633425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it-IT" sz="4400" spc="600" dirty="0"/>
              <a:t>Percentuale Donne Responsabili S.S.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435238"/>
              </p:ext>
            </p:extLst>
          </p:nvPr>
        </p:nvGraphicFramePr>
        <p:xfrm>
          <a:off x="712788" y="3011488"/>
          <a:ext cx="7716837" cy="338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co 4"/>
          <p:cNvGraphicFramePr/>
          <p:nvPr>
            <p:extLst>
              <p:ext uri="{D42A27DB-BD31-4B8C-83A1-F6EECF244321}">
                <p14:modId xmlns:p14="http://schemas.microsoft.com/office/powerpoint/2010/main" val="2259253963"/>
              </p:ext>
            </p:extLst>
          </p:nvPr>
        </p:nvGraphicFramePr>
        <p:xfrm>
          <a:off x="1327826" y="2901164"/>
          <a:ext cx="5713764" cy="339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5503178" y="5296431"/>
            <a:ext cx="3417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/>
              <a:t>Max</a:t>
            </a:r>
            <a:r>
              <a:rPr lang="it-IT" sz="1600" dirty="0"/>
              <a:t>  Emilia Romagna 41%</a:t>
            </a:r>
          </a:p>
          <a:p>
            <a:endParaRPr lang="it-IT" sz="1600" dirty="0"/>
          </a:p>
          <a:p>
            <a:r>
              <a:rPr lang="it-IT" sz="1600" dirty="0"/>
              <a:t>Min. Campania 24%</a:t>
            </a:r>
          </a:p>
        </p:txBody>
      </p:sp>
    </p:spTree>
    <p:extLst>
      <p:ext uri="{BB962C8B-B14F-4D97-AF65-F5344CB8AC3E}">
        <p14:creationId xmlns:p14="http://schemas.microsoft.com/office/powerpoint/2010/main" val="1578179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880024" y="4320315"/>
            <a:ext cx="3490364" cy="22031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it-I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it-IT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dir="3780000">
                    <a:srgbClr val="000000"/>
                  </a:innerShdw>
                </a:effectLst>
              </a:rPr>
              <a:t>7,7 % </a:t>
            </a:r>
          </a:p>
          <a:p>
            <a:pPr marL="0" indent="0">
              <a:buNone/>
            </a:pPr>
            <a:endParaRPr lang="it-I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>
          <a:xfrm>
            <a:off x="4910134" y="3197816"/>
            <a:ext cx="3731177" cy="960876"/>
          </a:xfrm>
        </p:spPr>
        <p:txBody>
          <a:bodyPr/>
          <a:lstStyle/>
          <a:p>
            <a:r>
              <a:rPr lang="it-IT" dirty="0"/>
              <a:t>Uomini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sz="quarter" idx="4"/>
          </p:nvPr>
        </p:nvSpPr>
        <p:spPr>
          <a:xfrm>
            <a:off x="4910134" y="4250310"/>
            <a:ext cx="3521172" cy="2150489"/>
          </a:xfrm>
          <a:effectLst/>
        </p:spPr>
        <p:txBody>
          <a:bodyPr anchor="ctr"/>
          <a:lstStyle/>
          <a:p>
            <a:pPr marL="0" indent="0" algn="just">
              <a:lnSpc>
                <a:spcPct val="120000"/>
              </a:lnSpc>
              <a:buNone/>
            </a:pPr>
            <a:endParaRPr lang="it-IT" b="1" cap="all" spc="3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it-IT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12,2 % </a:t>
            </a:r>
          </a:p>
          <a:p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50727" y="1841884"/>
            <a:ext cx="8311442" cy="43088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dist"/>
            <a:r>
              <a:rPr lang="it-IT" sz="2200" dirty="0">
                <a:solidFill>
                  <a:schemeClr val="bg1"/>
                </a:solidFill>
              </a:rPr>
              <a:t>Probabilità  di diventare Responsabile di Struttura Semplice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idx="1"/>
          </p:nvPr>
        </p:nvSpPr>
        <p:spPr>
          <a:xfrm>
            <a:off x="712788" y="3197816"/>
            <a:ext cx="3657600" cy="960875"/>
          </a:xfrm>
        </p:spPr>
        <p:txBody>
          <a:bodyPr/>
          <a:lstStyle/>
          <a:p>
            <a:r>
              <a:rPr lang="it-IT" dirty="0"/>
              <a:t>Donne</a:t>
            </a:r>
          </a:p>
        </p:txBody>
      </p:sp>
    </p:spTree>
    <p:extLst>
      <p:ext uri="{BB962C8B-B14F-4D97-AF65-F5344CB8AC3E}">
        <p14:creationId xmlns:p14="http://schemas.microsoft.com/office/powerpoint/2010/main" val="3530766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/>
          <p:nvPr>
            <p:extLst>
              <p:ext uri="{D42A27DB-BD31-4B8C-83A1-F6EECF244321}">
                <p14:modId xmlns:p14="http://schemas.microsoft.com/office/powerpoint/2010/main" val="2292459708"/>
              </p:ext>
            </p:extLst>
          </p:nvPr>
        </p:nvGraphicFramePr>
        <p:xfrm flipH="1">
          <a:off x="8930035" y="4290312"/>
          <a:ext cx="900233" cy="270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3594604577"/>
              </p:ext>
            </p:extLst>
          </p:nvPr>
        </p:nvGraphicFramePr>
        <p:xfrm>
          <a:off x="410011" y="840061"/>
          <a:ext cx="8353977" cy="5531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2919657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Infusione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uttura personalizz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Infusione">
    <a:dk1>
      <a:sysClr val="windowText" lastClr="000000"/>
    </a:dk1>
    <a:lt1>
      <a:sysClr val="window" lastClr="FFFFFF"/>
    </a:lt1>
    <a:dk2>
      <a:srgbClr val="2F1F58"/>
    </a:dk2>
    <a:lt2>
      <a:srgbClr val="B7A9E0"/>
    </a:lt2>
    <a:accent1>
      <a:srgbClr val="8C73D0"/>
    </a:accent1>
    <a:accent2>
      <a:srgbClr val="C2E8C4"/>
    </a:accent2>
    <a:accent3>
      <a:srgbClr val="C5A6E8"/>
    </a:accent3>
    <a:accent4>
      <a:srgbClr val="B45EC7"/>
    </a:accent4>
    <a:accent5>
      <a:srgbClr val="9FDAFB"/>
    </a:accent5>
    <a:accent6>
      <a:srgbClr val="95C5B0"/>
    </a:accent6>
    <a:hlink>
      <a:srgbClr val="744AE0"/>
    </a:hlink>
    <a:folHlink>
      <a:srgbClr val="8D8AD1"/>
    </a:folHlink>
  </a:clrScheme>
  <a:fontScheme name="Sky">
    <a:majorFont>
      <a:latin typeface="Arial Rounded MT Bold"/>
      <a:ea typeface=""/>
      <a:cs typeface=""/>
      <a:font script="Jpan" typeface="ＭＳ Ｐゴシック"/>
      <a:font script="Hans" typeface="宋体"/>
      <a:font script="Hant" typeface="新細明體"/>
    </a:majorFont>
    <a:minorFont>
      <a:latin typeface="Arial Rounded MT Bold"/>
      <a:ea typeface=""/>
      <a:cs typeface=""/>
      <a:font script="Jpan" typeface="ＭＳ Ｐゴシック"/>
      <a:font script="Hans" typeface="宋体"/>
      <a:font script="Hant" typeface="新細明體"/>
    </a:minorFont>
  </a:fontScheme>
  <a:fmtScheme name="Sky">
    <a:fillStyleLst>
      <a:solidFill>
        <a:schemeClr val="phClr"/>
      </a:solidFill>
      <a:solidFill>
        <a:schemeClr val="phClr">
          <a:alpha val="50000"/>
        </a:schemeClr>
      </a:solidFill>
      <a:gradFill rotWithShape="1">
        <a:gsLst>
          <a:gs pos="0">
            <a:schemeClr val="phClr">
              <a:shade val="30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4400000" scaled="1"/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31750" cap="flat" cmpd="sng" algn="ctr">
        <a:solidFill>
          <a:schemeClr val="phClr"/>
        </a:solidFill>
        <a:prstDash val="solid"/>
      </a:ln>
      <a:ln w="635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88900" dist="63500" dir="3000000" algn="br" rotWithShape="0">
            <a:srgbClr val="000000">
              <a:alpha val="35000"/>
            </a:srgbClr>
          </a:outerShdw>
        </a:effectLst>
      </a:effectStyle>
      <a:effectStyle>
        <a:effectLst>
          <a:innerShdw blurRad="50800" dist="25400" dir="6600000">
            <a:srgbClr val="000000">
              <a:alpha val="50000"/>
            </a:srgbClr>
          </a:innerShdw>
          <a:reflection blurRad="12700" stA="26000" endPos="28000" dist="38100" dir="5400000" sy="-100000" rotWithShape="0"/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  <a:satMod val="140000"/>
              <a:lumMod val="105000"/>
            </a:schemeClr>
          </a:gs>
          <a:gs pos="100000">
            <a:schemeClr val="phClr">
              <a:shade val="20000"/>
              <a:satMod val="250000"/>
              <a:lumMod val="110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Infusione">
    <a:dk1>
      <a:sysClr val="windowText" lastClr="000000"/>
    </a:dk1>
    <a:lt1>
      <a:sysClr val="window" lastClr="FFFFFF"/>
    </a:lt1>
    <a:dk2>
      <a:srgbClr val="2F1F58"/>
    </a:dk2>
    <a:lt2>
      <a:srgbClr val="B7A9E0"/>
    </a:lt2>
    <a:accent1>
      <a:srgbClr val="8C73D0"/>
    </a:accent1>
    <a:accent2>
      <a:srgbClr val="C2E8C4"/>
    </a:accent2>
    <a:accent3>
      <a:srgbClr val="C5A6E8"/>
    </a:accent3>
    <a:accent4>
      <a:srgbClr val="B45EC7"/>
    </a:accent4>
    <a:accent5>
      <a:srgbClr val="9FDAFB"/>
    </a:accent5>
    <a:accent6>
      <a:srgbClr val="95C5B0"/>
    </a:accent6>
    <a:hlink>
      <a:srgbClr val="744AE0"/>
    </a:hlink>
    <a:folHlink>
      <a:srgbClr val="8D8AD1"/>
    </a:folHlink>
  </a:clrScheme>
  <a:fontScheme name="Sky">
    <a:majorFont>
      <a:latin typeface="Arial Rounded MT Bold"/>
      <a:ea typeface=""/>
      <a:cs typeface=""/>
      <a:font script="Jpan" typeface="ＭＳ Ｐゴシック"/>
      <a:font script="Hans" typeface="宋体"/>
      <a:font script="Hant" typeface="新細明體"/>
    </a:majorFont>
    <a:minorFont>
      <a:latin typeface="Arial Rounded MT Bold"/>
      <a:ea typeface=""/>
      <a:cs typeface=""/>
      <a:font script="Jpan" typeface="ＭＳ Ｐゴシック"/>
      <a:font script="Hans" typeface="宋体"/>
      <a:font script="Hant" typeface="新細明體"/>
    </a:minorFont>
  </a:fontScheme>
  <a:fmtScheme name="Sky">
    <a:fillStyleLst>
      <a:solidFill>
        <a:schemeClr val="phClr"/>
      </a:solidFill>
      <a:solidFill>
        <a:schemeClr val="phClr">
          <a:alpha val="50000"/>
        </a:schemeClr>
      </a:solidFill>
      <a:gradFill rotWithShape="1">
        <a:gsLst>
          <a:gs pos="0">
            <a:schemeClr val="phClr">
              <a:shade val="30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4400000" scaled="1"/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31750" cap="flat" cmpd="sng" algn="ctr">
        <a:solidFill>
          <a:schemeClr val="phClr"/>
        </a:solidFill>
        <a:prstDash val="solid"/>
      </a:ln>
      <a:ln w="635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88900" dist="63500" dir="3000000" algn="br" rotWithShape="0">
            <a:srgbClr val="000000">
              <a:alpha val="35000"/>
            </a:srgbClr>
          </a:outerShdw>
        </a:effectLst>
      </a:effectStyle>
      <a:effectStyle>
        <a:effectLst>
          <a:innerShdw blurRad="50800" dist="25400" dir="6600000">
            <a:srgbClr val="000000">
              <a:alpha val="50000"/>
            </a:srgbClr>
          </a:innerShdw>
          <a:reflection blurRad="12700" stA="26000" endPos="28000" dist="38100" dir="5400000" sy="-100000" rotWithShape="0"/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  <a:satMod val="140000"/>
              <a:lumMod val="105000"/>
            </a:schemeClr>
          </a:gs>
          <a:gs pos="100000">
            <a:schemeClr val="phClr">
              <a:shade val="20000"/>
              <a:satMod val="250000"/>
              <a:lumMod val="110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Infusione">
    <a:dk1>
      <a:sysClr val="windowText" lastClr="000000"/>
    </a:dk1>
    <a:lt1>
      <a:sysClr val="window" lastClr="FFFFFF"/>
    </a:lt1>
    <a:dk2>
      <a:srgbClr val="2F1F58"/>
    </a:dk2>
    <a:lt2>
      <a:srgbClr val="B7A9E0"/>
    </a:lt2>
    <a:accent1>
      <a:srgbClr val="8C73D0"/>
    </a:accent1>
    <a:accent2>
      <a:srgbClr val="C2E8C4"/>
    </a:accent2>
    <a:accent3>
      <a:srgbClr val="C5A6E8"/>
    </a:accent3>
    <a:accent4>
      <a:srgbClr val="B45EC7"/>
    </a:accent4>
    <a:accent5>
      <a:srgbClr val="9FDAFB"/>
    </a:accent5>
    <a:accent6>
      <a:srgbClr val="95C5B0"/>
    </a:accent6>
    <a:hlink>
      <a:srgbClr val="744AE0"/>
    </a:hlink>
    <a:folHlink>
      <a:srgbClr val="8D8AD1"/>
    </a:folHlink>
  </a:clrScheme>
  <a:fontScheme name="Sky">
    <a:majorFont>
      <a:latin typeface="Arial Rounded MT Bold"/>
      <a:ea typeface=""/>
      <a:cs typeface=""/>
      <a:font script="Jpan" typeface="ＭＳ Ｐゴシック"/>
      <a:font script="Hans" typeface="宋体"/>
      <a:font script="Hant" typeface="新細明體"/>
    </a:majorFont>
    <a:minorFont>
      <a:latin typeface="Arial Rounded MT Bold"/>
      <a:ea typeface=""/>
      <a:cs typeface=""/>
      <a:font script="Jpan" typeface="ＭＳ Ｐゴシック"/>
      <a:font script="Hans" typeface="宋体"/>
      <a:font script="Hant" typeface="新細明體"/>
    </a:minorFont>
  </a:fontScheme>
  <a:fmtScheme name="Sky">
    <a:fillStyleLst>
      <a:solidFill>
        <a:schemeClr val="phClr"/>
      </a:solidFill>
      <a:solidFill>
        <a:schemeClr val="phClr">
          <a:alpha val="50000"/>
        </a:schemeClr>
      </a:solidFill>
      <a:gradFill rotWithShape="1">
        <a:gsLst>
          <a:gs pos="0">
            <a:schemeClr val="phClr">
              <a:shade val="30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4400000" scaled="1"/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31750" cap="flat" cmpd="sng" algn="ctr">
        <a:solidFill>
          <a:schemeClr val="phClr"/>
        </a:solidFill>
        <a:prstDash val="solid"/>
      </a:ln>
      <a:ln w="635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88900" dist="63500" dir="3000000" algn="br" rotWithShape="0">
            <a:srgbClr val="000000">
              <a:alpha val="35000"/>
            </a:srgbClr>
          </a:outerShdw>
        </a:effectLst>
      </a:effectStyle>
      <a:effectStyle>
        <a:effectLst>
          <a:innerShdw blurRad="50800" dist="25400" dir="6600000">
            <a:srgbClr val="000000">
              <a:alpha val="50000"/>
            </a:srgbClr>
          </a:innerShdw>
          <a:reflection blurRad="12700" stA="26000" endPos="28000" dist="38100" dir="5400000" sy="-100000" rotWithShape="0"/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  <a:satMod val="140000"/>
              <a:lumMod val="105000"/>
            </a:schemeClr>
          </a:gs>
          <a:gs pos="100000">
            <a:schemeClr val="phClr">
              <a:shade val="20000"/>
              <a:satMod val="250000"/>
              <a:lumMod val="110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Infusione">
    <a:dk1>
      <a:sysClr val="windowText" lastClr="000000"/>
    </a:dk1>
    <a:lt1>
      <a:sysClr val="window" lastClr="FFFFFF"/>
    </a:lt1>
    <a:dk2>
      <a:srgbClr val="2F1F58"/>
    </a:dk2>
    <a:lt2>
      <a:srgbClr val="B7A9E0"/>
    </a:lt2>
    <a:accent1>
      <a:srgbClr val="8C73D0"/>
    </a:accent1>
    <a:accent2>
      <a:srgbClr val="C2E8C4"/>
    </a:accent2>
    <a:accent3>
      <a:srgbClr val="C5A6E8"/>
    </a:accent3>
    <a:accent4>
      <a:srgbClr val="B45EC7"/>
    </a:accent4>
    <a:accent5>
      <a:srgbClr val="9FDAFB"/>
    </a:accent5>
    <a:accent6>
      <a:srgbClr val="95C5B0"/>
    </a:accent6>
    <a:hlink>
      <a:srgbClr val="744AE0"/>
    </a:hlink>
    <a:folHlink>
      <a:srgbClr val="8D8AD1"/>
    </a:folHlink>
  </a:clrScheme>
  <a:fontScheme name="Sky">
    <a:majorFont>
      <a:latin typeface="Arial Rounded MT Bold"/>
      <a:ea typeface=""/>
      <a:cs typeface=""/>
      <a:font script="Jpan" typeface="ＭＳ Ｐゴシック"/>
      <a:font script="Hans" typeface="宋体"/>
      <a:font script="Hant" typeface="新細明體"/>
    </a:majorFont>
    <a:minorFont>
      <a:latin typeface="Arial Rounded MT Bold"/>
      <a:ea typeface=""/>
      <a:cs typeface=""/>
      <a:font script="Jpan" typeface="ＭＳ Ｐゴシック"/>
      <a:font script="Hans" typeface="宋体"/>
      <a:font script="Hant" typeface="新細明體"/>
    </a:minorFont>
  </a:fontScheme>
  <a:fmtScheme name="Sky">
    <a:fillStyleLst>
      <a:solidFill>
        <a:schemeClr val="phClr"/>
      </a:solidFill>
      <a:solidFill>
        <a:schemeClr val="phClr">
          <a:alpha val="50000"/>
        </a:schemeClr>
      </a:solidFill>
      <a:gradFill rotWithShape="1">
        <a:gsLst>
          <a:gs pos="0">
            <a:schemeClr val="phClr">
              <a:shade val="30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4400000" scaled="1"/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31750" cap="flat" cmpd="sng" algn="ctr">
        <a:solidFill>
          <a:schemeClr val="phClr"/>
        </a:solidFill>
        <a:prstDash val="solid"/>
      </a:ln>
      <a:ln w="635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88900" dist="63500" dir="3000000" algn="br" rotWithShape="0">
            <a:srgbClr val="000000">
              <a:alpha val="35000"/>
            </a:srgbClr>
          </a:outerShdw>
        </a:effectLst>
      </a:effectStyle>
      <a:effectStyle>
        <a:effectLst>
          <a:innerShdw blurRad="50800" dist="25400" dir="6600000">
            <a:srgbClr val="000000">
              <a:alpha val="50000"/>
            </a:srgbClr>
          </a:innerShdw>
          <a:reflection blurRad="12700" stA="26000" endPos="28000" dist="38100" dir="5400000" sy="-100000" rotWithShape="0"/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  <a:satMod val="140000"/>
              <a:lumMod val="105000"/>
            </a:schemeClr>
          </a:gs>
          <a:gs pos="100000">
            <a:schemeClr val="phClr">
              <a:shade val="20000"/>
              <a:satMod val="250000"/>
              <a:lumMod val="110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Infusione">
    <a:dk1>
      <a:sysClr val="windowText" lastClr="000000"/>
    </a:dk1>
    <a:lt1>
      <a:sysClr val="window" lastClr="FFFFFF"/>
    </a:lt1>
    <a:dk2>
      <a:srgbClr val="2F1F58"/>
    </a:dk2>
    <a:lt2>
      <a:srgbClr val="B7A9E0"/>
    </a:lt2>
    <a:accent1>
      <a:srgbClr val="8C73D0"/>
    </a:accent1>
    <a:accent2>
      <a:srgbClr val="C2E8C4"/>
    </a:accent2>
    <a:accent3>
      <a:srgbClr val="C5A6E8"/>
    </a:accent3>
    <a:accent4>
      <a:srgbClr val="B45EC7"/>
    </a:accent4>
    <a:accent5>
      <a:srgbClr val="9FDAFB"/>
    </a:accent5>
    <a:accent6>
      <a:srgbClr val="95C5B0"/>
    </a:accent6>
    <a:hlink>
      <a:srgbClr val="744AE0"/>
    </a:hlink>
    <a:folHlink>
      <a:srgbClr val="8D8AD1"/>
    </a:folHlink>
  </a:clrScheme>
  <a:fontScheme name="Sky">
    <a:majorFont>
      <a:latin typeface="Arial Rounded MT Bold"/>
      <a:ea typeface=""/>
      <a:cs typeface=""/>
      <a:font script="Jpan" typeface="ＭＳ Ｐゴシック"/>
      <a:font script="Hans" typeface="宋体"/>
      <a:font script="Hant" typeface="新細明體"/>
    </a:majorFont>
    <a:minorFont>
      <a:latin typeface="Arial Rounded MT Bold"/>
      <a:ea typeface=""/>
      <a:cs typeface=""/>
      <a:font script="Jpan" typeface="ＭＳ Ｐゴシック"/>
      <a:font script="Hans" typeface="宋体"/>
      <a:font script="Hant" typeface="新細明體"/>
    </a:minorFont>
  </a:fontScheme>
  <a:fmtScheme name="Sky">
    <a:fillStyleLst>
      <a:solidFill>
        <a:schemeClr val="phClr"/>
      </a:solidFill>
      <a:solidFill>
        <a:schemeClr val="phClr">
          <a:alpha val="50000"/>
        </a:schemeClr>
      </a:solidFill>
      <a:gradFill rotWithShape="1">
        <a:gsLst>
          <a:gs pos="0">
            <a:schemeClr val="phClr">
              <a:shade val="30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4400000" scaled="1"/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31750" cap="flat" cmpd="sng" algn="ctr">
        <a:solidFill>
          <a:schemeClr val="phClr"/>
        </a:solidFill>
        <a:prstDash val="solid"/>
      </a:ln>
      <a:ln w="635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88900" dist="63500" dir="3000000" algn="br" rotWithShape="0">
            <a:srgbClr val="000000">
              <a:alpha val="35000"/>
            </a:srgbClr>
          </a:outerShdw>
        </a:effectLst>
      </a:effectStyle>
      <a:effectStyle>
        <a:effectLst>
          <a:innerShdw blurRad="50800" dist="25400" dir="6600000">
            <a:srgbClr val="000000">
              <a:alpha val="50000"/>
            </a:srgbClr>
          </a:innerShdw>
          <a:reflection blurRad="12700" stA="26000" endPos="28000" dist="38100" dir="5400000" sy="-100000" rotWithShape="0"/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  <a:satMod val="140000"/>
              <a:lumMod val="105000"/>
            </a:schemeClr>
          </a:gs>
          <a:gs pos="100000">
            <a:schemeClr val="phClr">
              <a:shade val="20000"/>
              <a:satMod val="250000"/>
              <a:lumMod val="110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</TotalTime>
  <Words>206</Words>
  <Application>Microsoft Office PowerPoint</Application>
  <PresentationFormat>Presentazione su schermo (4:3)</PresentationFormat>
  <Paragraphs>69</Paragraphs>
  <Slides>17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17</vt:i4>
      </vt:variant>
    </vt:vector>
  </HeadingPairs>
  <TitlesOfParts>
    <vt:vector size="19" baseType="lpstr">
      <vt:lpstr>Sky</vt:lpstr>
      <vt:lpstr>Struttura personalizzata</vt:lpstr>
      <vt:lpstr>Medici e mediche del SSN: fotografia di chi fugge e chi resta.</vt:lpstr>
      <vt:lpstr>Dirigenti Medici SSN 2017</vt:lpstr>
      <vt:lpstr>SSN uomini/donne per fasce d’età</vt:lpstr>
      <vt:lpstr>Presenza regionale donne medico in corsia </vt:lpstr>
      <vt:lpstr>Percentuale donne Direttrici di S.C.</vt:lpstr>
      <vt:lpstr>Presentazione standard di PowerPoint</vt:lpstr>
      <vt:lpstr>Percentuale Donne Responsabili S.S.</vt:lpstr>
      <vt:lpstr>Presentazione standard di PowerPoint</vt:lpstr>
      <vt:lpstr>Presentazione standard di PowerPoint</vt:lpstr>
      <vt:lpstr>Presentazione standard di PowerPoint</vt:lpstr>
      <vt:lpstr>Part Time in Italia</vt:lpstr>
      <vt:lpstr>Part Time di genere</vt:lpstr>
      <vt:lpstr>Intramoenia Donne vs Uomini – Piemonte 2018</vt:lpstr>
      <vt:lpstr>Extramoenia per genere in %</vt:lpstr>
      <vt:lpstr>Cessazione dei medici ospedalieri esclusi trasferimenti/quiescenze - Piemonte 2018</vt:lpstr>
      <vt:lpstr>Dirigenti medici trasferiti  Sud – Nord ( OMCeO To-  2018 )</vt:lpstr>
      <vt:lpstr>Grazie per l’attenzione </vt:lpstr>
    </vt:vector>
  </TitlesOfParts>
  <Company>ANAAO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Relazione Rivetti</dc:title>
  <dc:creator>ANAAO ANAAO</dc:creator>
  <cp:lastModifiedBy>Silvia Procaccini</cp:lastModifiedBy>
  <cp:revision>64</cp:revision>
  <dcterms:created xsi:type="dcterms:W3CDTF">2019-10-04T08:59:43Z</dcterms:created>
  <dcterms:modified xsi:type="dcterms:W3CDTF">2019-10-18T14:09:28Z</dcterms:modified>
</cp:coreProperties>
</file>