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22"/>
  </p:notesMasterIdLst>
  <p:handoutMasterIdLst>
    <p:handoutMasterId r:id="rId23"/>
  </p:handoutMasterIdLst>
  <p:sldIdLst>
    <p:sldId id="257" r:id="rId3"/>
    <p:sldId id="388" r:id="rId4"/>
    <p:sldId id="389" r:id="rId5"/>
    <p:sldId id="405" r:id="rId6"/>
    <p:sldId id="404" r:id="rId7"/>
    <p:sldId id="400" r:id="rId8"/>
    <p:sldId id="398" r:id="rId9"/>
    <p:sldId id="401" r:id="rId10"/>
    <p:sldId id="384" r:id="rId11"/>
    <p:sldId id="385" r:id="rId12"/>
    <p:sldId id="386" r:id="rId13"/>
    <p:sldId id="402" r:id="rId14"/>
    <p:sldId id="397" r:id="rId15"/>
    <p:sldId id="390" r:id="rId16"/>
    <p:sldId id="393" r:id="rId17"/>
    <p:sldId id="394" r:id="rId18"/>
    <p:sldId id="395" r:id="rId19"/>
    <p:sldId id="396" r:id="rId20"/>
    <p:sldId id="403" r:id="rId21"/>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guide id="16" pos="2880">
          <p15:clr>
            <a:srgbClr val="A4A3A4"/>
          </p15:clr>
        </p15:guide>
        <p15:guide id="17" pos="575">
          <p15:clr>
            <a:srgbClr val="A4A3A4"/>
          </p15:clr>
        </p15:guide>
        <p15:guide id="18" pos="5185">
          <p15:clr>
            <a:srgbClr val="A4A3A4"/>
          </p15:clr>
        </p15:guide>
        <p15:guide id="19" pos="4284">
          <p15:clr>
            <a:srgbClr val="A4A3A4"/>
          </p15:clr>
        </p15:guide>
        <p15:guide id="20" pos="5437">
          <p15:clr>
            <a:srgbClr val="A4A3A4"/>
          </p15:clr>
        </p15:guide>
        <p15:guide id="21" pos="2772">
          <p15:clr>
            <a:srgbClr val="A4A3A4"/>
          </p15:clr>
        </p15:guide>
        <p15:guide id="22" pos="323">
          <p15:clr>
            <a:srgbClr val="A4A3A4"/>
          </p15:clr>
        </p15:guide>
        <p15:guide id="23" pos="2160">
          <p15:clr>
            <a:srgbClr val="A4A3A4"/>
          </p15:clr>
        </p15:guide>
        <p15:guide id="24" orient="horz" pos="1620">
          <p15:clr>
            <a:srgbClr val="A4A3A4"/>
          </p15:clr>
        </p15:guide>
        <p15:guide id="25" orient="horz" pos="756">
          <p15:clr>
            <a:srgbClr val="A4A3A4"/>
          </p15:clr>
        </p15:guide>
        <p15:guide id="26" orient="horz" pos="864">
          <p15:clr>
            <a:srgbClr val="A4A3A4"/>
          </p15:clr>
        </p15:guide>
        <p15:guide id="27" orient="horz" pos="2916">
          <p15:clr>
            <a:srgbClr val="A4A3A4"/>
          </p15:clr>
        </p15:guide>
        <p15:guide id="28" orient="horz" pos="2304">
          <p15:clr>
            <a:srgbClr val="A4A3A4"/>
          </p15:clr>
        </p15:guide>
        <p15:guide id="29" orient="horz" pos="324">
          <p15:clr>
            <a:srgbClr val="A4A3A4"/>
          </p15:clr>
        </p15:guide>
        <p15:guide id="30" orient="horz" pos="2736">
          <p15:clr>
            <a:srgbClr val="A4A3A4"/>
          </p15:clr>
        </p15:guide>
      </p15:sldGuideLst>
    </p:ext>
    <p:ext uri="{2D200454-40CA-4A62-9FC3-DE9A4176ACB9}">
      <p15:notesGuideLst xmlns:p15="http://schemas.microsoft.com/office/powerpoint/2012/main">
        <p15:guide id="1" orient="horz" pos="2870" userDrawn="1">
          <p15:clr>
            <a:srgbClr val="A4A3A4"/>
          </p15:clr>
        </p15:guide>
        <p15:guide id="2" pos="2154" userDrawn="1">
          <p15:clr>
            <a:srgbClr val="A4A3A4"/>
          </p15:clr>
        </p15:guide>
        <p15:guide id="3" orient="horz" pos="3211" userDrawn="1">
          <p15:clr>
            <a:srgbClr val="A4A3A4"/>
          </p15:clr>
        </p15:guide>
        <p15:guide id="4" pos="2231" userDrawn="1">
          <p15:clr>
            <a:srgbClr val="A4A3A4"/>
          </p15:clr>
        </p15:guide>
        <p15:guide id="5" orient="horz" pos="2788" userDrawn="1">
          <p15:clr>
            <a:srgbClr val="A4A3A4"/>
          </p15:clr>
        </p15:guide>
        <p15:guide id="6" orient="horz" pos="3122" userDrawn="1">
          <p15:clr>
            <a:srgbClr val="A4A3A4"/>
          </p15:clr>
        </p15:guide>
        <p15:guide id="7" pos="2067" userDrawn="1">
          <p15:clr>
            <a:srgbClr val="A4A3A4"/>
          </p15:clr>
        </p15:guide>
        <p15:guide id="8" pos="2139" userDrawn="1">
          <p15:clr>
            <a:srgbClr val="A4A3A4"/>
          </p15:clr>
        </p15:guide>
        <p15:guide id="9" orient="horz" pos="2959" userDrawn="1">
          <p15:clr>
            <a:srgbClr val="A4A3A4"/>
          </p15:clr>
        </p15:guide>
        <p15:guide id="10" orient="horz" pos="3311" userDrawn="1">
          <p15:clr>
            <a:srgbClr val="A4A3A4"/>
          </p15:clr>
        </p15:guide>
        <p15:guide id="11" orient="horz" pos="2875" userDrawn="1">
          <p15:clr>
            <a:srgbClr val="A4A3A4"/>
          </p15:clr>
        </p15:guide>
        <p15:guide id="12" orient="horz" pos="3218" userDrawn="1">
          <p15:clr>
            <a:srgbClr val="A4A3A4"/>
          </p15:clr>
        </p15:guide>
        <p15:guide id="13" pos="2250" userDrawn="1">
          <p15:clr>
            <a:srgbClr val="A4A3A4"/>
          </p15:clr>
        </p15:guide>
        <p15:guide id="14" pos="2330" userDrawn="1">
          <p15:clr>
            <a:srgbClr val="A4A3A4"/>
          </p15:clr>
        </p15:guide>
        <p15:guide id="15" pos="2158" userDrawn="1">
          <p15:clr>
            <a:srgbClr val="A4A3A4"/>
          </p15:clr>
        </p15:guide>
        <p15:guide id="16" pos="2233" userDrawn="1">
          <p15:clr>
            <a:srgbClr val="A4A3A4"/>
          </p15:clr>
        </p15:guide>
        <p15:guide id="17" orient="horz" pos="3121" userDrawn="1">
          <p15:clr>
            <a:srgbClr val="A4A3A4"/>
          </p15:clr>
        </p15:guide>
        <p15:guide id="18" orient="horz" pos="2709" userDrawn="1">
          <p15:clr>
            <a:srgbClr val="A4A3A4"/>
          </p15:clr>
        </p15:guide>
        <p15:guide id="19" orient="horz" pos="3033" userDrawn="1">
          <p15:clr>
            <a:srgbClr val="A4A3A4"/>
          </p15:clr>
        </p15:guide>
        <p15:guide id="20" orient="horz" pos="3217" userDrawn="1">
          <p15:clr>
            <a:srgbClr val="A4A3A4"/>
          </p15:clr>
        </p15:guide>
        <p15:guide id="21" orient="horz" pos="2793" userDrawn="1">
          <p15:clr>
            <a:srgbClr val="A4A3A4"/>
          </p15:clr>
        </p15:guide>
        <p15:guide id="22" orient="horz" pos="3127" userDrawn="1">
          <p15:clr>
            <a:srgbClr val="A4A3A4"/>
          </p15:clr>
        </p15:guide>
        <p15:guide id="23" pos="2066" userDrawn="1">
          <p15:clr>
            <a:srgbClr val="A4A3A4"/>
          </p15:clr>
        </p15:guide>
        <p15:guide id="24" pos="2140" userDrawn="1">
          <p15:clr>
            <a:srgbClr val="A4A3A4"/>
          </p15:clr>
        </p15:guide>
        <p15:guide id="25" pos="1981" userDrawn="1">
          <p15:clr>
            <a:srgbClr val="A4A3A4"/>
          </p15:clr>
        </p15:guide>
        <p15:guide id="26" pos="2050" userDrawn="1">
          <p15:clr>
            <a:srgbClr val="A4A3A4"/>
          </p15:clr>
        </p15:guide>
        <p15:guide id="27" pos="2157" userDrawn="1">
          <p15:clr>
            <a:srgbClr val="A4A3A4"/>
          </p15:clr>
        </p15:guide>
        <p15:guide id="28" pos="2070" userDrawn="1">
          <p15:clr>
            <a:srgbClr val="A4A3A4"/>
          </p15:clr>
        </p15:guide>
        <p15:guide id="29"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4697"/>
    <a:srgbClr val="000000"/>
    <a:srgbClr val="E8E8E8"/>
    <a:srgbClr val="FFB611"/>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p:cViewPr varScale="1">
        <p:scale>
          <a:sx n="152" d="100"/>
          <a:sy n="152" d="100"/>
        </p:scale>
        <p:origin x="312" y="132"/>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 pos="2880"/>
        <p:guide pos="575"/>
        <p:guide pos="5185"/>
        <p:guide pos="4284"/>
        <p:guide pos="5437"/>
        <p:guide pos="2772"/>
        <p:guide pos="323"/>
        <p:guide pos="2160"/>
        <p:guide orient="horz" pos="1620"/>
        <p:guide orient="horz" pos="756"/>
        <p:guide orient="horz" pos="864"/>
        <p:guide orient="horz" pos="2916"/>
        <p:guide orient="horz" pos="2304"/>
        <p:guide orient="horz" pos="324"/>
        <p:guide orient="horz" pos="2736"/>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70"/>
        <p:guide pos="2154"/>
        <p:guide orient="horz" pos="3211"/>
        <p:guide pos="2231"/>
        <p:guide orient="horz" pos="2788"/>
        <p:guide orient="horz" pos="3122"/>
        <p:guide pos="2067"/>
        <p:guide pos="2139"/>
        <p:guide orient="horz" pos="2959"/>
        <p:guide orient="horz" pos="3311"/>
        <p:guide orient="horz" pos="2875"/>
        <p:guide orient="horz" pos="3218"/>
        <p:guide pos="2250"/>
        <p:guide pos="2330"/>
        <p:guide pos="2158"/>
        <p:guide pos="2233"/>
        <p:guide orient="horz" pos="3121"/>
        <p:guide orient="horz" pos="2709"/>
        <p:guide orient="horz" pos="3033"/>
        <p:guide orient="horz" pos="3217"/>
        <p:guide orient="horz" pos="2793"/>
        <p:guide orient="horz" pos="3127"/>
        <p:guide pos="2066"/>
        <p:guide pos="2140"/>
        <p:guide pos="1981"/>
        <p:guide pos="2050"/>
        <p:guide pos="2157"/>
        <p:guide pos="207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2945659" cy="496333"/>
          </a:xfrm>
          <a:prstGeom prst="rect">
            <a:avLst/>
          </a:prstGeom>
        </p:spPr>
        <p:txBody>
          <a:bodyPr vert="horz" lIns="91257" tIns="45628" rIns="91257" bIns="45628" rtlCol="0"/>
          <a:lstStyle>
            <a:lvl1pPr algn="l">
              <a:defRPr sz="1200"/>
            </a:lvl1pPr>
          </a:lstStyle>
          <a:p>
            <a:endParaRPr/>
          </a:p>
        </p:txBody>
      </p:sp>
      <p:sp>
        <p:nvSpPr>
          <p:cNvPr id="3" name="Date Placeholder 2"/>
          <p:cNvSpPr>
            <a:spLocks noGrp="1"/>
          </p:cNvSpPr>
          <p:nvPr>
            <p:ph type="dt" sz="quarter" idx="1"/>
          </p:nvPr>
        </p:nvSpPr>
        <p:spPr>
          <a:xfrm>
            <a:off x="3850447" y="4"/>
            <a:ext cx="2945659" cy="496333"/>
          </a:xfrm>
          <a:prstGeom prst="rect">
            <a:avLst/>
          </a:prstGeom>
        </p:spPr>
        <p:txBody>
          <a:bodyPr vert="horz" lIns="91257" tIns="45628" rIns="91257" bIns="45628" rtlCol="0"/>
          <a:lstStyle>
            <a:lvl1pPr algn="r">
              <a:defRPr sz="1200"/>
            </a:lvl1pPr>
          </a:lstStyle>
          <a:p>
            <a:fld id="{128FCA9C-FF92-4024-BDEC-A6D3B663DC09}" type="datetimeFigureOut">
              <a:rPr lang="it-IT"/>
              <a:pPr/>
              <a:t>04/04/2019</a:t>
            </a:fld>
            <a:endParaRPr/>
          </a:p>
        </p:txBody>
      </p:sp>
      <p:sp>
        <p:nvSpPr>
          <p:cNvPr id="4" name="Footer Placeholder 3"/>
          <p:cNvSpPr>
            <a:spLocks noGrp="1"/>
          </p:cNvSpPr>
          <p:nvPr>
            <p:ph type="ftr" sz="quarter" idx="2"/>
          </p:nvPr>
        </p:nvSpPr>
        <p:spPr>
          <a:xfrm>
            <a:off x="4" y="9428586"/>
            <a:ext cx="2945659" cy="496333"/>
          </a:xfrm>
          <a:prstGeom prst="rect">
            <a:avLst/>
          </a:prstGeom>
        </p:spPr>
        <p:txBody>
          <a:bodyPr vert="horz" lIns="91257" tIns="45628" rIns="91257" bIns="45628" rtlCol="0" anchor="b"/>
          <a:lstStyle>
            <a:lvl1pPr algn="l">
              <a:defRPr sz="1200"/>
            </a:lvl1pPr>
          </a:lstStyle>
          <a:p>
            <a:endParaRPr/>
          </a:p>
        </p:txBody>
      </p:sp>
      <p:sp>
        <p:nvSpPr>
          <p:cNvPr id="5" name="Slide Number Placeholder 4"/>
          <p:cNvSpPr>
            <a:spLocks noGrp="1"/>
          </p:cNvSpPr>
          <p:nvPr>
            <p:ph type="sldNum" sz="quarter" idx="3"/>
          </p:nvPr>
        </p:nvSpPr>
        <p:spPr>
          <a:xfrm>
            <a:off x="3850447" y="9428586"/>
            <a:ext cx="2945659" cy="496333"/>
          </a:xfrm>
          <a:prstGeom prst="rect">
            <a:avLst/>
          </a:prstGeom>
        </p:spPr>
        <p:txBody>
          <a:bodyPr vert="horz" lIns="91257" tIns="45628" rIns="91257" bIns="45628" rtlCol="0" anchor="b"/>
          <a:lstStyle>
            <a:lvl1pPr algn="r">
              <a:defRPr sz="1200"/>
            </a:lvl1pPr>
          </a:lstStyle>
          <a:p>
            <a:fld id="{A446DCAE-1661-43FF-8A44-43DAFDC1FD90}" type="slidenum">
              <a:rPr/>
              <a:pPr/>
              <a:t>‹N›</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2945659" cy="496333"/>
          </a:xfrm>
          <a:prstGeom prst="rect">
            <a:avLst/>
          </a:prstGeom>
        </p:spPr>
        <p:txBody>
          <a:bodyPr vert="horz" lIns="91257" tIns="45628" rIns="91257" bIns="45628" rtlCol="0"/>
          <a:lstStyle>
            <a:lvl1pPr algn="l">
              <a:defRPr sz="1200"/>
            </a:lvl1pPr>
          </a:lstStyle>
          <a:p>
            <a:endParaRPr/>
          </a:p>
        </p:txBody>
      </p:sp>
      <p:sp>
        <p:nvSpPr>
          <p:cNvPr id="3" name="Date Placeholder 2"/>
          <p:cNvSpPr>
            <a:spLocks noGrp="1"/>
          </p:cNvSpPr>
          <p:nvPr>
            <p:ph type="dt" idx="1"/>
          </p:nvPr>
        </p:nvSpPr>
        <p:spPr>
          <a:xfrm>
            <a:off x="3850447" y="4"/>
            <a:ext cx="2945659" cy="496333"/>
          </a:xfrm>
          <a:prstGeom prst="rect">
            <a:avLst/>
          </a:prstGeom>
        </p:spPr>
        <p:txBody>
          <a:bodyPr vert="horz" lIns="91257" tIns="45628" rIns="91257" bIns="45628" rtlCol="0"/>
          <a:lstStyle>
            <a:lvl1pPr algn="r">
              <a:defRPr sz="1200"/>
            </a:lvl1pPr>
          </a:lstStyle>
          <a:p>
            <a:fld id="{772AB877-E7B1-4681-847E-D0918612832B}" type="datetimeFigureOut">
              <a:rPr lang="it-IT"/>
              <a:pPr/>
              <a:t>04/04/2019</a:t>
            </a:fld>
            <a:endParaRPr/>
          </a:p>
        </p:txBody>
      </p:sp>
      <p:sp>
        <p:nvSpPr>
          <p:cNvPr id="4" name="Slide Image Placeholder 3"/>
          <p:cNvSpPr>
            <a:spLocks noGrp="1" noRot="1" noChangeAspect="1"/>
          </p:cNvSpPr>
          <p:nvPr>
            <p:ph type="sldImg" idx="2"/>
          </p:nvPr>
        </p:nvSpPr>
        <p:spPr>
          <a:xfrm>
            <a:off x="92075" y="744538"/>
            <a:ext cx="6616700" cy="3722687"/>
          </a:xfrm>
          <a:prstGeom prst="rect">
            <a:avLst/>
          </a:prstGeom>
          <a:noFill/>
          <a:ln w="12700">
            <a:solidFill>
              <a:prstClr val="black"/>
            </a:solidFill>
          </a:ln>
        </p:spPr>
        <p:txBody>
          <a:bodyPr vert="horz" lIns="91257" tIns="45628" rIns="91257" bIns="45628" rtlCol="0" anchor="ctr"/>
          <a:lstStyle/>
          <a:p>
            <a:endParaRPr/>
          </a:p>
        </p:txBody>
      </p:sp>
      <p:sp>
        <p:nvSpPr>
          <p:cNvPr id="5" name="Notes Placeholder 4"/>
          <p:cNvSpPr>
            <a:spLocks noGrp="1"/>
          </p:cNvSpPr>
          <p:nvPr>
            <p:ph type="body" sz="quarter" idx="3"/>
          </p:nvPr>
        </p:nvSpPr>
        <p:spPr>
          <a:xfrm>
            <a:off x="679768" y="4715156"/>
            <a:ext cx="5438140" cy="4466987"/>
          </a:xfrm>
          <a:prstGeom prst="rect">
            <a:avLst/>
          </a:prstGeom>
        </p:spPr>
        <p:txBody>
          <a:bodyPr vert="horz" lIns="91257" tIns="45628" rIns="91257" bIns="45628"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4" y="9428586"/>
            <a:ext cx="2945659" cy="496333"/>
          </a:xfrm>
          <a:prstGeom prst="rect">
            <a:avLst/>
          </a:prstGeom>
        </p:spPr>
        <p:txBody>
          <a:bodyPr vert="horz" lIns="91257" tIns="45628" rIns="91257" bIns="45628" rtlCol="0" anchor="b"/>
          <a:lstStyle>
            <a:lvl1pPr algn="l">
              <a:defRPr sz="1200"/>
            </a:lvl1pPr>
          </a:lstStyle>
          <a:p>
            <a:endParaRPr/>
          </a:p>
        </p:txBody>
      </p:sp>
      <p:sp>
        <p:nvSpPr>
          <p:cNvPr id="7" name="Slide Number Placeholder 6"/>
          <p:cNvSpPr>
            <a:spLocks noGrp="1"/>
          </p:cNvSpPr>
          <p:nvPr>
            <p:ph type="sldNum" sz="quarter" idx="5"/>
          </p:nvPr>
        </p:nvSpPr>
        <p:spPr>
          <a:xfrm>
            <a:off x="3850447" y="9428586"/>
            <a:ext cx="2945659" cy="496333"/>
          </a:xfrm>
          <a:prstGeom prst="rect">
            <a:avLst/>
          </a:prstGeom>
        </p:spPr>
        <p:txBody>
          <a:bodyPr vert="horz" lIns="91257" tIns="45628" rIns="91257" bIns="45628" rtlCol="0" anchor="b"/>
          <a:lstStyle>
            <a:lvl1pPr algn="r">
              <a:defRPr sz="1200"/>
            </a:lvl1pPr>
          </a:lstStyle>
          <a:p>
            <a:fld id="{69C971FF-EF28-4195-A575-329446EFAA55}" type="slidenum">
              <a:rPr/>
              <a:pPr/>
              <a:t>‹N›</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913451" y="1371602"/>
            <a:ext cx="7317105" cy="2286001"/>
          </a:xfrm>
        </p:spPr>
        <p:txBody>
          <a:bodyPr>
            <a:normAutofit/>
          </a:bodyPr>
          <a:lstStyle>
            <a:lvl1pPr>
              <a:defRPr sz="4400"/>
            </a:lvl1pPr>
          </a:lstStyle>
          <a:p>
            <a:r>
              <a:rPr lang="it-IT"/>
              <a:t>Fare clic per modificare lo stile del titolo</a:t>
            </a:r>
            <a:endParaRPr/>
          </a:p>
        </p:txBody>
      </p:sp>
      <p:sp>
        <p:nvSpPr>
          <p:cNvPr id="3" name="Subtitle 2"/>
          <p:cNvSpPr>
            <a:spLocks noGrp="1"/>
          </p:cNvSpPr>
          <p:nvPr>
            <p:ph type="subTitle" idx="1"/>
          </p:nvPr>
        </p:nvSpPr>
        <p:spPr>
          <a:xfrm>
            <a:off x="913453" y="3771900"/>
            <a:ext cx="5887983" cy="85725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a:p>
        </p:txBody>
      </p:sp>
      <p:sp>
        <p:nvSpPr>
          <p:cNvPr id="5" name="Freeform 4"/>
          <p:cNvSpPr>
            <a:spLocks noEditPoints="1"/>
          </p:cNvSpPr>
          <p:nvPr/>
        </p:nvSpPr>
        <p:spPr bwMode="auto">
          <a:xfrm>
            <a:off x="2854677" y="0"/>
            <a:ext cx="6286947" cy="51435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5" y="514350"/>
            <a:ext cx="1601153" cy="4114800"/>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913448" y="514350"/>
            <a:ext cx="5563552" cy="4114800"/>
          </a:xfrm>
        </p:spPr>
        <p:txBody>
          <a:bodyPr vert="eaVert"/>
          <a:lstStyle>
            <a:lvl5pPr>
              <a:defRPr/>
            </a:lvl5pPr>
            <a:lvl6pPr>
              <a:defRPr/>
            </a:lvl6pPr>
            <a:lvl7pPr>
              <a:defRPr/>
            </a:lvl7pPr>
            <a:lvl8pPr>
              <a:defRPr/>
            </a:lvl8pPr>
            <a:lvl9pPr>
              <a:defRPr/>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13453" y="2571753"/>
            <a:ext cx="7317105" cy="1771649"/>
          </a:xfrm>
        </p:spPr>
        <p:txBody>
          <a:bodyPr anchor="b">
            <a:normAutofit/>
          </a:bodyPr>
          <a:lstStyle>
            <a:lvl1pPr algn="l">
              <a:defRPr sz="4400" b="0" cap="all"/>
            </a:lvl1pPr>
          </a:lstStyle>
          <a:p>
            <a:r>
              <a:rPr lang="it-IT"/>
              <a:t>Fare clic per modificare lo stile del titolo</a:t>
            </a:r>
            <a:endParaRPr/>
          </a:p>
        </p:txBody>
      </p:sp>
      <p:sp>
        <p:nvSpPr>
          <p:cNvPr id="3" name="Text Placeholder 2"/>
          <p:cNvSpPr>
            <a:spLocks noGrp="1"/>
          </p:cNvSpPr>
          <p:nvPr>
            <p:ph type="body" idx="1"/>
          </p:nvPr>
        </p:nvSpPr>
        <p:spPr>
          <a:xfrm>
            <a:off x="910105" y="514354"/>
            <a:ext cx="5891331" cy="85724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925200" y="1371600"/>
            <a:ext cx="3532470" cy="325755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4698083" y="1371600"/>
            <a:ext cx="3532470" cy="325755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13453" y="205978"/>
            <a:ext cx="7317105" cy="994172"/>
          </a:xfrm>
        </p:spPr>
        <p:txBody>
          <a:bodyPr/>
          <a:lstStyle>
            <a:lvl1pPr>
              <a:defRPr/>
            </a:lvl1pPr>
          </a:lstStyle>
          <a:p>
            <a:r>
              <a:rPr lang="it-IT"/>
              <a:t>Fare clic per modificare lo stile del titolo</a:t>
            </a:r>
            <a:endParaRPr/>
          </a:p>
        </p:txBody>
      </p:sp>
      <p:sp>
        <p:nvSpPr>
          <p:cNvPr id="3" name="Text Placeholder 2"/>
          <p:cNvSpPr>
            <a:spLocks noGrp="1"/>
          </p:cNvSpPr>
          <p:nvPr>
            <p:ph type="body" idx="1"/>
          </p:nvPr>
        </p:nvSpPr>
        <p:spPr>
          <a:xfrm>
            <a:off x="913448" y="1371602"/>
            <a:ext cx="3532790" cy="62865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913448" y="2057403"/>
            <a:ext cx="3532790" cy="257174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4697764" y="1371602"/>
            <a:ext cx="3532790" cy="62865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97764" y="2057403"/>
            <a:ext cx="3532790" cy="257174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51435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513294" y="514350"/>
            <a:ext cx="2915409" cy="3028950"/>
          </a:xfrm>
        </p:spPr>
        <p:txBody>
          <a:bodyPr anchor="b">
            <a:noAutofit/>
          </a:bodyPr>
          <a:lstStyle>
            <a:lvl1pPr algn="l">
              <a:defRPr sz="4000" b="0"/>
            </a:lvl1pPr>
          </a:lstStyle>
          <a:p>
            <a:r>
              <a:rPr lang="it-IT"/>
              <a:t>Fare clic per modificare lo stile del titolo</a:t>
            </a:r>
            <a:endParaRPr/>
          </a:p>
        </p:txBody>
      </p:sp>
      <p:sp>
        <p:nvSpPr>
          <p:cNvPr id="3" name="Content Placeholder 2"/>
          <p:cNvSpPr>
            <a:spLocks noGrp="1"/>
          </p:cNvSpPr>
          <p:nvPr>
            <p:ph idx="1"/>
          </p:nvPr>
        </p:nvSpPr>
        <p:spPr>
          <a:xfrm>
            <a:off x="4400506" y="514350"/>
            <a:ext cx="4230202"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513294" y="3657600"/>
            <a:ext cx="2915409" cy="97155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51435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513294" y="514350"/>
            <a:ext cx="2915409" cy="3028950"/>
          </a:xfrm>
        </p:spPr>
        <p:txBody>
          <a:bodyPr anchor="b">
            <a:noAutofit/>
          </a:bodyPr>
          <a:lstStyle>
            <a:lvl1pPr algn="l">
              <a:defRPr sz="4000" b="0"/>
            </a:lvl1pPr>
          </a:lstStyle>
          <a:p>
            <a:r>
              <a:rPr lang="it-IT"/>
              <a:t>Fare clic per modificare lo stile del titolo</a:t>
            </a:r>
            <a:endParaRPr/>
          </a:p>
        </p:txBody>
      </p:sp>
      <p:sp>
        <p:nvSpPr>
          <p:cNvPr id="3" name="Picture Placeholder 2"/>
          <p:cNvSpPr>
            <a:spLocks noGrp="1"/>
          </p:cNvSpPr>
          <p:nvPr>
            <p:ph type="pic" idx="1"/>
          </p:nvPr>
        </p:nvSpPr>
        <p:spPr>
          <a:xfrm>
            <a:off x="4400506" y="514350"/>
            <a:ext cx="4230202" cy="41148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513294" y="3657600"/>
            <a:ext cx="2915409" cy="97155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pPr/>
              <a:t>‹N›</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453" y="205978"/>
            <a:ext cx="7317105" cy="994172"/>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913453" y="1371600"/>
            <a:ext cx="7317105" cy="325755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2"/>
          </p:nvPr>
        </p:nvSpPr>
        <p:spPr>
          <a:xfrm>
            <a:off x="6115457" y="4836322"/>
            <a:ext cx="1047467" cy="135731"/>
          </a:xfrm>
          <a:prstGeom prst="rect">
            <a:avLst/>
          </a:prstGeom>
        </p:spPr>
        <p:txBody>
          <a:bodyPr vert="horz" lIns="91440" tIns="45720" rIns="91440" bIns="45720" rtlCol="0" anchor="ctr"/>
          <a:lstStyle>
            <a:lvl1pPr algn="r">
              <a:defRPr sz="1000">
                <a:solidFill>
                  <a:schemeClr val="tx1"/>
                </a:solidFill>
              </a:defRPr>
            </a:lvl1pPr>
          </a:lstStyle>
          <a:p>
            <a:endParaRPr/>
          </a:p>
        </p:txBody>
      </p:sp>
      <p:sp>
        <p:nvSpPr>
          <p:cNvPr id="5" name="Footer Placeholder 4"/>
          <p:cNvSpPr>
            <a:spLocks noGrp="1"/>
          </p:cNvSpPr>
          <p:nvPr>
            <p:ph type="ftr" sz="quarter" idx="3"/>
          </p:nvPr>
        </p:nvSpPr>
        <p:spPr>
          <a:xfrm>
            <a:off x="906868" y="4836322"/>
            <a:ext cx="4979929" cy="135731"/>
          </a:xfrm>
          <a:prstGeom prst="rect">
            <a:avLst/>
          </a:prstGeom>
        </p:spPr>
        <p:txBody>
          <a:bodyPr vert="horz" lIns="91440" tIns="45720" rIns="91440" bIns="45720" rtlCol="0" anchor="ctr"/>
          <a:lstStyle>
            <a:lvl1pPr algn="l">
              <a:defRPr sz="1000" cap="all" baseline="0">
                <a:solidFill>
                  <a:schemeClr val="tx1"/>
                </a:solidFill>
              </a:defRPr>
            </a:lvl1pPr>
          </a:lstStyle>
          <a:p>
            <a:endParaRPr/>
          </a:p>
        </p:txBody>
      </p:sp>
      <p:sp>
        <p:nvSpPr>
          <p:cNvPr id="6" name="Slide Number Placeholder 5"/>
          <p:cNvSpPr>
            <a:spLocks noGrp="1"/>
          </p:cNvSpPr>
          <p:nvPr>
            <p:ph type="sldNum" sz="quarter" idx="4"/>
          </p:nvPr>
        </p:nvSpPr>
        <p:spPr>
          <a:xfrm>
            <a:off x="7373079" y="4836322"/>
            <a:ext cx="857474" cy="135731"/>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a:pPr/>
              <a:t>‹N›</a:t>
            </a:fld>
            <a:endParaRPr/>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7" name="Rettangolo 6"/>
          <p:cNvSpPr/>
          <p:nvPr/>
        </p:nvSpPr>
        <p:spPr>
          <a:xfrm>
            <a:off x="0" y="1131590"/>
            <a:ext cx="9144000" cy="1200329"/>
          </a:xfrm>
          <a:prstGeom prst="rect">
            <a:avLst/>
          </a:prstGeom>
        </p:spPr>
        <p:txBody>
          <a:bodyPr wrap="square">
            <a:spAutoFit/>
          </a:bodyPr>
          <a:lstStyle/>
          <a:p>
            <a:pPr lvl="0" algn="ctr" hangingPunct="0">
              <a:buClr>
                <a:srgbClr val="000000"/>
              </a:buClr>
              <a:buSzPct val="45000"/>
              <a:tabLst>
                <a:tab pos="723900" algn="l"/>
                <a:tab pos="1447800" algn="l"/>
                <a:tab pos="2168525" algn="l"/>
                <a:tab pos="2895600" algn="l"/>
                <a:tab pos="3619500" algn="l"/>
                <a:tab pos="4343400" algn="l"/>
                <a:tab pos="5065713" algn="l"/>
                <a:tab pos="5788025" algn="l"/>
                <a:tab pos="6515100" algn="l"/>
                <a:tab pos="7239000" algn="l"/>
                <a:tab pos="7962900" algn="l"/>
              </a:tabLst>
            </a:pPr>
            <a:r>
              <a:rPr lang="it-IT" sz="3600" b="1" cap="small" dirty="0">
                <a:solidFill>
                  <a:srgbClr val="FF0000"/>
                </a:solidFill>
                <a:latin typeface="Times New Roman"/>
                <a:cs typeface="Times New Roman"/>
              </a:rPr>
              <a:t>«</a:t>
            </a:r>
            <a:r>
              <a:rPr lang="it-IT" sz="3600" b="1" cap="small" dirty="0">
                <a:solidFill>
                  <a:srgbClr val="FF0000"/>
                </a:solidFill>
              </a:rPr>
              <a:t>Regionalismo differenziato» e diritti di cittadinanza in un paese dualista</a:t>
            </a:r>
          </a:p>
        </p:txBody>
      </p:sp>
      <p:sp>
        <p:nvSpPr>
          <p:cNvPr id="13" name="Rettangolo 12"/>
          <p:cNvSpPr/>
          <p:nvPr/>
        </p:nvSpPr>
        <p:spPr>
          <a:xfrm flipV="1">
            <a:off x="0" y="437801"/>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10" name="Rettangolo 9"/>
          <p:cNvSpPr/>
          <p:nvPr/>
        </p:nvSpPr>
        <p:spPr>
          <a:xfrm>
            <a:off x="-181586" y="3147814"/>
            <a:ext cx="9144000" cy="738664"/>
          </a:xfrm>
          <a:prstGeom prst="rect">
            <a:avLst/>
          </a:prstGeom>
        </p:spPr>
        <p:txBody>
          <a:bodyPr wrap="square">
            <a:spAutoFit/>
          </a:bodyPr>
          <a:lstStyle/>
          <a:p>
            <a:pPr lvl="0" algn="ctr" hangingPunct="0">
              <a:spcBef>
                <a:spcPts val="600"/>
              </a:spcBef>
              <a:spcAft>
                <a:spcPts val="600"/>
              </a:spcAft>
              <a:buClr>
                <a:srgbClr val="000000"/>
              </a:buClr>
              <a:buSzPct val="45000"/>
              <a:tabLst>
                <a:tab pos="723900" algn="l"/>
                <a:tab pos="1447800" algn="l"/>
                <a:tab pos="2168525" algn="l"/>
                <a:tab pos="2895600" algn="l"/>
                <a:tab pos="3619500" algn="l"/>
                <a:tab pos="4343400" algn="l"/>
                <a:tab pos="5065713" algn="l"/>
                <a:tab pos="5788025" algn="l"/>
                <a:tab pos="6515100" algn="l"/>
                <a:tab pos="7239000" algn="l"/>
                <a:tab pos="7962900" algn="l"/>
              </a:tabLst>
            </a:pPr>
            <a:r>
              <a:rPr lang="it-IT" sz="1600" b="1" cap="small" dirty="0">
                <a:solidFill>
                  <a:srgbClr val="314697"/>
                </a:solidFill>
                <a:latin typeface="Arial" pitchFamily="34" charset="0"/>
                <a:cs typeface="Arial" pitchFamily="34" charset="0"/>
              </a:rPr>
              <a:t>Luca bianchi</a:t>
            </a:r>
          </a:p>
          <a:p>
            <a:pPr lvl="0" algn="ctr" hangingPunct="0">
              <a:spcBef>
                <a:spcPts val="600"/>
              </a:spcBef>
              <a:spcAft>
                <a:spcPts val="600"/>
              </a:spcAft>
              <a:buClr>
                <a:srgbClr val="000000"/>
              </a:buClr>
              <a:buSzPct val="45000"/>
              <a:tabLst>
                <a:tab pos="723900" algn="l"/>
                <a:tab pos="1447800" algn="l"/>
                <a:tab pos="2168525" algn="l"/>
                <a:tab pos="2895600" algn="l"/>
                <a:tab pos="3619500" algn="l"/>
                <a:tab pos="4343400" algn="l"/>
                <a:tab pos="5065713" algn="l"/>
                <a:tab pos="5788025" algn="l"/>
                <a:tab pos="6515100" algn="l"/>
                <a:tab pos="7239000" algn="l"/>
                <a:tab pos="7962900" algn="l"/>
              </a:tabLst>
            </a:pPr>
            <a:r>
              <a:rPr lang="it-IT" sz="1600" b="1" cap="small" dirty="0">
                <a:solidFill>
                  <a:srgbClr val="314697"/>
                </a:solidFill>
                <a:latin typeface="Arial" pitchFamily="34" charset="0"/>
                <a:cs typeface="Arial" pitchFamily="34" charset="0"/>
              </a:rPr>
              <a:t>Direttore SVIMEZ</a:t>
            </a:r>
          </a:p>
        </p:txBody>
      </p:sp>
      <p:pic>
        <p:nvPicPr>
          <p:cNvPr id="9" name="Immagine 8" descr="orizzontale_blu.JPG"/>
          <p:cNvPicPr>
            <a:picLocks noChangeAspect="1"/>
          </p:cNvPicPr>
          <p:nvPr/>
        </p:nvPicPr>
        <p:blipFill>
          <a:blip r:embed="rId2" cstate="print"/>
          <a:stretch>
            <a:fillRect/>
          </a:stretch>
        </p:blipFill>
        <p:spPr>
          <a:xfrm>
            <a:off x="7452320" y="4611719"/>
            <a:ext cx="1492788" cy="470474"/>
          </a:xfrm>
          <a:prstGeom prst="rect">
            <a:avLst/>
          </a:prstGeom>
        </p:spPr>
      </p:pic>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19" name="Rettangolo 18"/>
          <p:cNvSpPr/>
          <p:nvPr/>
        </p:nvSpPr>
        <p:spPr>
          <a:xfrm flipV="1">
            <a:off x="0" y="437800"/>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20" name="Immagine 19" descr="orizzontale_blu.JPG"/>
          <p:cNvPicPr>
            <a:picLocks noChangeAspect="1"/>
          </p:cNvPicPr>
          <p:nvPr/>
        </p:nvPicPr>
        <p:blipFill>
          <a:blip r:embed="rId2" cstate="print"/>
          <a:stretch>
            <a:fillRect/>
          </a:stretch>
        </p:blipFill>
        <p:spPr>
          <a:xfrm>
            <a:off x="7705706" y="4587974"/>
            <a:ext cx="1123963" cy="472311"/>
          </a:xfrm>
          <a:prstGeom prst="rect">
            <a:avLst/>
          </a:prstGeom>
        </p:spPr>
      </p:pic>
      <p:sp>
        <p:nvSpPr>
          <p:cNvPr id="15" name="Text Box 4"/>
          <p:cNvSpPr txBox="1">
            <a:spLocks noChangeArrowheads="1"/>
          </p:cNvSpPr>
          <p:nvPr/>
        </p:nvSpPr>
        <p:spPr bwMode="auto">
          <a:xfrm>
            <a:off x="4182554" y="578952"/>
            <a:ext cx="4824536" cy="807422"/>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b="1" i="1" dirty="0">
                <a:solidFill>
                  <a:srgbClr val="FF0000"/>
                </a:solidFill>
              </a:rPr>
              <a:t>Mobilità ospedaliera: saldo ricoveri provenienti da altre regioni per ricoveri acuti verso altre regioni, 2016</a:t>
            </a:r>
          </a:p>
        </p:txBody>
      </p:sp>
      <p:graphicFrame>
        <p:nvGraphicFramePr>
          <p:cNvPr id="16" name="Group 49"/>
          <p:cNvGraphicFramePr>
            <a:graphicFrameLocks noGrp="1"/>
          </p:cNvGraphicFramePr>
          <p:nvPr>
            <p:extLst/>
          </p:nvPr>
        </p:nvGraphicFramePr>
        <p:xfrm>
          <a:off x="4325909" y="1439218"/>
          <a:ext cx="3517329" cy="2962411"/>
        </p:xfrm>
        <a:graphic>
          <a:graphicData uri="http://schemas.openxmlformats.org/drawingml/2006/table">
            <a:tbl>
              <a:tblPr/>
              <a:tblGrid>
                <a:gridCol w="1112624">
                  <a:extLst>
                    <a:ext uri="{9D8B030D-6E8A-4147-A177-3AD203B41FA5}">
                      <a16:colId xmlns:a16="http://schemas.microsoft.com/office/drawing/2014/main" val="20000"/>
                    </a:ext>
                  </a:extLst>
                </a:gridCol>
                <a:gridCol w="2404705">
                  <a:extLst>
                    <a:ext uri="{9D8B030D-6E8A-4147-A177-3AD203B41FA5}">
                      <a16:colId xmlns:a16="http://schemas.microsoft.com/office/drawing/2014/main" val="20001"/>
                    </a:ext>
                  </a:extLst>
                </a:gridCol>
              </a:tblGrid>
              <a:tr h="527955">
                <a:tc>
                  <a:txBody>
                    <a:bodyPr/>
                    <a:lstStyle/>
                    <a:p>
                      <a:pPr indent="0" algn="l">
                        <a:lnSpc>
                          <a:spcPct val="100000"/>
                        </a:lnSpc>
                        <a:spcAft>
                          <a:spcPts val="0"/>
                        </a:spcAft>
                      </a:pPr>
                      <a:r>
                        <a:rPr kumimoji="0" lang="it-IT" sz="1400" b="1" i="0" u="none" strike="noStrike" kern="1200" cap="none" normalizeH="0" baseline="0" dirty="0">
                          <a:ln>
                            <a:noFill/>
                          </a:ln>
                          <a:solidFill>
                            <a:srgbClr val="FFFFFF"/>
                          </a:solidFill>
                          <a:effectLst/>
                          <a:latin typeface="Arial" pitchFamily="34" charset="0"/>
                          <a:ea typeface="+mn-ea"/>
                          <a:cs typeface="Arial" pitchFamily="34" charset="0"/>
                        </a:rPr>
                        <a:t>Regione</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indent="0" algn="ctr">
                        <a:lnSpc>
                          <a:spcPct val="100000"/>
                        </a:lnSpc>
                        <a:spcAft>
                          <a:spcPts val="0"/>
                        </a:spcAft>
                      </a:pPr>
                      <a:r>
                        <a:rPr kumimoji="0" lang="it-IT" sz="1400" b="1" i="0" u="none" strike="noStrike" kern="1200" cap="none" normalizeH="0" baseline="0" dirty="0">
                          <a:ln>
                            <a:noFill/>
                          </a:ln>
                          <a:solidFill>
                            <a:srgbClr val="FFFFFF"/>
                          </a:solidFill>
                          <a:effectLst/>
                          <a:latin typeface="Arial" pitchFamily="34" charset="0"/>
                          <a:ea typeface="+mn-ea"/>
                          <a:cs typeface="Arial" pitchFamily="34" charset="0"/>
                        </a:rPr>
                        <a:t>Emigrazione netta per ricoveri acuti</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extLst>
                  <a:ext uri="{0D108BD9-81ED-4DB2-BD59-A6C34878D82A}">
                    <a16:rowId xmlns:a16="http://schemas.microsoft.com/office/drawing/2014/main" val="10000"/>
                  </a:ext>
                </a:extLst>
              </a:tr>
              <a:tr h="87992">
                <a:tc>
                  <a:txBody>
                    <a:bodyPr/>
                    <a:lstStyle/>
                    <a:p>
                      <a:pPr indent="0" algn="l">
                        <a:lnSpc>
                          <a:spcPct val="100000"/>
                        </a:lnSpc>
                        <a:spcBef>
                          <a:spcPts val="0"/>
                        </a:spcBef>
                        <a:spcAft>
                          <a:spcPts val="0"/>
                        </a:spcAft>
                      </a:pPr>
                      <a:endParaRPr kumimoji="0" lang="it-IT" sz="400" b="1" i="0" u="none" strike="noStrike" kern="1200" cap="none" normalizeH="0" baseline="0" dirty="0">
                        <a:ln>
                          <a:noFill/>
                        </a:ln>
                        <a:solidFill>
                          <a:srgbClr val="314697"/>
                        </a:solidFill>
                        <a:effectLst/>
                        <a:latin typeface="Arial" pitchFamily="34" charset="0"/>
                        <a:ea typeface="+mn-ea"/>
                        <a:cs typeface="Arial" pitchFamily="34" charset="0"/>
                      </a:endParaRP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l">
                        <a:lnSpc>
                          <a:spcPct val="100000"/>
                        </a:lnSpc>
                        <a:spcBef>
                          <a:spcPts val="0"/>
                        </a:spcBef>
                        <a:spcAft>
                          <a:spcPts val="0"/>
                        </a:spcAft>
                      </a:pPr>
                      <a:endParaRPr kumimoji="0" lang="it-IT" sz="400" b="1" i="0" u="none" strike="noStrike" kern="1200" cap="none" normalizeH="0" baseline="0" dirty="0">
                        <a:ln>
                          <a:noFill/>
                        </a:ln>
                        <a:solidFill>
                          <a:srgbClr val="314697"/>
                        </a:solidFill>
                        <a:effectLst/>
                        <a:latin typeface="Arial" pitchFamily="34" charset="0"/>
                        <a:ea typeface="+mn-ea"/>
                        <a:cs typeface="Arial" pitchFamily="34" charset="0"/>
                      </a:endParaRP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1"/>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Abruzzo</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indent="0" algn="ctr">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-7.881</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Molise</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729</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3"/>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Campania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indent="0" algn="ctr">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-32.098</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Puglia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a:lnSpc>
                          <a:spcPct val="100000"/>
                        </a:lnSpc>
                        <a:spcAft>
                          <a:spcPts val="0"/>
                        </a:spcAft>
                      </a:pPr>
                      <a:r>
                        <a:rPr kumimoji="0" lang="it-IT" sz="1400" b="1" i="0" u="none" strike="noStrike" kern="1200" cap="none" normalizeH="0" baseline="0" dirty="0" err="1">
                          <a:ln>
                            <a:noFill/>
                          </a:ln>
                          <a:solidFill>
                            <a:srgbClr val="314697"/>
                          </a:solidFill>
                          <a:effectLst/>
                          <a:latin typeface="Arial" pitchFamily="34" charset="0"/>
                          <a:ea typeface="+mn-ea"/>
                          <a:cs typeface="Arial" pitchFamily="34" charset="0"/>
                        </a:rPr>
                        <a:t>-11</a:t>
                      </a: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.071</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5"/>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Basilicata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indent="0" algn="ctr">
                        <a:lnSpc>
                          <a:spcPct val="100000"/>
                        </a:lnSpc>
                        <a:spcAft>
                          <a:spcPts val="0"/>
                        </a:spcAft>
                      </a:pPr>
                      <a:r>
                        <a:rPr kumimoji="0" lang="it-IT" sz="1400" b="1" i="0" u="none" strike="noStrike" kern="1200" cap="none" normalizeH="0" baseline="0" dirty="0" err="1">
                          <a:ln>
                            <a:noFill/>
                          </a:ln>
                          <a:solidFill>
                            <a:srgbClr val="314697"/>
                          </a:solidFill>
                          <a:effectLst/>
                          <a:latin typeface="Arial" pitchFamily="34" charset="0"/>
                          <a:ea typeface="+mn-ea"/>
                          <a:cs typeface="Arial" pitchFamily="34" charset="0"/>
                        </a:rPr>
                        <a:t>-3</a:t>
                      </a: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.422</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Calabria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a:lnSpc>
                          <a:spcPct val="100000"/>
                        </a:lnSpc>
                        <a:spcAft>
                          <a:spcPts val="0"/>
                        </a:spcAft>
                      </a:pPr>
                      <a:r>
                        <a:rPr kumimoji="0" lang="it-IT" sz="1400" b="1" i="0" u="none" strike="noStrike" kern="1200" cap="none" normalizeH="0" baseline="0" dirty="0" err="1">
                          <a:ln>
                            <a:noFill/>
                          </a:ln>
                          <a:solidFill>
                            <a:srgbClr val="314697"/>
                          </a:solidFill>
                          <a:effectLst/>
                          <a:latin typeface="Arial" pitchFamily="34" charset="0"/>
                          <a:ea typeface="+mn-ea"/>
                          <a:cs typeface="Arial" pitchFamily="34" charset="0"/>
                        </a:rPr>
                        <a:t>-33</a:t>
                      </a: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.922</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7"/>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Sicilia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indent="0" algn="ctr">
                        <a:lnSpc>
                          <a:spcPct val="100000"/>
                        </a:lnSpc>
                        <a:spcAft>
                          <a:spcPts val="0"/>
                        </a:spcAft>
                      </a:pPr>
                      <a:r>
                        <a:rPr kumimoji="0" lang="it-IT" sz="1400" b="1" i="0" u="none" strike="noStrike" kern="1200" cap="none" normalizeH="0" baseline="0" dirty="0" err="1">
                          <a:ln>
                            <a:noFill/>
                          </a:ln>
                          <a:solidFill>
                            <a:srgbClr val="314697"/>
                          </a:solidFill>
                          <a:effectLst/>
                          <a:latin typeface="Arial" pitchFamily="34" charset="0"/>
                          <a:ea typeface="+mn-ea"/>
                          <a:cs typeface="Arial" pitchFamily="34" charset="0"/>
                        </a:rPr>
                        <a:t>-21</a:t>
                      </a: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.650</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93308">
                <a:tc>
                  <a:txBody>
                    <a:bodyPr/>
                    <a:lstStyle/>
                    <a:p>
                      <a:pPr indent="0" algn="l">
                        <a:lnSpc>
                          <a:spcPct val="100000"/>
                        </a:lnSpc>
                        <a:spcAft>
                          <a:spcPts val="0"/>
                        </a:spcAft>
                      </a:pP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Sardegna</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a:lnSpc>
                          <a:spcPct val="100000"/>
                        </a:lnSpc>
                        <a:spcAft>
                          <a:spcPts val="0"/>
                        </a:spcAft>
                      </a:pPr>
                      <a:r>
                        <a:rPr kumimoji="0" lang="it-IT" sz="1400" b="1" i="0" u="none" strike="noStrike" kern="1200" cap="none" normalizeH="0" baseline="0" dirty="0" err="1">
                          <a:ln>
                            <a:noFill/>
                          </a:ln>
                          <a:solidFill>
                            <a:srgbClr val="314697"/>
                          </a:solidFill>
                          <a:effectLst/>
                          <a:latin typeface="Arial" pitchFamily="34" charset="0"/>
                          <a:ea typeface="+mn-ea"/>
                          <a:cs typeface="Arial" pitchFamily="34" charset="0"/>
                        </a:rPr>
                        <a:t>-4</a:t>
                      </a:r>
                      <a:r>
                        <a:rPr kumimoji="0" lang="it-IT" sz="1400" b="1" i="0" u="none" strike="noStrike" kern="1200" cap="none" normalizeH="0" baseline="0" dirty="0">
                          <a:ln>
                            <a:noFill/>
                          </a:ln>
                          <a:solidFill>
                            <a:srgbClr val="314697"/>
                          </a:solidFill>
                          <a:effectLst/>
                          <a:latin typeface="Arial" pitchFamily="34" charset="0"/>
                          <a:ea typeface="+mn-ea"/>
                          <a:cs typeface="Arial" pitchFamily="34" charset="0"/>
                        </a:rPr>
                        <a:t>.998</a:t>
                      </a:r>
                    </a:p>
                  </a:txBody>
                  <a:tcPr marL="44450" marR="4445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9"/>
                  </a:ext>
                </a:extLst>
              </a:tr>
            </a:tbl>
          </a:graphicData>
        </a:graphic>
      </p:graphicFrame>
      <p:sp>
        <p:nvSpPr>
          <p:cNvPr id="17" name="Text Box 4"/>
          <p:cNvSpPr txBox="1">
            <a:spLocks noChangeArrowheads="1"/>
          </p:cNvSpPr>
          <p:nvPr/>
        </p:nvSpPr>
        <p:spPr bwMode="auto">
          <a:xfrm>
            <a:off x="150106" y="578952"/>
            <a:ext cx="8856984" cy="329727"/>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b="1" i="1" dirty="0">
                <a:solidFill>
                  <a:srgbClr val="FF0000"/>
                </a:solidFill>
              </a:rPr>
              <a:t>Griglia LEA, monitoraggio </a:t>
            </a:r>
            <a:r>
              <a:rPr lang="it-IT" sz="1600" b="1" i="1" dirty="0" smtClean="0">
                <a:solidFill>
                  <a:srgbClr val="FF0000"/>
                </a:solidFill>
              </a:rPr>
              <a:t>2017</a:t>
            </a:r>
            <a:endParaRPr lang="it-IT" sz="1600" b="1" i="1" dirty="0">
              <a:solidFill>
                <a:srgbClr val="FF0000"/>
              </a:solidFill>
            </a:endParaRPr>
          </a:p>
        </p:txBody>
      </p:sp>
      <p:graphicFrame>
        <p:nvGraphicFramePr>
          <p:cNvPr id="3" name="Tabella 2"/>
          <p:cNvGraphicFramePr>
            <a:graphicFrameLocks noGrp="1"/>
          </p:cNvGraphicFramePr>
          <p:nvPr>
            <p:extLst>
              <p:ext uri="{D42A27DB-BD31-4B8C-83A1-F6EECF244321}">
                <p14:modId xmlns:p14="http://schemas.microsoft.com/office/powerpoint/2010/main" val="2801839637"/>
              </p:ext>
            </p:extLst>
          </p:nvPr>
        </p:nvGraphicFramePr>
        <p:xfrm>
          <a:off x="162412" y="982264"/>
          <a:ext cx="3786288" cy="3539607"/>
        </p:xfrm>
        <a:graphic>
          <a:graphicData uri="http://schemas.openxmlformats.org/drawingml/2006/table">
            <a:tbl>
              <a:tblPr/>
              <a:tblGrid>
                <a:gridCol w="919527">
                  <a:extLst>
                    <a:ext uri="{9D8B030D-6E8A-4147-A177-3AD203B41FA5}">
                      <a16:colId xmlns:a16="http://schemas.microsoft.com/office/drawing/2014/main" val="3316068051"/>
                    </a:ext>
                  </a:extLst>
                </a:gridCol>
                <a:gridCol w="710895">
                  <a:extLst>
                    <a:ext uri="{9D8B030D-6E8A-4147-A177-3AD203B41FA5}">
                      <a16:colId xmlns:a16="http://schemas.microsoft.com/office/drawing/2014/main" val="2026508422"/>
                    </a:ext>
                  </a:extLst>
                </a:gridCol>
                <a:gridCol w="288479">
                  <a:extLst>
                    <a:ext uri="{9D8B030D-6E8A-4147-A177-3AD203B41FA5}">
                      <a16:colId xmlns:a16="http://schemas.microsoft.com/office/drawing/2014/main" val="2483867283"/>
                    </a:ext>
                  </a:extLst>
                </a:gridCol>
                <a:gridCol w="981344">
                  <a:extLst>
                    <a:ext uri="{9D8B030D-6E8A-4147-A177-3AD203B41FA5}">
                      <a16:colId xmlns:a16="http://schemas.microsoft.com/office/drawing/2014/main" val="198614331"/>
                    </a:ext>
                  </a:extLst>
                </a:gridCol>
                <a:gridCol w="886043">
                  <a:extLst>
                    <a:ext uri="{9D8B030D-6E8A-4147-A177-3AD203B41FA5}">
                      <a16:colId xmlns:a16="http://schemas.microsoft.com/office/drawing/2014/main" val="2650261197"/>
                    </a:ext>
                  </a:extLst>
                </a:gridCol>
              </a:tblGrid>
              <a:tr h="239867">
                <a:tc>
                  <a:txBody>
                    <a:bodyPr/>
                    <a:lstStyle/>
                    <a:p>
                      <a:pPr algn="just" rtl="0" fontAlgn="ctr"/>
                      <a:r>
                        <a:rPr lang="it-IT" sz="1100" b="1" i="0" u="none" strike="noStrike">
                          <a:solidFill>
                            <a:srgbClr val="FFFFFF"/>
                          </a:solidFill>
                          <a:effectLst/>
                          <a:latin typeface="Arial" panose="020B0604020202020204" pitchFamily="34" charset="0"/>
                        </a:rPr>
                        <a:t>Regione</a:t>
                      </a:r>
                    </a:p>
                  </a:txBody>
                  <a:tcPr marL="7738" marR="7738" marT="7738"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314697"/>
                    </a:solidFill>
                  </a:tcPr>
                </a:tc>
                <a:tc>
                  <a:txBody>
                    <a:bodyPr/>
                    <a:lstStyle/>
                    <a:p>
                      <a:pPr algn="ctr" rtl="0" fontAlgn="ctr"/>
                      <a:r>
                        <a:rPr lang="it-IT" sz="1000" b="1" i="0" u="none" strike="noStrike">
                          <a:solidFill>
                            <a:srgbClr val="FFFFFF"/>
                          </a:solidFill>
                          <a:effectLst/>
                          <a:latin typeface="Arial" panose="020B0604020202020204" pitchFamily="34" charset="0"/>
                        </a:rPr>
                        <a:t>Punteggio</a:t>
                      </a:r>
                    </a:p>
                  </a:txBody>
                  <a:tcPr marL="7738" marR="7738" marT="7738" marB="0" anchor="ctr">
                    <a:lnL>
                      <a:noFill/>
                    </a:lnL>
                    <a:lnR>
                      <a:noFill/>
                    </a:lnR>
                    <a:lnT w="12700" cap="flat" cmpd="sng" algn="ctr">
                      <a:solidFill>
                        <a:srgbClr val="FFFFFF"/>
                      </a:solidFill>
                      <a:prstDash val="solid"/>
                      <a:round/>
                      <a:headEnd type="none" w="med" len="med"/>
                      <a:tailEnd type="none" w="med" len="med"/>
                    </a:lnT>
                    <a:lnB>
                      <a:noFill/>
                    </a:lnB>
                    <a:solidFill>
                      <a:srgbClr val="314697"/>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314697"/>
                    </a:solidFill>
                  </a:tcPr>
                </a:tc>
                <a:tc>
                  <a:txBody>
                    <a:bodyPr/>
                    <a:lstStyle/>
                    <a:p>
                      <a:pPr algn="just" rtl="0" fontAlgn="ctr"/>
                      <a:r>
                        <a:rPr lang="it-IT" sz="1100" b="1" i="0" u="none" strike="noStrike">
                          <a:solidFill>
                            <a:srgbClr val="FFFFFF"/>
                          </a:solidFill>
                          <a:effectLst/>
                          <a:latin typeface="Arial" panose="020B0604020202020204" pitchFamily="34" charset="0"/>
                        </a:rPr>
                        <a:t>Regione</a:t>
                      </a:r>
                    </a:p>
                  </a:txBody>
                  <a:tcPr marL="7738" marR="7738" marT="7738" marB="0" anchor="ctr">
                    <a:lnL>
                      <a:noFill/>
                    </a:lnL>
                    <a:lnR>
                      <a:noFill/>
                    </a:lnR>
                    <a:lnT>
                      <a:noFill/>
                    </a:lnT>
                    <a:lnB>
                      <a:noFill/>
                    </a:lnB>
                    <a:solidFill>
                      <a:srgbClr val="314697"/>
                    </a:solidFill>
                  </a:tcPr>
                </a:tc>
                <a:tc>
                  <a:txBody>
                    <a:bodyPr/>
                    <a:lstStyle/>
                    <a:p>
                      <a:pPr algn="ctr" rtl="0" fontAlgn="ctr"/>
                      <a:r>
                        <a:rPr lang="it-IT" sz="1100" b="1" i="0" u="none" strike="noStrike">
                          <a:solidFill>
                            <a:srgbClr val="FFFFFF"/>
                          </a:solidFill>
                          <a:effectLst/>
                          <a:latin typeface="Arial" panose="020B0604020202020204" pitchFamily="34" charset="0"/>
                        </a:rPr>
                        <a:t>Punteggio</a:t>
                      </a:r>
                    </a:p>
                  </a:txBody>
                  <a:tcPr marL="7738" marR="7738" marT="7738" marB="0" anchor="ctr">
                    <a:lnL>
                      <a:noFill/>
                    </a:lnL>
                    <a:lnR>
                      <a:noFill/>
                    </a:lnR>
                    <a:lnT>
                      <a:noFill/>
                    </a:lnT>
                    <a:lnB>
                      <a:noFill/>
                    </a:lnB>
                    <a:solidFill>
                      <a:srgbClr val="314697"/>
                    </a:solidFill>
                  </a:tcPr>
                </a:tc>
                <a:extLst>
                  <a:ext uri="{0D108BD9-81ED-4DB2-BD59-A6C34878D82A}">
                    <a16:rowId xmlns:a16="http://schemas.microsoft.com/office/drawing/2014/main" val="1051582911"/>
                  </a:ext>
                </a:extLst>
              </a:tr>
              <a:tr h="239867">
                <a:tc>
                  <a:txBody>
                    <a:bodyPr/>
                    <a:lstStyle/>
                    <a:p>
                      <a:pPr algn="l" fontAlgn="ctr"/>
                      <a:r>
                        <a:rPr lang="it-IT" sz="1500" b="0" i="0" u="none" strike="noStrike">
                          <a:solidFill>
                            <a:srgbClr val="000000"/>
                          </a:solidFill>
                          <a:effectLst/>
                          <a:latin typeface="Arial" panose="020B0604020202020204" pitchFamily="34" charset="0"/>
                        </a:rPr>
                        <a:t> </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l"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l"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l"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l"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4226780635"/>
                  </a:ext>
                </a:extLst>
              </a:tr>
              <a:tr h="417833">
                <a:tc gridSpan="5">
                  <a:txBody>
                    <a:bodyPr/>
                    <a:lstStyle/>
                    <a:p>
                      <a:pPr algn="ctr" rtl="0" fontAlgn="ctr"/>
                      <a:r>
                        <a:rPr lang="it-IT" sz="1300" b="1" i="0" u="none" strike="noStrike">
                          <a:solidFill>
                            <a:srgbClr val="FF0000"/>
                          </a:solidFill>
                          <a:effectLst/>
                          <a:latin typeface="Arial" panose="020B0604020202020204" pitchFamily="34" charset="0"/>
                        </a:rPr>
                        <a:t>Adempienti</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843926134"/>
                  </a:ext>
                </a:extLst>
              </a:tr>
              <a:tr h="239867">
                <a:tc>
                  <a:txBody>
                    <a:bodyPr/>
                    <a:lstStyle/>
                    <a:p>
                      <a:endParaRPr lang="it-IT"/>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endParaRPr lang="it-IT" dirty="0"/>
                    </a:p>
                  </a:txBody>
                  <a:tcPr marL="7738" marR="7738" marT="7738" marB="0" anchor="ctr">
                    <a:lnL>
                      <a:noFill/>
                    </a:lnL>
                    <a:lnR>
                      <a:noFill/>
                    </a:lnR>
                    <a:lnT>
                      <a:noFill/>
                    </a:lnT>
                    <a:lnB>
                      <a:noFill/>
                    </a:lnB>
                    <a:solidFill>
                      <a:srgbClr val="E8E8E8"/>
                    </a:solidFill>
                  </a:tcPr>
                </a:tc>
                <a:tc>
                  <a:txBody>
                    <a:bodyPr/>
                    <a:lstStyle/>
                    <a:p>
                      <a:pPr algn="ctr" fontAlgn="ctr"/>
                      <a:endParaRPr lang="it-IT" sz="1500" b="0" i="0" u="none" strike="noStrike" dirty="0">
                        <a:solidFill>
                          <a:srgbClr val="000000"/>
                        </a:solidFill>
                        <a:effectLst/>
                        <a:latin typeface="Arial" panose="020B0604020202020204" pitchFamily="34" charset="0"/>
                      </a:endParaRPr>
                    </a:p>
                  </a:txBody>
                  <a:tcPr marL="7738" marR="7738" marT="7738" marB="0" anchor="ctr">
                    <a:lnL>
                      <a:noFill/>
                    </a:lnL>
                    <a:lnR w="12700" cap="flat" cmpd="sng" algn="ctr">
                      <a:solidFill>
                        <a:srgbClr val="FFFFFF"/>
                      </a:solidFill>
                      <a:prstDash val="solid"/>
                      <a:round/>
                      <a:headEnd type="none" w="med" len="med"/>
                      <a:tailEnd type="none" w="med" len="med"/>
                    </a:lnR>
                    <a:lnT>
                      <a:noFill/>
                    </a:lnT>
                    <a:lnB>
                      <a:noFill/>
                    </a:lnB>
                    <a:solidFill>
                      <a:srgbClr val="E8E8E8"/>
                    </a:solidFill>
                  </a:tcPr>
                </a:tc>
                <a:tc>
                  <a:txBody>
                    <a:bodyPr/>
                    <a:lstStyle/>
                    <a:p>
                      <a:endParaRPr lang="it-IT"/>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endParaRPr lang="it-IT" dirty="0"/>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102363790"/>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Piemonte</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221</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w="12700" cap="flat" cmpd="sng" algn="ctr">
                      <a:solidFill>
                        <a:srgbClr val="FFFFFF"/>
                      </a:solidFill>
                      <a:prstDash val="solid"/>
                      <a:round/>
                      <a:headEnd type="none" w="med" len="med"/>
                      <a:tailEnd type="none" w="med" len="med"/>
                    </a:lnR>
                    <a:lnT>
                      <a:noFill/>
                    </a:lnT>
                    <a:lnB>
                      <a:noFill/>
                    </a:lnB>
                    <a:solidFill>
                      <a:srgbClr val="E8E8E8"/>
                    </a:solidFill>
                  </a:tcPr>
                </a:tc>
                <a:tc>
                  <a:txBody>
                    <a:bodyPr/>
                    <a:lstStyle/>
                    <a:p>
                      <a:pPr algn="just" rtl="0" fontAlgn="ctr"/>
                      <a:r>
                        <a:rPr lang="it-IT" sz="1100" b="1" i="0" u="none" strike="noStrike" dirty="0">
                          <a:solidFill>
                            <a:srgbClr val="314697"/>
                          </a:solidFill>
                          <a:effectLst/>
                          <a:latin typeface="Arial" panose="020B0604020202020204" pitchFamily="34" charset="0"/>
                        </a:rPr>
                        <a:t>Marche</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201</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2622730790"/>
                  </a:ext>
                </a:extLst>
              </a:tr>
              <a:tr h="324981">
                <a:tc>
                  <a:txBody>
                    <a:bodyPr/>
                    <a:lstStyle/>
                    <a:p>
                      <a:pPr algn="just" rtl="0" fontAlgn="ctr"/>
                      <a:r>
                        <a:rPr lang="it-IT" sz="1100" b="1" i="0" u="none" strike="noStrike" dirty="0">
                          <a:solidFill>
                            <a:srgbClr val="314697"/>
                          </a:solidFill>
                          <a:effectLst/>
                          <a:latin typeface="Arial" panose="020B0604020202020204" pitchFamily="34" charset="0"/>
                        </a:rPr>
                        <a:t>Veneto</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218</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FFFFFF"/>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w="12700" cap="flat" cmpd="sng" algn="ctr">
                      <a:solidFill>
                        <a:srgbClr val="FFFFFF"/>
                      </a:solidFill>
                      <a:prstDash val="solid"/>
                      <a:round/>
                      <a:headEnd type="none" w="med" len="med"/>
                      <a:tailEnd type="none" w="med" len="med"/>
                    </a:lnR>
                    <a:lnT>
                      <a:noFill/>
                    </a:lnT>
                    <a:lnB>
                      <a:noFill/>
                    </a:lnB>
                    <a:solidFill>
                      <a:srgbClr val="FFFFFF"/>
                    </a:solidFill>
                  </a:tcPr>
                </a:tc>
                <a:tc>
                  <a:txBody>
                    <a:bodyPr/>
                    <a:lstStyle/>
                    <a:p>
                      <a:r>
                        <a:rPr lang="it-IT" sz="1100" b="1" i="0" u="none" strike="noStrike" kern="1200" dirty="0">
                          <a:solidFill>
                            <a:srgbClr val="314697"/>
                          </a:solidFill>
                          <a:effectLst/>
                          <a:latin typeface="Arial" panose="020B0604020202020204" pitchFamily="34" charset="0"/>
                          <a:ea typeface="+mn-ea"/>
                          <a:cs typeface="+mn-cs"/>
                        </a:rPr>
                        <a:t>Liguria</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a:txBody>
                    <a:bodyPr/>
                    <a:lstStyle/>
                    <a:p>
                      <a:pPr algn="ctr"/>
                      <a:r>
                        <a:rPr lang="it-IT" sz="1100" b="1" i="0" u="none" strike="noStrike" kern="1200" dirty="0" smtClean="0">
                          <a:solidFill>
                            <a:srgbClr val="314697"/>
                          </a:solidFill>
                          <a:effectLst/>
                          <a:latin typeface="Arial" panose="020B0604020202020204" pitchFamily="34" charset="0"/>
                          <a:ea typeface="+mn-ea"/>
                          <a:cs typeface="+mn-cs"/>
                        </a:rPr>
                        <a:t>195</a:t>
                      </a:r>
                      <a:endParaRPr lang="it-IT" sz="1100" b="1" i="0" u="none" strike="noStrike" kern="1200" dirty="0">
                        <a:solidFill>
                          <a:srgbClr val="314697"/>
                        </a:solidFill>
                        <a:effectLst/>
                        <a:latin typeface="Arial" panose="020B0604020202020204" pitchFamily="34" charset="0"/>
                        <a:ea typeface="+mn-ea"/>
                        <a:cs typeface="+mn-cs"/>
                      </a:endParaRPr>
                    </a:p>
                  </a:txBody>
                  <a:tcPr marL="7738" marR="7738" marT="7738" marB="0" anchor="ctr">
                    <a:lnL>
                      <a:noFill/>
                    </a:lnL>
                    <a:lnR>
                      <a:noFill/>
                    </a:lnR>
                    <a:lnT>
                      <a:noFill/>
                    </a:lnT>
                    <a:lnB>
                      <a:noFill/>
                    </a:lnB>
                    <a:solidFill>
                      <a:srgbClr val="FFFFFF"/>
                    </a:solidFill>
                  </a:tcPr>
                </a:tc>
                <a:extLst>
                  <a:ext uri="{0D108BD9-81ED-4DB2-BD59-A6C34878D82A}">
                    <a16:rowId xmlns:a16="http://schemas.microsoft.com/office/drawing/2014/main" val="4080469111"/>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Emilia R.</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218</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just" rtl="0" fontAlgn="ctr"/>
                      <a:r>
                        <a:rPr lang="it-IT" sz="1100" b="1" i="0" u="none" strike="noStrike" dirty="0">
                          <a:solidFill>
                            <a:srgbClr val="314697"/>
                          </a:solidFill>
                          <a:effectLst/>
                          <a:latin typeface="Arial" panose="020B0604020202020204" pitchFamily="34" charset="0"/>
                        </a:rPr>
                        <a:t>Basilicata</a:t>
                      </a: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189</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3387307608"/>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Toscana</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216</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FFFFFF"/>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FFFFFF"/>
                    </a:solidFill>
                  </a:tcPr>
                </a:tc>
                <a:tc>
                  <a:txBody>
                    <a:bodyPr/>
                    <a:lstStyle/>
                    <a:p>
                      <a:pPr algn="just" rtl="0" fontAlgn="ctr"/>
                      <a:r>
                        <a:rPr lang="it-IT" sz="1100" b="1" i="0" u="none" strike="noStrike" dirty="0">
                          <a:solidFill>
                            <a:srgbClr val="314697"/>
                          </a:solidFill>
                          <a:effectLst/>
                          <a:latin typeface="Arial" panose="020B0604020202020204" pitchFamily="34" charset="0"/>
                        </a:rPr>
                        <a:t>Lazio</a:t>
                      </a:r>
                    </a:p>
                  </a:txBody>
                  <a:tcPr marL="7738" marR="7738" marT="7738" marB="0" anchor="ctr">
                    <a:lnL>
                      <a:noFill/>
                    </a:lnL>
                    <a:lnR>
                      <a:noFill/>
                    </a:lnR>
                    <a:lnT>
                      <a:noFill/>
                    </a:lnT>
                    <a:lnB>
                      <a:noFill/>
                    </a:lnB>
                    <a:solidFill>
                      <a:srgbClr val="FFFFFF"/>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180</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FFFFFF"/>
                    </a:solidFill>
                  </a:tcPr>
                </a:tc>
                <a:extLst>
                  <a:ext uri="{0D108BD9-81ED-4DB2-BD59-A6C34878D82A}">
                    <a16:rowId xmlns:a16="http://schemas.microsoft.com/office/drawing/2014/main" val="1378414671"/>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Lombardia </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212</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just" rtl="0" fontAlgn="ctr"/>
                      <a:r>
                        <a:rPr lang="it-IT" sz="1100" b="1" i="0" u="none" strike="noStrike">
                          <a:solidFill>
                            <a:srgbClr val="314697"/>
                          </a:solidFill>
                          <a:effectLst/>
                          <a:latin typeface="Arial" panose="020B0604020202020204" pitchFamily="34" charset="0"/>
                        </a:rPr>
                        <a:t>Puglia</a:t>
                      </a: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179</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1728782745"/>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Umbria</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208</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FFFFFF"/>
                    </a:solidFill>
                  </a:tcPr>
                </a:tc>
                <a:tc>
                  <a:txBody>
                    <a:bodyPr/>
                    <a:lstStyle/>
                    <a:p>
                      <a:pPr algn="ctr" fontAlgn="ctr"/>
                      <a:r>
                        <a:rPr lang="it-IT" sz="1500" b="0" i="0" u="none" strike="noStrike">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FFFFFF"/>
                    </a:solidFill>
                  </a:tcPr>
                </a:tc>
                <a:tc>
                  <a:txBody>
                    <a:bodyPr/>
                    <a:lstStyle/>
                    <a:p>
                      <a:pPr algn="just" rtl="0" fontAlgn="ctr"/>
                      <a:r>
                        <a:rPr lang="it-IT" sz="1100" b="1" i="0" u="none" strike="noStrike">
                          <a:solidFill>
                            <a:srgbClr val="314697"/>
                          </a:solidFill>
                          <a:effectLst/>
                          <a:latin typeface="Arial" panose="020B0604020202020204" pitchFamily="34" charset="0"/>
                        </a:rPr>
                        <a:t>Molise </a:t>
                      </a:r>
                    </a:p>
                  </a:txBody>
                  <a:tcPr marL="7738" marR="7738" marT="7738" marB="0" anchor="ctr">
                    <a:lnL>
                      <a:noFill/>
                    </a:lnL>
                    <a:lnR>
                      <a:noFill/>
                    </a:lnR>
                    <a:lnT>
                      <a:noFill/>
                    </a:lnT>
                    <a:lnB>
                      <a:noFill/>
                    </a:lnB>
                    <a:solidFill>
                      <a:srgbClr val="FFFFFF"/>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167</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FFFFFF"/>
                    </a:solidFill>
                  </a:tcPr>
                </a:tc>
                <a:extLst>
                  <a:ext uri="{0D108BD9-81ED-4DB2-BD59-A6C34878D82A}">
                    <a16:rowId xmlns:a16="http://schemas.microsoft.com/office/drawing/2014/main" val="3515559970"/>
                  </a:ext>
                </a:extLst>
              </a:tr>
              <a:tr h="239867">
                <a:tc>
                  <a:txBody>
                    <a:bodyPr/>
                    <a:lstStyle/>
                    <a:p>
                      <a:pPr algn="just" rtl="0" fontAlgn="ctr"/>
                      <a:r>
                        <a:rPr lang="it-IT" sz="1100" b="1" i="0" u="none" strike="noStrike" dirty="0">
                          <a:solidFill>
                            <a:srgbClr val="314697"/>
                          </a:solidFill>
                          <a:effectLst/>
                          <a:latin typeface="Arial" panose="020B0604020202020204" pitchFamily="34" charset="0"/>
                        </a:rPr>
                        <a:t>Abruzzo</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202</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tc>
                  <a:txBody>
                    <a:bodyPr/>
                    <a:lstStyle/>
                    <a:p>
                      <a:pPr algn="ctr" fontAlgn="ctr"/>
                      <a:r>
                        <a:rPr lang="it-IT" sz="1500" b="0" i="0" u="none" strike="noStrike" dirty="0">
                          <a:solidFill>
                            <a:srgbClr val="00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just" rtl="0" fontAlgn="ctr"/>
                      <a:r>
                        <a:rPr lang="it-IT" sz="1100" b="1" i="0" u="none" strike="noStrike">
                          <a:solidFill>
                            <a:srgbClr val="314697"/>
                          </a:solidFill>
                          <a:effectLst/>
                          <a:latin typeface="Arial" panose="020B0604020202020204" pitchFamily="34" charset="0"/>
                        </a:rPr>
                        <a:t>Sicilia </a:t>
                      </a: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dirty="0" smtClean="0">
                          <a:solidFill>
                            <a:srgbClr val="314697"/>
                          </a:solidFill>
                          <a:effectLst/>
                          <a:latin typeface="Arial" panose="020B0604020202020204" pitchFamily="34" charset="0"/>
                        </a:rPr>
                        <a:t>160</a:t>
                      </a:r>
                      <a:endParaRPr lang="it-IT" sz="1100" b="1" i="0" u="none" strike="noStrike" dirty="0">
                        <a:solidFill>
                          <a:srgbClr val="314697"/>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517201156"/>
                  </a:ext>
                </a:extLst>
              </a:tr>
              <a:tr h="410095">
                <a:tc gridSpan="5">
                  <a:txBody>
                    <a:bodyPr/>
                    <a:lstStyle/>
                    <a:p>
                      <a:pPr algn="ctr" rtl="0" fontAlgn="ctr"/>
                      <a:r>
                        <a:rPr lang="it-IT" sz="1300" b="1" i="0" u="none" strike="noStrike" dirty="0">
                          <a:solidFill>
                            <a:srgbClr val="FF0000"/>
                          </a:solidFill>
                          <a:effectLst/>
                          <a:latin typeface="Arial" panose="020B0604020202020204" pitchFamily="34" charset="0"/>
                        </a:rPr>
                        <a:t>Inadempienti</a:t>
                      </a:r>
                    </a:p>
                  </a:txBody>
                  <a:tcPr marL="7738" marR="7738" marT="7738" marB="0" anchor="ctr">
                    <a:lnL w="12700" cap="flat" cmpd="sng" algn="ctr">
                      <a:solidFill>
                        <a:srgbClr val="FFFFFF"/>
                      </a:solidFill>
                      <a:prstDash val="solid"/>
                      <a:round/>
                      <a:headEnd type="none" w="med" len="med"/>
                      <a:tailEnd type="none" w="med" len="med"/>
                    </a:lnL>
                    <a:lnR>
                      <a:noFill/>
                    </a:lnR>
                    <a:lnT>
                      <a:noFill/>
                    </a:lnT>
                    <a:lnB>
                      <a:noFill/>
                    </a:lnB>
                    <a:solidFill>
                      <a:srgbClr val="FFFFFF"/>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74159390"/>
                  </a:ext>
                </a:extLst>
              </a:tr>
              <a:tr h="185704">
                <a:tc>
                  <a:txBody>
                    <a:bodyPr/>
                    <a:lstStyle/>
                    <a:p>
                      <a:pPr algn="just" rtl="0" fontAlgn="ctr"/>
                      <a:r>
                        <a:rPr lang="it-IT" sz="1100" b="1" i="0" u="none" strike="noStrike" dirty="0">
                          <a:solidFill>
                            <a:srgbClr val="FF0000"/>
                          </a:solidFill>
                          <a:effectLst/>
                          <a:latin typeface="Arial" panose="020B0604020202020204" pitchFamily="34" charset="0"/>
                        </a:rPr>
                        <a:t>Calabria </a:t>
                      </a: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dirty="0" smtClean="0">
                          <a:solidFill>
                            <a:srgbClr val="FF0000"/>
                          </a:solidFill>
                          <a:effectLst/>
                          <a:latin typeface="Arial" panose="020B0604020202020204" pitchFamily="34" charset="0"/>
                        </a:rPr>
                        <a:t>136</a:t>
                      </a:r>
                      <a:endParaRPr lang="it-IT" sz="1100" b="1" i="0" u="none" strike="noStrike" dirty="0">
                        <a:solidFill>
                          <a:srgbClr val="FF0000"/>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a:solidFill>
                            <a:srgbClr val="FF0000"/>
                          </a:solidFill>
                          <a:effectLst/>
                          <a:latin typeface="Arial" panose="020B0604020202020204" pitchFamily="34" charset="0"/>
                        </a:rPr>
                        <a:t> </a:t>
                      </a:r>
                    </a:p>
                  </a:txBody>
                  <a:tcPr marL="7738" marR="7738" marT="7738" marB="0" anchor="ctr">
                    <a:lnL>
                      <a:noFill/>
                    </a:lnL>
                    <a:lnR>
                      <a:noFill/>
                    </a:lnR>
                    <a:lnT>
                      <a:noFill/>
                    </a:lnT>
                    <a:lnB>
                      <a:noFill/>
                    </a:lnB>
                    <a:solidFill>
                      <a:srgbClr val="E8E8E8"/>
                    </a:solidFill>
                  </a:tcPr>
                </a:tc>
                <a:tc>
                  <a:txBody>
                    <a:bodyPr/>
                    <a:lstStyle/>
                    <a:p>
                      <a:pPr algn="just" rtl="0" fontAlgn="ctr"/>
                      <a:r>
                        <a:rPr lang="it-IT" sz="1100" b="1" i="0" u="none" strike="noStrike">
                          <a:solidFill>
                            <a:srgbClr val="FF0000"/>
                          </a:solidFill>
                          <a:effectLst/>
                          <a:latin typeface="Arial" panose="020B0604020202020204" pitchFamily="34" charset="0"/>
                        </a:rPr>
                        <a:t>Campania</a:t>
                      </a:r>
                    </a:p>
                  </a:txBody>
                  <a:tcPr marL="7738" marR="7738" marT="7738" marB="0" anchor="ctr">
                    <a:lnL>
                      <a:noFill/>
                    </a:lnL>
                    <a:lnR>
                      <a:noFill/>
                    </a:lnR>
                    <a:lnT>
                      <a:noFill/>
                    </a:lnT>
                    <a:lnB>
                      <a:noFill/>
                    </a:lnB>
                    <a:solidFill>
                      <a:srgbClr val="E8E8E8"/>
                    </a:solidFill>
                  </a:tcPr>
                </a:tc>
                <a:tc>
                  <a:txBody>
                    <a:bodyPr/>
                    <a:lstStyle/>
                    <a:p>
                      <a:pPr algn="ctr" rtl="0" fontAlgn="ctr"/>
                      <a:r>
                        <a:rPr lang="it-IT" sz="1100" b="1" i="0" u="none" strike="noStrike" dirty="0" smtClean="0">
                          <a:solidFill>
                            <a:srgbClr val="FF0000"/>
                          </a:solidFill>
                          <a:effectLst/>
                          <a:latin typeface="Arial" panose="020B0604020202020204" pitchFamily="34" charset="0"/>
                        </a:rPr>
                        <a:t>153</a:t>
                      </a:r>
                      <a:endParaRPr lang="it-IT" sz="1100" b="1" i="0" u="none" strike="noStrike" dirty="0">
                        <a:solidFill>
                          <a:srgbClr val="FF0000"/>
                        </a:solidFill>
                        <a:effectLst/>
                        <a:latin typeface="Arial" panose="020B0604020202020204" pitchFamily="34" charset="0"/>
                      </a:endParaRPr>
                    </a:p>
                  </a:txBody>
                  <a:tcPr marL="7738" marR="7738" marT="7738" marB="0" anchor="ctr">
                    <a:lnL>
                      <a:noFill/>
                    </a:lnL>
                    <a:lnR>
                      <a:noFill/>
                    </a:lnR>
                    <a:lnT>
                      <a:noFill/>
                    </a:lnT>
                    <a:lnB>
                      <a:noFill/>
                    </a:lnB>
                    <a:solidFill>
                      <a:srgbClr val="E8E8E8"/>
                    </a:solidFill>
                  </a:tcPr>
                </a:tc>
                <a:extLst>
                  <a:ext uri="{0D108BD9-81ED-4DB2-BD59-A6C34878D82A}">
                    <a16:rowId xmlns:a16="http://schemas.microsoft.com/office/drawing/2014/main" val="1875739061"/>
                  </a:ext>
                </a:extLst>
              </a:tr>
            </a:tbl>
          </a:graphicData>
        </a:graphic>
      </p:graphicFrame>
    </p:spTree>
    <p:extLst>
      <p:ext uri="{BB962C8B-B14F-4D97-AF65-F5344CB8AC3E}">
        <p14:creationId xmlns:p14="http://schemas.microsoft.com/office/powerpoint/2010/main" val="1465125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3031086" y="992052"/>
            <a:ext cx="6054962" cy="299847"/>
          </a:xfrm>
          <a:prstGeom prst="rect">
            <a:avLst/>
          </a:prstGeom>
          <a:noFill/>
          <a:ln w="9525">
            <a:noFill/>
            <a:round/>
            <a:headEnd/>
            <a:tailEnd/>
          </a:ln>
        </p:spPr>
        <p:txBody>
          <a:bodyPr wrap="square" lIns="90000" tIns="45000" rIns="90000" bIns="45000">
            <a:spAutoFit/>
          </a:bodyPr>
          <a:lstStyle/>
          <a:p>
            <a:pPr hangingPunct="0">
              <a:lnSpc>
                <a:spcPct val="97000"/>
              </a:lnSpc>
              <a:buClr>
                <a:srgbClr val="000000"/>
              </a:buClr>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400" b="1" dirty="0">
                <a:solidFill>
                  <a:srgbClr val="FF0000"/>
                </a:solidFill>
              </a:rPr>
              <a:t>Quota studenti della scuola primaria con frequenza a tempo pieno</a:t>
            </a:r>
          </a:p>
        </p:txBody>
      </p:sp>
      <p:sp>
        <p:nvSpPr>
          <p:cNvPr id="17" name="Rettangolo 16"/>
          <p:cNvSpPr/>
          <p:nvPr/>
        </p:nvSpPr>
        <p:spPr>
          <a:xfrm flipV="1">
            <a:off x="-29206" y="431707"/>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7" name="Picture 3"/>
          <p:cNvPicPr>
            <a:picLocks noChangeAspect="1" noChangeArrowheads="1"/>
          </p:cNvPicPr>
          <p:nvPr/>
        </p:nvPicPr>
        <p:blipFill>
          <a:blip r:embed="rId3" cstate="print"/>
          <a:srcRect/>
          <a:stretch>
            <a:fillRect/>
          </a:stretch>
        </p:blipFill>
        <p:spPr bwMode="auto">
          <a:xfrm>
            <a:off x="3059832" y="1504190"/>
            <a:ext cx="5934094" cy="3035524"/>
          </a:xfrm>
          <a:prstGeom prst="rect">
            <a:avLst/>
          </a:prstGeom>
          <a:noFill/>
          <a:ln w="9525">
            <a:noFill/>
            <a:miter lim="800000"/>
            <a:headEnd/>
            <a:tailEnd/>
          </a:ln>
        </p:spPr>
      </p:pic>
      <p:pic>
        <p:nvPicPr>
          <p:cNvPr id="8" name="Picture 5"/>
          <p:cNvPicPr>
            <a:picLocks noChangeAspect="1" noChangeArrowheads="1"/>
          </p:cNvPicPr>
          <p:nvPr/>
        </p:nvPicPr>
        <p:blipFill>
          <a:blip r:embed="rId4" cstate="print"/>
          <a:srcRect/>
          <a:stretch>
            <a:fillRect/>
          </a:stretch>
        </p:blipFill>
        <p:spPr bwMode="auto">
          <a:xfrm>
            <a:off x="13202" y="683441"/>
            <a:ext cx="2952328" cy="2925906"/>
          </a:xfrm>
          <a:prstGeom prst="rect">
            <a:avLst/>
          </a:prstGeom>
          <a:noFill/>
        </p:spPr>
      </p:pic>
      <p:sp>
        <p:nvSpPr>
          <p:cNvPr id="9" name="Text Box 4"/>
          <p:cNvSpPr txBox="1">
            <a:spLocks noChangeArrowheads="1"/>
          </p:cNvSpPr>
          <p:nvPr/>
        </p:nvSpPr>
        <p:spPr bwMode="auto">
          <a:xfrm>
            <a:off x="575556" y="85843"/>
            <a:ext cx="7992888" cy="329727"/>
          </a:xfrm>
          <a:prstGeom prst="rect">
            <a:avLst/>
          </a:prstGeom>
          <a:noFill/>
          <a:ln w="9525">
            <a:noFill/>
            <a:round/>
            <a:headEnd/>
            <a:tailEnd/>
          </a:ln>
        </p:spPr>
        <p:txBody>
          <a:bodyPr wrap="square" lIns="90000" tIns="45000" rIns="90000" bIns="45000">
            <a:spAutoFit/>
          </a:bodyPr>
          <a:lstStyle/>
          <a:p>
            <a:pPr algn="ctr" hangingPunct="0">
              <a:lnSpc>
                <a:spcPct val="97000"/>
              </a:lnSpc>
              <a:buClr>
                <a:srgbClr val="000000"/>
              </a:buClr>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b="1" dirty="0">
                <a:solidFill>
                  <a:srgbClr val="FF0000"/>
                </a:solidFill>
              </a:rPr>
              <a:t>CONVERGENZA INTERROTTA NELLA SCOLARIZZAZIONE AL SUD</a:t>
            </a:r>
            <a:endParaRPr lang="it-IT" sz="1600" b="1" i="1" dirty="0">
              <a:solidFill>
                <a:srgbClr val="FF0000"/>
              </a:solidFill>
            </a:endParaRPr>
          </a:p>
        </p:txBody>
      </p:sp>
    </p:spTree>
    <p:extLst>
      <p:ext uri="{BB962C8B-B14F-4D97-AF65-F5344CB8AC3E}">
        <p14:creationId xmlns:p14="http://schemas.microsoft.com/office/powerpoint/2010/main" val="684819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5496" y="4639558"/>
            <a:ext cx="8856984" cy="52448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4" name="Line 8"/>
          <p:cNvSpPr>
            <a:spLocks noChangeShapeType="1"/>
          </p:cNvSpPr>
          <p:nvPr/>
        </p:nvSpPr>
        <p:spPr bwMode="auto">
          <a:xfrm>
            <a:off x="26110" y="478868"/>
            <a:ext cx="9001000" cy="1"/>
          </a:xfrm>
          <a:prstGeom prst="line">
            <a:avLst/>
          </a:prstGeom>
          <a:noFill/>
          <a:ln w="57150">
            <a:solidFill>
              <a:srgbClr val="314697"/>
            </a:solidFill>
            <a:round/>
            <a:headEnd/>
            <a:tailEnd/>
          </a:ln>
        </p:spPr>
        <p:txBody>
          <a:bodyPr/>
          <a:lstStyle/>
          <a:p>
            <a:endParaRPr lang="it-IT" sz="1350"/>
          </a:p>
        </p:txBody>
      </p:sp>
      <p:pic>
        <p:nvPicPr>
          <p:cNvPr id="5" name="Immagine 4" descr="orizzontale_blu.JPG"/>
          <p:cNvPicPr>
            <a:picLocks noChangeAspect="1"/>
          </p:cNvPicPr>
          <p:nvPr/>
        </p:nvPicPr>
        <p:blipFill>
          <a:blip r:embed="rId2" cstate="print"/>
          <a:stretch>
            <a:fillRect/>
          </a:stretch>
        </p:blipFill>
        <p:spPr>
          <a:xfrm>
            <a:off x="6570222" y="4639558"/>
            <a:ext cx="1119591" cy="470474"/>
          </a:xfrm>
          <a:prstGeom prst="rect">
            <a:avLst/>
          </a:prstGeom>
        </p:spPr>
      </p:pic>
      <p:sp>
        <p:nvSpPr>
          <p:cNvPr id="10" name="Text Box 4"/>
          <p:cNvSpPr txBox="1">
            <a:spLocks noChangeArrowheads="1"/>
          </p:cNvSpPr>
          <p:nvPr/>
        </p:nvSpPr>
        <p:spPr bwMode="auto">
          <a:xfrm>
            <a:off x="4613282" y="827709"/>
            <a:ext cx="2646294" cy="1106905"/>
          </a:xfrm>
          <a:prstGeom prst="rect">
            <a:avLst/>
          </a:prstGeom>
          <a:noFill/>
          <a:ln w="9525">
            <a:noFill/>
            <a:round/>
            <a:headEnd/>
            <a:tailEnd/>
          </a:ln>
        </p:spPr>
        <p:txBody>
          <a:bodyPr wrap="square" lIns="67500" tIns="33750" rIns="67500" bIns="33750">
            <a:spAutoFit/>
          </a:bodyPr>
          <a:lstStyle/>
          <a:p>
            <a:r>
              <a:rPr lang="it-IT" sz="1350" b="1" dirty="0">
                <a:solidFill>
                  <a:srgbClr val="FF0000"/>
                </a:solidFill>
              </a:rPr>
              <a:t>Giovani (18-24 anni) con al più la licenza media abbandonano sia lo studio che la formazione professionalizzante</a:t>
            </a:r>
          </a:p>
        </p:txBody>
      </p:sp>
      <p:sp>
        <p:nvSpPr>
          <p:cNvPr id="14" name="Rettangolo 13"/>
          <p:cNvSpPr/>
          <p:nvPr/>
        </p:nvSpPr>
        <p:spPr>
          <a:xfrm>
            <a:off x="1331640" y="141480"/>
            <a:ext cx="6528807" cy="323165"/>
          </a:xfrm>
          <a:prstGeom prst="rect">
            <a:avLst/>
          </a:prstGeom>
        </p:spPr>
        <p:txBody>
          <a:bodyPr wrap="square">
            <a:spAutoFit/>
          </a:bodyPr>
          <a:lstStyle/>
          <a:p>
            <a:pPr algn="r" hangingPunct="0">
              <a:buClr>
                <a:srgbClr val="000000"/>
              </a:buClr>
              <a:buSzPct val="45000"/>
              <a:tabLst>
                <a:tab pos="542925" algn="l"/>
                <a:tab pos="1085850" algn="l"/>
                <a:tab pos="1626394" algn="l"/>
                <a:tab pos="2171700" algn="l"/>
                <a:tab pos="2714625" algn="l"/>
                <a:tab pos="3257550" algn="l"/>
                <a:tab pos="3799285" algn="l"/>
                <a:tab pos="4341019" algn="l"/>
                <a:tab pos="4886325" algn="l"/>
                <a:tab pos="5429250" algn="l"/>
                <a:tab pos="5972175" algn="l"/>
              </a:tabLst>
            </a:pPr>
            <a:r>
              <a:rPr lang="it-IT" sz="1500" b="1" dirty="0">
                <a:solidFill>
                  <a:srgbClr val="314697"/>
                </a:solidFill>
                <a:latin typeface="+mj-lt"/>
              </a:rPr>
              <a:t>La disuguaglianza economica e sociale si riflette anche nella scuola </a:t>
            </a:r>
            <a:endParaRPr lang="it-IT" sz="1500" b="1" i="1" dirty="0">
              <a:solidFill>
                <a:srgbClr val="314697"/>
              </a:solidFill>
              <a:latin typeface="+mj-lt"/>
            </a:endParaRPr>
          </a:p>
        </p:txBody>
      </p:sp>
      <p:pic>
        <p:nvPicPr>
          <p:cNvPr id="9" name="Immagine 8" descr="intervallo uguale def bis - Copia ok.jpeg"/>
          <p:cNvPicPr/>
          <p:nvPr/>
        </p:nvPicPr>
        <p:blipFill>
          <a:blip r:embed="rId3" cstate="print"/>
          <a:stretch>
            <a:fillRect/>
          </a:stretch>
        </p:blipFill>
        <p:spPr>
          <a:xfrm>
            <a:off x="1763689" y="735546"/>
            <a:ext cx="2835581" cy="3704875"/>
          </a:xfrm>
          <a:prstGeom prst="rect">
            <a:avLst/>
          </a:prstGeom>
        </p:spPr>
      </p:pic>
      <p:sp>
        <p:nvSpPr>
          <p:cNvPr id="12" name="Text Box 4"/>
          <p:cNvSpPr txBox="1">
            <a:spLocks noChangeArrowheads="1"/>
          </p:cNvSpPr>
          <p:nvPr/>
        </p:nvSpPr>
        <p:spPr bwMode="auto">
          <a:xfrm>
            <a:off x="4734018" y="2355727"/>
            <a:ext cx="2646294" cy="1937902"/>
          </a:xfrm>
          <a:prstGeom prst="rect">
            <a:avLst/>
          </a:prstGeom>
          <a:noFill/>
          <a:ln w="9525">
            <a:noFill/>
            <a:round/>
            <a:headEnd/>
            <a:tailEnd/>
          </a:ln>
        </p:spPr>
        <p:txBody>
          <a:bodyPr wrap="square" lIns="67500" tIns="33750" rIns="67500" bIns="33750">
            <a:spAutoFit/>
          </a:bodyPr>
          <a:lstStyle/>
          <a:p>
            <a:r>
              <a:rPr lang="it-IT" sz="1350" b="1" dirty="0">
                <a:solidFill>
                  <a:srgbClr val="314697"/>
                </a:solidFill>
              </a:rPr>
              <a:t>Il tasso di abbandono scolastico è pari al 18,5% nel Mezzogiorno, al 14% nel Centro-Nord, al 10,6% nella media Ue a 27</a:t>
            </a:r>
          </a:p>
          <a:p>
            <a:endParaRPr lang="it-IT" sz="1350" b="1" dirty="0">
              <a:solidFill>
                <a:srgbClr val="314697"/>
              </a:solidFill>
            </a:endParaRPr>
          </a:p>
          <a:p>
            <a:r>
              <a:rPr lang="it-IT" sz="1350" b="1" u="sng" dirty="0">
                <a:solidFill>
                  <a:srgbClr val="314697"/>
                </a:solidFill>
              </a:rPr>
              <a:t>Si è interrotto il processo di convergenza verso gli standard europei</a:t>
            </a:r>
          </a:p>
        </p:txBody>
      </p:sp>
    </p:spTree>
    <p:extLst>
      <p:ext uri="{BB962C8B-B14F-4D97-AF65-F5344CB8AC3E}">
        <p14:creationId xmlns:p14="http://schemas.microsoft.com/office/powerpoint/2010/main" val="3199106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07504" y="675000"/>
            <a:ext cx="9001480" cy="3999641"/>
          </a:xfrm>
          <a:prstGeom prst="rect">
            <a:avLst/>
          </a:prstGeom>
          <a:noFill/>
          <a:ln w="9525">
            <a:noFill/>
            <a:round/>
            <a:headEnd/>
            <a:tailEnd/>
          </a:ln>
        </p:spPr>
        <p:txBody>
          <a:bodyPr wrap="square" lIns="90000" tIns="45000" rIns="90000" bIns="45000">
            <a:spAutoFit/>
          </a:bodyPr>
          <a:lstStyle/>
          <a:p>
            <a:pPr algn="ctr"/>
            <a:r>
              <a:rPr lang="it-IT" sz="2000" b="1" dirty="0">
                <a:solidFill>
                  <a:srgbClr val="FF0000"/>
                </a:solidFill>
              </a:rPr>
              <a:t>LE CINQUE DOMANDE SUL «REGIONALISMO DIFFERENZIATO» </a:t>
            </a:r>
            <a:r>
              <a:rPr lang="it-IT" b="1" dirty="0">
                <a:solidFill>
                  <a:srgbClr val="FF0000"/>
                </a:solidFill>
              </a:rPr>
              <a:t>:</a:t>
            </a:r>
          </a:p>
          <a:p>
            <a:pPr algn="ctr"/>
            <a:endParaRPr lang="it-IT" b="1" dirty="0">
              <a:solidFill>
                <a:srgbClr val="FF0000"/>
              </a:solidFill>
            </a:endParaRPr>
          </a:p>
          <a:p>
            <a:pPr marL="285750" indent="-285750">
              <a:lnSpc>
                <a:spcPct val="200000"/>
              </a:lnSpc>
              <a:buFont typeface="Arial" panose="020B0604020202020204" pitchFamily="34" charset="0"/>
              <a:buChar char="•"/>
            </a:pPr>
            <a:r>
              <a:rPr lang="it-IT" b="1" dirty="0">
                <a:solidFill>
                  <a:srgbClr val="314697"/>
                </a:solidFill>
              </a:rPr>
              <a:t>Fabbisogni standard (e diritti) legati alla capacità fiscale dei territori?</a:t>
            </a:r>
          </a:p>
          <a:p>
            <a:pPr marL="285750" indent="-285750">
              <a:lnSpc>
                <a:spcPct val="200000"/>
              </a:lnSpc>
              <a:buFont typeface="Arial" panose="020B0604020202020204" pitchFamily="34" charset="0"/>
              <a:buChar char="•"/>
            </a:pPr>
            <a:r>
              <a:rPr lang="it-IT" b="1" dirty="0">
                <a:solidFill>
                  <a:srgbClr val="314697"/>
                </a:solidFill>
              </a:rPr>
              <a:t>Aumenti della capacità fiscale di proprietà di Veneto e Lombardia?</a:t>
            </a:r>
          </a:p>
          <a:p>
            <a:pPr marL="285750" indent="-285750">
              <a:lnSpc>
                <a:spcPct val="200000"/>
              </a:lnSpc>
              <a:buFont typeface="Arial" panose="020B0604020202020204" pitchFamily="34" charset="0"/>
              <a:buChar char="•"/>
            </a:pPr>
            <a:r>
              <a:rPr lang="it-IT" b="1" dirty="0">
                <a:solidFill>
                  <a:srgbClr val="314697"/>
                </a:solidFill>
              </a:rPr>
              <a:t>Il gettito fiscale «blindato» per Lombardia e Veneto?</a:t>
            </a:r>
          </a:p>
          <a:p>
            <a:pPr marL="285750" indent="-285750">
              <a:lnSpc>
                <a:spcPct val="200000"/>
              </a:lnSpc>
              <a:buFont typeface="Arial" panose="020B0604020202020204" pitchFamily="34" charset="0"/>
              <a:buChar char="•"/>
            </a:pPr>
            <a:r>
              <a:rPr lang="it-IT" b="1" dirty="0">
                <a:solidFill>
                  <a:srgbClr val="314697"/>
                </a:solidFill>
              </a:rPr>
              <a:t>Regionalizzare risorse per investimenti rinunciando a perequazione?</a:t>
            </a:r>
          </a:p>
          <a:p>
            <a:pPr marL="285750" indent="-285750">
              <a:lnSpc>
                <a:spcPct val="150000"/>
              </a:lnSpc>
              <a:buFont typeface="Arial" panose="020B0604020202020204" pitchFamily="34" charset="0"/>
              <a:buChar char="•"/>
            </a:pPr>
            <a:r>
              <a:rPr lang="it-IT" b="1" dirty="0">
                <a:solidFill>
                  <a:srgbClr val="314697"/>
                </a:solidFill>
              </a:rPr>
              <a:t>Il regionalismo differenziato aiuterà la competitività di un Paese interdipendente? </a:t>
            </a:r>
          </a:p>
          <a:p>
            <a:pPr marL="285750" indent="-285750" algn="ctr">
              <a:buFont typeface="Arial" panose="020B0604020202020204" pitchFamily="34" charset="0"/>
              <a:buChar char="•"/>
            </a:pPr>
            <a:endParaRPr lang="it-IT" b="1" dirty="0">
              <a:solidFill>
                <a:srgbClr val="FF0000"/>
              </a:solidFill>
            </a:endParaRPr>
          </a:p>
        </p:txBody>
      </p:sp>
      <p:sp>
        <p:nvSpPr>
          <p:cNvPr id="17" name="Rettangolo 16"/>
          <p:cNvSpPr/>
          <p:nvPr/>
        </p:nvSpPr>
        <p:spPr>
          <a:xfrm flipV="1">
            <a:off x="0" y="437801"/>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Tree>
    <p:extLst>
      <p:ext uri="{BB962C8B-B14F-4D97-AF65-F5344CB8AC3E}">
        <p14:creationId xmlns:p14="http://schemas.microsoft.com/office/powerpoint/2010/main" val="225813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3"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856984" cy="921876"/>
          </a:xfrm>
          <a:prstGeom prst="rect">
            <a:avLst/>
          </a:prstGeom>
          <a:noFill/>
          <a:ln w="9525">
            <a:noFill/>
            <a:round/>
            <a:headEnd/>
            <a:tailEnd/>
          </a:ln>
        </p:spPr>
        <p:txBody>
          <a:bodyPr wrap="square" lIns="90000" tIns="45000" rIns="90000" bIns="45000">
            <a:spAutoFit/>
          </a:bodyPr>
          <a:lstStyle/>
          <a:p>
            <a:pPr algn="ctr"/>
            <a:r>
              <a:rPr lang="it-IT" b="1" dirty="0">
                <a:solidFill>
                  <a:srgbClr val="FF0000"/>
                </a:solidFill>
              </a:rPr>
              <a:t>Le cinque domande: </a:t>
            </a:r>
          </a:p>
          <a:p>
            <a:pPr algn="ctr"/>
            <a:r>
              <a:rPr lang="it-IT" b="1" dirty="0">
                <a:solidFill>
                  <a:srgbClr val="FF0000"/>
                </a:solidFill>
              </a:rPr>
              <a:t>1. Fabbisogni standard (e diritti) legati alla capacità fiscale dei territori?</a:t>
            </a:r>
          </a:p>
          <a:p>
            <a:pPr algn="ctr"/>
            <a:endParaRPr lang="it-IT" b="1" dirty="0">
              <a:solidFill>
                <a:srgbClr val="FF0000"/>
              </a:solidFill>
            </a:endParaRPr>
          </a:p>
        </p:txBody>
      </p:sp>
      <p:sp>
        <p:nvSpPr>
          <p:cNvPr id="17" name="Rettangolo 16"/>
          <p:cNvSpPr/>
          <p:nvPr/>
        </p:nvSpPr>
        <p:spPr>
          <a:xfrm flipV="1">
            <a:off x="0" y="771550"/>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251520" y="944180"/>
            <a:ext cx="8568952" cy="3238131"/>
          </a:xfrm>
          <a:prstGeom prst="rect">
            <a:avLst/>
          </a:prstGeom>
        </p:spPr>
        <p:txBody>
          <a:bodyPr wrap="square">
            <a:spAutoFit/>
          </a:bodyPr>
          <a:lstStyle/>
          <a:p>
            <a:pPr algn="just">
              <a:lnSpc>
                <a:spcPct val="107000"/>
              </a:lnSpc>
              <a:spcAft>
                <a:spcPts val="800"/>
              </a:spcAft>
            </a:pPr>
            <a:r>
              <a:rPr lang="it-IT" dirty="0">
                <a:solidFill>
                  <a:srgbClr val="314697"/>
                </a:solidFill>
              </a:rPr>
              <a:t>Le bozze di accordo, come l’Accordo preliminare (Governo Gentiloni), prevedevano che i «</a:t>
            </a:r>
            <a:r>
              <a:rPr lang="it-IT" b="1" dirty="0">
                <a:solidFill>
                  <a:srgbClr val="314697"/>
                </a:solidFill>
              </a:rPr>
              <a:t>fabbisogni standard</a:t>
            </a:r>
            <a:r>
              <a:rPr lang="it-IT" dirty="0">
                <a:solidFill>
                  <a:srgbClr val="314697"/>
                </a:solidFill>
              </a:rPr>
              <a:t>» (e dunque i diritti, in assenza di un quadro nazionale definito dei </a:t>
            </a:r>
            <a:r>
              <a:rPr lang="it-IT" dirty="0" err="1">
                <a:solidFill>
                  <a:srgbClr val="314697"/>
                </a:solidFill>
              </a:rPr>
              <a:t>Lep</a:t>
            </a:r>
            <a:r>
              <a:rPr lang="it-IT" dirty="0">
                <a:solidFill>
                  <a:srgbClr val="314697"/>
                </a:solidFill>
              </a:rPr>
              <a:t>), fossero «determinati in relazione alla popolazione residente e </a:t>
            </a:r>
            <a:r>
              <a:rPr lang="it-IT" b="1" i="1" dirty="0">
                <a:solidFill>
                  <a:srgbClr val="314697"/>
                </a:solidFill>
              </a:rPr>
              <a:t>al gettito dei tributi maturato nel territorio regionale</a:t>
            </a:r>
            <a:r>
              <a:rPr lang="it-IT" dirty="0">
                <a:solidFill>
                  <a:srgbClr val="314697"/>
                </a:solidFill>
              </a:rPr>
              <a:t>». </a:t>
            </a:r>
          </a:p>
          <a:p>
            <a:pPr algn="just">
              <a:lnSpc>
                <a:spcPct val="107000"/>
              </a:lnSpc>
              <a:spcAft>
                <a:spcPts val="800"/>
              </a:spcAft>
            </a:pPr>
            <a:endParaRPr lang="it-IT" dirty="0">
              <a:solidFill>
                <a:srgbClr val="314697"/>
              </a:solidFill>
            </a:endParaRPr>
          </a:p>
          <a:p>
            <a:pPr algn="just">
              <a:lnSpc>
                <a:spcPct val="107000"/>
              </a:lnSpc>
              <a:spcAft>
                <a:spcPts val="800"/>
              </a:spcAft>
            </a:pPr>
            <a:r>
              <a:rPr lang="it-IT" dirty="0">
                <a:solidFill>
                  <a:srgbClr val="314697"/>
                </a:solidFill>
              </a:rPr>
              <a:t>Tale previsione è scomparsa dalle nuove intese, ma siamo sicuri che scompare realmente il principio della «</a:t>
            </a:r>
            <a:r>
              <a:rPr lang="it-IT" i="1" dirty="0">
                <a:solidFill>
                  <a:srgbClr val="314697"/>
                </a:solidFill>
              </a:rPr>
              <a:t>territorialità delle imposte</a:t>
            </a:r>
            <a:r>
              <a:rPr lang="it-IT" dirty="0">
                <a:solidFill>
                  <a:srgbClr val="314697"/>
                </a:solidFill>
              </a:rPr>
              <a:t>» e che, di conseguenza, le </a:t>
            </a:r>
            <a:r>
              <a:rPr lang="it-IT" b="1" dirty="0">
                <a:solidFill>
                  <a:srgbClr val="314697"/>
                </a:solidFill>
              </a:rPr>
              <a:t>Regioni con un più alto gettito </a:t>
            </a:r>
            <a:r>
              <a:rPr lang="it-IT" dirty="0">
                <a:solidFill>
                  <a:srgbClr val="314697"/>
                </a:solidFill>
              </a:rPr>
              <a:t>(quindi più ricche) </a:t>
            </a:r>
            <a:r>
              <a:rPr lang="it-IT" b="1" dirty="0">
                <a:solidFill>
                  <a:srgbClr val="314697"/>
                </a:solidFill>
              </a:rPr>
              <a:t>avranno diritto a più risorse </a:t>
            </a:r>
            <a:r>
              <a:rPr lang="it-IT" dirty="0">
                <a:solidFill>
                  <a:srgbClr val="314697"/>
                </a:solidFill>
              </a:rPr>
              <a:t>di chi ha un gettito minore?</a:t>
            </a:r>
          </a:p>
        </p:txBody>
      </p:sp>
    </p:spTree>
    <p:extLst>
      <p:ext uri="{BB962C8B-B14F-4D97-AF65-F5344CB8AC3E}">
        <p14:creationId xmlns:p14="http://schemas.microsoft.com/office/powerpoint/2010/main" val="16005231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856984" cy="921876"/>
          </a:xfrm>
          <a:prstGeom prst="rect">
            <a:avLst/>
          </a:prstGeom>
          <a:noFill/>
          <a:ln w="9525">
            <a:noFill/>
            <a:round/>
            <a:headEnd/>
            <a:tailEnd/>
          </a:ln>
        </p:spPr>
        <p:txBody>
          <a:bodyPr wrap="square" lIns="90000" tIns="45000" rIns="90000" bIns="45000">
            <a:spAutoFit/>
          </a:bodyPr>
          <a:lstStyle/>
          <a:p>
            <a:pPr algn="ctr"/>
            <a:r>
              <a:rPr lang="it-IT" b="1" dirty="0">
                <a:solidFill>
                  <a:srgbClr val="FF0000"/>
                </a:solidFill>
              </a:rPr>
              <a:t>Le cinque domande </a:t>
            </a:r>
          </a:p>
          <a:p>
            <a:pPr algn="ctr"/>
            <a:r>
              <a:rPr lang="it-IT" b="1" dirty="0">
                <a:solidFill>
                  <a:srgbClr val="FF0000"/>
                </a:solidFill>
              </a:rPr>
              <a:t>2. Aumenti della capacità fiscale di proprietà del Veneto e della Lombardia?</a:t>
            </a:r>
          </a:p>
          <a:p>
            <a:pPr algn="ctr"/>
            <a:endParaRPr lang="it-IT" b="1" dirty="0">
              <a:solidFill>
                <a:srgbClr val="FF0000"/>
              </a:solidFill>
            </a:endParaRPr>
          </a:p>
        </p:txBody>
      </p:sp>
      <p:sp>
        <p:nvSpPr>
          <p:cNvPr id="17" name="Rettangolo 16"/>
          <p:cNvSpPr/>
          <p:nvPr/>
        </p:nvSpPr>
        <p:spPr>
          <a:xfrm flipV="1">
            <a:off x="111391" y="843558"/>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827584" y="1136053"/>
            <a:ext cx="7200800" cy="3416320"/>
          </a:xfrm>
          <a:prstGeom prst="rect">
            <a:avLst/>
          </a:prstGeom>
        </p:spPr>
        <p:txBody>
          <a:bodyPr wrap="square">
            <a:spAutoFit/>
          </a:bodyPr>
          <a:lstStyle/>
          <a:p>
            <a:pPr algn="just"/>
            <a:r>
              <a:rPr lang="it-IT" dirty="0">
                <a:solidFill>
                  <a:srgbClr val="314697"/>
                </a:solidFill>
              </a:rPr>
              <a:t>Dalle bozze di intesa con Lombardia e Veneto: «l’eventuale </a:t>
            </a:r>
            <a:r>
              <a:rPr lang="it-IT" i="1" dirty="0">
                <a:solidFill>
                  <a:srgbClr val="314697"/>
                </a:solidFill>
              </a:rPr>
              <a:t>variazione di gettito</a:t>
            </a:r>
            <a:r>
              <a:rPr lang="it-IT" dirty="0">
                <a:solidFill>
                  <a:srgbClr val="314697"/>
                </a:solidFill>
              </a:rPr>
              <a:t> maturato nei territori della Regione… rispetto alla spesa sostenuta dallo Stato o derivante in futuro dai fabbisogni standard </a:t>
            </a:r>
            <a:r>
              <a:rPr lang="it-IT" i="1" dirty="0">
                <a:solidFill>
                  <a:srgbClr val="314697"/>
                </a:solidFill>
              </a:rPr>
              <a:t>è di competenza della Regione</a:t>
            </a:r>
            <a:r>
              <a:rPr lang="it-IT" dirty="0">
                <a:solidFill>
                  <a:srgbClr val="314697"/>
                </a:solidFill>
              </a:rPr>
              <a:t>». </a:t>
            </a:r>
          </a:p>
          <a:p>
            <a:pPr algn="just"/>
            <a:endParaRPr lang="it-IT" dirty="0">
              <a:solidFill>
                <a:srgbClr val="314697"/>
              </a:solidFill>
            </a:endParaRPr>
          </a:p>
          <a:p>
            <a:pPr algn="just"/>
            <a:r>
              <a:rPr lang="it-IT" dirty="0">
                <a:solidFill>
                  <a:srgbClr val="314697"/>
                </a:solidFill>
              </a:rPr>
              <a:t>È vero, dunque, che per effetto di una maggiore crescita economica </a:t>
            </a:r>
            <a:r>
              <a:rPr lang="it-IT" b="1" i="1" dirty="0">
                <a:solidFill>
                  <a:srgbClr val="314697"/>
                </a:solidFill>
              </a:rPr>
              <a:t>un aumento del gettito fiscale diventa di proprietà esclusiva della Regione</a:t>
            </a:r>
            <a:r>
              <a:rPr lang="it-IT" dirty="0">
                <a:solidFill>
                  <a:srgbClr val="314697"/>
                </a:solidFill>
              </a:rPr>
              <a:t>, sostituendo la capacità fiscale del contribuente con quello del territorio? </a:t>
            </a:r>
            <a:endParaRPr lang="it-IT" dirty="0" smtClean="0">
              <a:solidFill>
                <a:srgbClr val="314697"/>
              </a:solidFill>
            </a:endParaRPr>
          </a:p>
          <a:p>
            <a:pPr algn="just"/>
            <a:r>
              <a:rPr lang="it-IT" dirty="0" smtClean="0">
                <a:solidFill>
                  <a:srgbClr val="314697"/>
                </a:solidFill>
              </a:rPr>
              <a:t>Quali effetti sul finanziamento dei servizi pubblici essenziali nelle altre regioni? Quali i rischi di un ampliamento dei divari nei diritti di cittadinanza?</a:t>
            </a:r>
            <a:endParaRPr lang="it-IT" dirty="0">
              <a:solidFill>
                <a:srgbClr val="314697"/>
              </a:solidFill>
            </a:endParaRPr>
          </a:p>
        </p:txBody>
      </p:sp>
    </p:spTree>
    <p:extLst>
      <p:ext uri="{BB962C8B-B14F-4D97-AF65-F5344CB8AC3E}">
        <p14:creationId xmlns:p14="http://schemas.microsoft.com/office/powerpoint/2010/main" val="1996786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856984" cy="921876"/>
          </a:xfrm>
          <a:prstGeom prst="rect">
            <a:avLst/>
          </a:prstGeom>
          <a:noFill/>
          <a:ln w="9525">
            <a:noFill/>
            <a:round/>
            <a:headEnd/>
            <a:tailEnd/>
          </a:ln>
        </p:spPr>
        <p:txBody>
          <a:bodyPr wrap="square" lIns="90000" tIns="45000" rIns="90000" bIns="45000">
            <a:spAutoFit/>
          </a:bodyPr>
          <a:lstStyle/>
          <a:p>
            <a:pPr algn="ctr"/>
            <a:r>
              <a:rPr lang="it-IT" b="1" dirty="0">
                <a:solidFill>
                  <a:srgbClr val="FF0000"/>
                </a:solidFill>
              </a:rPr>
              <a:t>Le cinque domande: </a:t>
            </a:r>
          </a:p>
          <a:p>
            <a:pPr algn="ctr"/>
            <a:r>
              <a:rPr lang="it-IT" b="1" dirty="0">
                <a:solidFill>
                  <a:srgbClr val="FF0000"/>
                </a:solidFill>
              </a:rPr>
              <a:t>3. La compartecipazione della Lombardia e Veneto </a:t>
            </a:r>
            <a:r>
              <a:rPr lang="it-IT" b="1" dirty="0" err="1">
                <a:solidFill>
                  <a:srgbClr val="FF0000"/>
                </a:solidFill>
              </a:rPr>
              <a:t>all</a:t>
            </a:r>
            <a:r>
              <a:rPr lang="it-IT" b="1" dirty="0">
                <a:solidFill>
                  <a:srgbClr val="FF0000"/>
                </a:solidFill>
              </a:rPr>
              <a:t>?</a:t>
            </a:r>
          </a:p>
          <a:p>
            <a:pPr algn="ctr"/>
            <a:r>
              <a:rPr lang="it-IT" b="1" dirty="0">
                <a:solidFill>
                  <a:srgbClr val="FF0000"/>
                </a:solidFill>
              </a:rPr>
              <a:t> </a:t>
            </a:r>
          </a:p>
        </p:txBody>
      </p:sp>
      <p:sp>
        <p:nvSpPr>
          <p:cNvPr id="17" name="Rettangolo 16"/>
          <p:cNvSpPr/>
          <p:nvPr/>
        </p:nvSpPr>
        <p:spPr>
          <a:xfrm flipV="1">
            <a:off x="0" y="771550"/>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491499" y="966087"/>
            <a:ext cx="8262664" cy="3139321"/>
          </a:xfrm>
          <a:prstGeom prst="rect">
            <a:avLst/>
          </a:prstGeom>
        </p:spPr>
        <p:txBody>
          <a:bodyPr wrap="square">
            <a:spAutoFit/>
          </a:bodyPr>
          <a:lstStyle/>
          <a:p>
            <a:pPr algn="just"/>
            <a:r>
              <a:rPr lang="it-IT" dirty="0">
                <a:solidFill>
                  <a:srgbClr val="314697"/>
                </a:solidFill>
              </a:rPr>
              <a:t>Nelle prime bozze di intesa con Lombardia e Veneto: «gli interventi statali che comportino riduzioni di gettito riconosciuto alla Regione sono possibili solo se prevedono contestuale adozione di </a:t>
            </a:r>
            <a:r>
              <a:rPr lang="it-IT" i="1" dirty="0">
                <a:solidFill>
                  <a:srgbClr val="314697"/>
                </a:solidFill>
              </a:rPr>
              <a:t>misure per la completa compensazione</a:t>
            </a:r>
            <a:r>
              <a:rPr lang="it-IT" dirty="0">
                <a:solidFill>
                  <a:srgbClr val="314697"/>
                </a:solidFill>
              </a:rPr>
              <a:t>». Ne derivava per le regioni firmatarie </a:t>
            </a:r>
            <a:r>
              <a:rPr lang="it-IT" b="1" i="1" dirty="0">
                <a:solidFill>
                  <a:srgbClr val="314697"/>
                </a:solidFill>
              </a:rPr>
              <a:t>un gettito fiscale «blindato»</a:t>
            </a:r>
            <a:r>
              <a:rPr lang="it-IT" dirty="0">
                <a:solidFill>
                  <a:srgbClr val="314697"/>
                </a:solidFill>
              </a:rPr>
              <a:t>. Ora è stato modificata inserendo il riferimento alla spesa </a:t>
            </a:r>
            <a:r>
              <a:rPr lang="it-IT" dirty="0" smtClean="0">
                <a:solidFill>
                  <a:srgbClr val="314697"/>
                </a:solidFill>
              </a:rPr>
              <a:t>media.</a:t>
            </a:r>
            <a:endParaRPr lang="it-IT" dirty="0">
              <a:solidFill>
                <a:srgbClr val="314697"/>
              </a:solidFill>
            </a:endParaRPr>
          </a:p>
          <a:p>
            <a:pPr algn="just"/>
            <a:endParaRPr lang="it-IT" dirty="0">
              <a:solidFill>
                <a:srgbClr val="314697"/>
              </a:solidFill>
            </a:endParaRPr>
          </a:p>
          <a:p>
            <a:pPr algn="just"/>
            <a:r>
              <a:rPr lang="it-IT" dirty="0">
                <a:solidFill>
                  <a:srgbClr val="314697"/>
                </a:solidFill>
              </a:rPr>
              <a:t>E’ possibile garantire la garanzia della coerenza del quadro di finanza pubblica nazionale? Soprattutto una volta attribuita un’aliquota di partecipazione quali sono i margini e i tempi con cui lo Stato centrale può intervenire in caso di emergenza finanziaria? Quali effetti sul rating?</a:t>
            </a:r>
          </a:p>
        </p:txBody>
      </p:sp>
    </p:spTree>
    <p:extLst>
      <p:ext uri="{BB962C8B-B14F-4D97-AF65-F5344CB8AC3E}">
        <p14:creationId xmlns:p14="http://schemas.microsoft.com/office/powerpoint/2010/main" val="4274015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856984" cy="921876"/>
          </a:xfrm>
          <a:prstGeom prst="rect">
            <a:avLst/>
          </a:prstGeom>
          <a:noFill/>
          <a:ln w="9525">
            <a:noFill/>
            <a:round/>
            <a:headEnd/>
            <a:tailEnd/>
          </a:ln>
        </p:spPr>
        <p:txBody>
          <a:bodyPr wrap="square" lIns="90000" tIns="45000" rIns="90000" bIns="45000">
            <a:spAutoFit/>
          </a:bodyPr>
          <a:lstStyle/>
          <a:p>
            <a:pPr algn="ctr"/>
            <a:r>
              <a:rPr lang="it-IT" b="1" dirty="0">
                <a:solidFill>
                  <a:srgbClr val="FF0000"/>
                </a:solidFill>
              </a:rPr>
              <a:t>Le cinque domande: </a:t>
            </a:r>
          </a:p>
          <a:p>
            <a:pPr algn="ctr"/>
            <a:r>
              <a:rPr lang="it-IT" b="1" dirty="0">
                <a:solidFill>
                  <a:srgbClr val="FF0000"/>
                </a:solidFill>
              </a:rPr>
              <a:t>4. Regionalizzare risorse per investimenti rinunciando a perequazione?</a:t>
            </a:r>
          </a:p>
          <a:p>
            <a:pPr algn="ctr"/>
            <a:r>
              <a:rPr lang="it-IT" b="1" dirty="0">
                <a:solidFill>
                  <a:srgbClr val="FF0000"/>
                </a:solidFill>
              </a:rPr>
              <a:t> </a:t>
            </a:r>
          </a:p>
        </p:txBody>
      </p:sp>
      <p:sp>
        <p:nvSpPr>
          <p:cNvPr id="17" name="Rettangolo 16"/>
          <p:cNvSpPr/>
          <p:nvPr/>
        </p:nvSpPr>
        <p:spPr>
          <a:xfrm flipV="1">
            <a:off x="0" y="766443"/>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323528" y="855005"/>
            <a:ext cx="8262664" cy="3416320"/>
          </a:xfrm>
          <a:prstGeom prst="rect">
            <a:avLst/>
          </a:prstGeom>
        </p:spPr>
        <p:txBody>
          <a:bodyPr wrap="square">
            <a:spAutoFit/>
          </a:bodyPr>
          <a:lstStyle/>
          <a:p>
            <a:pPr algn="just"/>
            <a:r>
              <a:rPr lang="it-IT" dirty="0">
                <a:solidFill>
                  <a:srgbClr val="314697"/>
                </a:solidFill>
              </a:rPr>
              <a:t>Dalle bozze di intesa con Lombardia e Veneto (art. 6):  «Stato e Regioni al fine di consentire una </a:t>
            </a:r>
            <a:r>
              <a:rPr lang="it-IT" i="1" dirty="0">
                <a:solidFill>
                  <a:srgbClr val="314697"/>
                </a:solidFill>
              </a:rPr>
              <a:t>programmazione certa degli investimenti </a:t>
            </a:r>
            <a:r>
              <a:rPr lang="it-IT" dirty="0">
                <a:solidFill>
                  <a:srgbClr val="314697"/>
                </a:solidFill>
              </a:rPr>
              <a:t>determinano una </a:t>
            </a:r>
            <a:r>
              <a:rPr lang="it-IT" i="1" dirty="0">
                <a:solidFill>
                  <a:srgbClr val="314697"/>
                </a:solidFill>
              </a:rPr>
              <a:t>compartecipazione</a:t>
            </a:r>
            <a:r>
              <a:rPr lang="it-IT" dirty="0">
                <a:solidFill>
                  <a:srgbClr val="314697"/>
                </a:solidFill>
              </a:rPr>
              <a:t> al gettito o </a:t>
            </a:r>
            <a:r>
              <a:rPr lang="it-IT" i="1" dirty="0">
                <a:solidFill>
                  <a:srgbClr val="314697"/>
                </a:solidFill>
              </a:rPr>
              <a:t>aliquote riservate </a:t>
            </a:r>
            <a:r>
              <a:rPr lang="it-IT" dirty="0">
                <a:solidFill>
                  <a:srgbClr val="314697"/>
                </a:solidFill>
              </a:rPr>
              <a:t>all’IRPEF o ad altri tributi, […] ovvero anche mediante forme di crediti di imposta con riferimento agli investimenti privati». </a:t>
            </a:r>
          </a:p>
          <a:p>
            <a:pPr algn="just"/>
            <a:endParaRPr lang="it-IT" dirty="0">
              <a:solidFill>
                <a:srgbClr val="314697"/>
              </a:solidFill>
            </a:endParaRPr>
          </a:p>
          <a:p>
            <a:pPr algn="just"/>
            <a:r>
              <a:rPr lang="it-IT" dirty="0">
                <a:solidFill>
                  <a:srgbClr val="314697"/>
                </a:solidFill>
              </a:rPr>
              <a:t>È vero, dunque, che si sta smantellando la programmazione infrastrutturazione nazionale a favore di </a:t>
            </a:r>
            <a:r>
              <a:rPr lang="it-IT" b="1" i="1" dirty="0">
                <a:solidFill>
                  <a:srgbClr val="314697"/>
                </a:solidFill>
              </a:rPr>
              <a:t>un’assegnazione delle risorse alle Regioni «forti», rinunciando</a:t>
            </a:r>
            <a:r>
              <a:rPr lang="it-IT" dirty="0">
                <a:solidFill>
                  <a:srgbClr val="314697"/>
                </a:solidFill>
              </a:rPr>
              <a:t> inevitabilmente a qualsivoglia prospettiva di </a:t>
            </a:r>
            <a:r>
              <a:rPr lang="it-IT" b="1" i="1" dirty="0">
                <a:solidFill>
                  <a:srgbClr val="314697"/>
                </a:solidFill>
              </a:rPr>
              <a:t>perequazione e </a:t>
            </a:r>
            <a:r>
              <a:rPr lang="it-IT" b="1" i="1" dirty="0" err="1">
                <a:solidFill>
                  <a:srgbClr val="314697"/>
                </a:solidFill>
              </a:rPr>
              <a:t>riquilibrio</a:t>
            </a:r>
            <a:r>
              <a:rPr lang="it-IT" b="1" i="1" dirty="0">
                <a:solidFill>
                  <a:srgbClr val="314697"/>
                </a:solidFill>
              </a:rPr>
              <a:t> territoriale </a:t>
            </a:r>
            <a:r>
              <a:rPr lang="it-IT" dirty="0">
                <a:solidFill>
                  <a:srgbClr val="314697"/>
                </a:solidFill>
              </a:rPr>
              <a:t>(ex art. 119 </a:t>
            </a:r>
            <a:r>
              <a:rPr lang="it-IT" dirty="0" err="1">
                <a:solidFill>
                  <a:srgbClr val="314697"/>
                </a:solidFill>
              </a:rPr>
              <a:t>Cost</a:t>
            </a:r>
            <a:r>
              <a:rPr lang="it-IT" dirty="0">
                <a:solidFill>
                  <a:srgbClr val="314697"/>
                </a:solidFill>
              </a:rPr>
              <a:t>.) e «cristallizzando» il mancato rispetto del principio di </a:t>
            </a:r>
            <a:r>
              <a:rPr lang="it-IT" dirty="0" err="1">
                <a:solidFill>
                  <a:srgbClr val="314697"/>
                </a:solidFill>
              </a:rPr>
              <a:t>aggiuntività</a:t>
            </a:r>
            <a:r>
              <a:rPr lang="it-IT" dirty="0">
                <a:solidFill>
                  <a:srgbClr val="314697"/>
                </a:solidFill>
              </a:rPr>
              <a:t> delle politiche di sviluppo?</a:t>
            </a:r>
          </a:p>
        </p:txBody>
      </p:sp>
    </p:spTree>
    <p:extLst>
      <p:ext uri="{BB962C8B-B14F-4D97-AF65-F5344CB8AC3E}">
        <p14:creationId xmlns:p14="http://schemas.microsoft.com/office/powerpoint/2010/main" val="945464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964996" cy="583321"/>
          </a:xfrm>
          <a:prstGeom prst="rect">
            <a:avLst/>
          </a:prstGeom>
          <a:noFill/>
          <a:ln w="9525">
            <a:noFill/>
            <a:round/>
            <a:headEnd/>
            <a:tailEnd/>
          </a:ln>
        </p:spPr>
        <p:txBody>
          <a:bodyPr wrap="square" lIns="90000" tIns="45000" rIns="90000" bIns="45000">
            <a:spAutoFit/>
          </a:bodyPr>
          <a:lstStyle/>
          <a:p>
            <a:pPr algn="ctr"/>
            <a:r>
              <a:rPr lang="it-IT" sz="1600" b="1" dirty="0">
                <a:solidFill>
                  <a:srgbClr val="FF0000"/>
                </a:solidFill>
              </a:rPr>
              <a:t>Le cinque domande: </a:t>
            </a:r>
          </a:p>
          <a:p>
            <a:pPr algn="ctr"/>
            <a:r>
              <a:rPr lang="it-IT" sz="1600" b="1" dirty="0">
                <a:solidFill>
                  <a:srgbClr val="FF0000"/>
                </a:solidFill>
              </a:rPr>
              <a:t>5. Il regionalismo differenziato aiuterà la competitività di un Paese interdipendente?</a:t>
            </a:r>
          </a:p>
        </p:txBody>
      </p:sp>
      <p:sp>
        <p:nvSpPr>
          <p:cNvPr id="17" name="Rettangolo 16"/>
          <p:cNvSpPr/>
          <p:nvPr/>
        </p:nvSpPr>
        <p:spPr>
          <a:xfrm flipV="1">
            <a:off x="35496" y="733644"/>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395536" y="823927"/>
            <a:ext cx="8262664" cy="3693319"/>
          </a:xfrm>
          <a:prstGeom prst="rect">
            <a:avLst/>
          </a:prstGeom>
        </p:spPr>
        <p:txBody>
          <a:bodyPr wrap="square">
            <a:spAutoFit/>
          </a:bodyPr>
          <a:lstStyle/>
          <a:p>
            <a:pPr algn="just"/>
            <a:r>
              <a:rPr lang="it-IT" dirty="0">
                <a:solidFill>
                  <a:srgbClr val="314697"/>
                </a:solidFill>
              </a:rPr>
              <a:t>L’ultima e decisiva questione riguarda l’impatto generale del processo di autonomia differenziata per le tre regioni. Sono le Regioni in cui si produce circa il 40% del Pil italiano  e quasi il 60% dell’export: </a:t>
            </a:r>
            <a:r>
              <a:rPr lang="it-IT" b="1" dirty="0">
                <a:solidFill>
                  <a:srgbClr val="314697"/>
                </a:solidFill>
              </a:rPr>
              <a:t>Regioni «forti» ma non prive di difficoltà competitive</a:t>
            </a:r>
            <a:r>
              <a:rPr lang="it-IT" dirty="0">
                <a:solidFill>
                  <a:srgbClr val="314697"/>
                </a:solidFill>
              </a:rPr>
              <a:t> (come dimostra il loro relativo indebolimento rispetto alle altre regioni forti d’Europa). </a:t>
            </a:r>
          </a:p>
          <a:p>
            <a:pPr algn="just"/>
            <a:endParaRPr lang="it-IT" i="1" dirty="0">
              <a:solidFill>
                <a:srgbClr val="314697"/>
              </a:solidFill>
            </a:endParaRPr>
          </a:p>
          <a:p>
            <a:pPr algn="just"/>
            <a:r>
              <a:rPr lang="it-IT" b="1" i="1" dirty="0">
                <a:solidFill>
                  <a:srgbClr val="314697"/>
                </a:solidFill>
              </a:rPr>
              <a:t>Una differenziazione delle politiche </a:t>
            </a:r>
            <a:r>
              <a:rPr lang="it-IT" i="1" dirty="0">
                <a:solidFill>
                  <a:srgbClr val="314697"/>
                </a:solidFill>
              </a:rPr>
              <a:t>educative e formative, delle strategie per la ricerca e l’innovazione, un frazionamento delle politiche per le infrastrutture, le imprese e il lavoro, l’energia e l’ambiente – con un Sud sempre più destinato a svolgere il ruolo di fornitore di capitale umano attraverso le emigrazioni intellettuali – comporterà un miglioramento o piuttosto un </a:t>
            </a:r>
            <a:r>
              <a:rPr lang="it-IT" b="1" i="1" dirty="0">
                <a:solidFill>
                  <a:srgbClr val="314697"/>
                </a:solidFill>
              </a:rPr>
              <a:t>indebolimento della capacità competitiva di un Sistema Paese «interdipendente» </a:t>
            </a:r>
            <a:r>
              <a:rPr lang="it-IT" i="1" dirty="0">
                <a:solidFill>
                  <a:srgbClr val="314697"/>
                </a:solidFill>
              </a:rPr>
              <a:t>(e quindi anche del  Nord)?</a:t>
            </a:r>
            <a:endParaRPr lang="it-IT" dirty="0">
              <a:solidFill>
                <a:srgbClr val="314697"/>
              </a:solidFill>
            </a:endParaRPr>
          </a:p>
        </p:txBody>
      </p:sp>
    </p:spTree>
    <p:extLst>
      <p:ext uri="{BB962C8B-B14F-4D97-AF65-F5344CB8AC3E}">
        <p14:creationId xmlns:p14="http://schemas.microsoft.com/office/powerpoint/2010/main" val="4264451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43508" y="51470"/>
            <a:ext cx="8964996" cy="337100"/>
          </a:xfrm>
          <a:prstGeom prst="rect">
            <a:avLst/>
          </a:prstGeom>
          <a:noFill/>
          <a:ln w="9525">
            <a:noFill/>
            <a:round/>
            <a:headEnd/>
            <a:tailEnd/>
          </a:ln>
        </p:spPr>
        <p:txBody>
          <a:bodyPr wrap="square" lIns="90000" tIns="45000" rIns="90000" bIns="45000">
            <a:spAutoFit/>
          </a:bodyPr>
          <a:lstStyle/>
          <a:p>
            <a:pPr algn="ctr"/>
            <a:r>
              <a:rPr lang="it-IT" sz="1600" b="1" dirty="0">
                <a:solidFill>
                  <a:srgbClr val="FF0000"/>
                </a:solidFill>
              </a:rPr>
              <a:t>Le condizioni per </a:t>
            </a:r>
            <a:r>
              <a:rPr lang="it-IT" sz="1600" b="1" dirty="0" smtClean="0">
                <a:solidFill>
                  <a:srgbClr val="FF0000"/>
                </a:solidFill>
              </a:rPr>
              <a:t>un’ordinata  attuazione dell’autonomia in Italia</a:t>
            </a:r>
            <a:endParaRPr lang="it-IT" sz="1600" b="1" dirty="0">
              <a:solidFill>
                <a:srgbClr val="FF0000"/>
              </a:solidFill>
            </a:endParaRPr>
          </a:p>
        </p:txBody>
      </p:sp>
      <p:sp>
        <p:nvSpPr>
          <p:cNvPr id="17" name="Rettangolo 16"/>
          <p:cNvSpPr/>
          <p:nvPr/>
        </p:nvSpPr>
        <p:spPr>
          <a:xfrm flipV="1">
            <a:off x="35496" y="733644"/>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395536" y="823927"/>
            <a:ext cx="8262664" cy="3139321"/>
          </a:xfrm>
          <a:prstGeom prst="rect">
            <a:avLst/>
          </a:prstGeom>
        </p:spPr>
        <p:txBody>
          <a:bodyPr wrap="square">
            <a:spAutoFit/>
          </a:bodyPr>
          <a:lstStyle/>
          <a:p>
            <a:pPr marL="342900" indent="-342900" algn="just">
              <a:buFont typeface="+mj-lt"/>
              <a:buAutoNum type="arabicPeriod"/>
            </a:pPr>
            <a:r>
              <a:rPr lang="it-IT" dirty="0">
                <a:solidFill>
                  <a:srgbClr val="314697"/>
                </a:solidFill>
              </a:rPr>
              <a:t>Garanzia del ruolo del Parlamento. Legge di attuazione sull’autonomia differenziata?</a:t>
            </a:r>
          </a:p>
          <a:p>
            <a:pPr marL="342900" indent="-342900" algn="just">
              <a:buFont typeface="+mj-lt"/>
              <a:buAutoNum type="arabicPeriod"/>
            </a:pPr>
            <a:r>
              <a:rPr lang="it-IT" dirty="0">
                <a:solidFill>
                  <a:srgbClr val="314697"/>
                </a:solidFill>
              </a:rPr>
              <a:t>Salvaguardare i grandi pilastri della cittadinanza: scuola, sanità e assistenza</a:t>
            </a:r>
          </a:p>
          <a:p>
            <a:pPr marL="342900" indent="-342900" algn="just">
              <a:buFont typeface="+mj-lt"/>
              <a:buAutoNum type="arabicPeriod"/>
            </a:pPr>
            <a:r>
              <a:rPr lang="it-IT" dirty="0">
                <a:solidFill>
                  <a:srgbClr val="314697"/>
                </a:solidFill>
              </a:rPr>
              <a:t>Precondizione è la determinazione dei livelli essenziali delle prestazioni da garantire su tutto il territorio nazionale</a:t>
            </a:r>
          </a:p>
          <a:p>
            <a:pPr marL="342900" indent="-342900" algn="just">
              <a:buFont typeface="+mj-lt"/>
              <a:buAutoNum type="arabicPeriod"/>
            </a:pPr>
            <a:r>
              <a:rPr lang="it-IT" dirty="0">
                <a:solidFill>
                  <a:srgbClr val="314697"/>
                </a:solidFill>
              </a:rPr>
              <a:t>Coinvolgimento delle rappresentanze sociali nella costruzioni di indicatori su livelli essenziali e costi standard. Istituzione Commissione presso il CNEL</a:t>
            </a:r>
          </a:p>
          <a:p>
            <a:pPr marL="342900" indent="-342900" algn="just">
              <a:buFont typeface="+mj-lt"/>
              <a:buAutoNum type="arabicPeriod"/>
            </a:pPr>
            <a:r>
              <a:rPr lang="it-IT" dirty="0">
                <a:solidFill>
                  <a:srgbClr val="314697"/>
                </a:solidFill>
              </a:rPr>
              <a:t>Garanzia delle risorse necessarie per garantire un processo di perequazione infrastrutturale materiale e immateriale</a:t>
            </a:r>
          </a:p>
        </p:txBody>
      </p:sp>
    </p:spTree>
    <p:extLst>
      <p:ext uri="{BB962C8B-B14F-4D97-AF65-F5344CB8AC3E}">
        <p14:creationId xmlns:p14="http://schemas.microsoft.com/office/powerpoint/2010/main" val="344914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252000" y="843558"/>
            <a:ext cx="8856984" cy="4522861"/>
          </a:xfrm>
          <a:prstGeom prst="rect">
            <a:avLst/>
          </a:prstGeom>
          <a:noFill/>
          <a:ln w="9525">
            <a:noFill/>
            <a:round/>
            <a:headEnd/>
            <a:tailEnd/>
          </a:ln>
        </p:spPr>
        <p:txBody>
          <a:bodyPr wrap="square" lIns="90000" tIns="45000" rIns="90000" bIns="45000">
            <a:spAutoFit/>
          </a:bodyPr>
          <a:lstStyle/>
          <a:p>
            <a:pPr algn="ctr"/>
            <a:endParaRPr lang="it-IT" b="1" dirty="0">
              <a:solidFill>
                <a:srgbClr val="314697"/>
              </a:solidFill>
            </a:endParaRPr>
          </a:p>
          <a:p>
            <a:pPr marL="285750" indent="-285750">
              <a:buFont typeface="Arial" panose="020B0604020202020204" pitchFamily="34" charset="0"/>
              <a:buChar char="•"/>
            </a:pPr>
            <a:r>
              <a:rPr lang="it-IT" b="1" dirty="0">
                <a:solidFill>
                  <a:srgbClr val="314697"/>
                </a:solidFill>
              </a:rPr>
              <a:t>su un contesto istituzionale di una riforma incompiuta (federalismo fiscale)</a:t>
            </a:r>
          </a:p>
          <a:p>
            <a:pPr marL="285750" indent="-285750">
              <a:lnSpc>
                <a:spcPct val="150000"/>
              </a:lnSpc>
              <a:buFont typeface="Arial" panose="020B0604020202020204" pitchFamily="34" charset="0"/>
              <a:buChar char="•"/>
            </a:pPr>
            <a:r>
              <a:rPr lang="it-IT" b="1" dirty="0">
                <a:solidFill>
                  <a:srgbClr val="314697"/>
                </a:solidFill>
              </a:rPr>
              <a:t>su una spesa pubblica sperequata e che riduce la capacità di riequilibrio territoriale</a:t>
            </a:r>
          </a:p>
          <a:p>
            <a:pPr marL="285750" indent="-285750">
              <a:lnSpc>
                <a:spcPct val="150000"/>
              </a:lnSpc>
              <a:buFont typeface="Arial" panose="020B0604020202020204" pitchFamily="34" charset="0"/>
              <a:buChar char="•"/>
            </a:pPr>
            <a:r>
              <a:rPr lang="it-IT" b="1" dirty="0">
                <a:solidFill>
                  <a:srgbClr val="314697"/>
                </a:solidFill>
              </a:rPr>
              <a:t>su contesto economico caratterizzato da un ampliamento dei divari strutturali ( dualismo economico e sociale) e da un indebolimento complessivo della competitività del Paese (lunga crisi e debole ripresa)</a:t>
            </a:r>
          </a:p>
          <a:p>
            <a:pPr marL="285750" indent="-285750">
              <a:lnSpc>
                <a:spcPct val="150000"/>
              </a:lnSpc>
              <a:buFont typeface="Arial" panose="020B0604020202020204" pitchFamily="34" charset="0"/>
              <a:buChar char="•"/>
            </a:pPr>
            <a:r>
              <a:rPr lang="it-IT" b="1" dirty="0">
                <a:solidFill>
                  <a:srgbClr val="314697"/>
                </a:solidFill>
              </a:rPr>
              <a:t>su un quadro di profonda incertezza (se non di recessione) per le prospettive economiche del Sistema Paese, che deve affrontare i problemi sociali e di competitività</a:t>
            </a:r>
          </a:p>
          <a:p>
            <a:pPr algn="ctr"/>
            <a:r>
              <a:rPr lang="it-IT" b="1" dirty="0">
                <a:solidFill>
                  <a:srgbClr val="314697"/>
                </a:solidFill>
              </a:rPr>
              <a:t> </a:t>
            </a:r>
          </a:p>
          <a:p>
            <a:pPr marL="285750" indent="-285750" algn="ctr">
              <a:buFont typeface="Arial" panose="020B0604020202020204" pitchFamily="34" charset="0"/>
              <a:buChar char="•"/>
            </a:pPr>
            <a:endParaRPr lang="it-IT" b="1" dirty="0">
              <a:solidFill>
                <a:srgbClr val="FF0000"/>
              </a:solidFill>
            </a:endParaRPr>
          </a:p>
        </p:txBody>
      </p:sp>
      <p:sp>
        <p:nvSpPr>
          <p:cNvPr id="17" name="Rettangolo 16"/>
          <p:cNvSpPr/>
          <p:nvPr/>
        </p:nvSpPr>
        <p:spPr>
          <a:xfrm flipV="1">
            <a:off x="108492" y="679060"/>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1043608" y="160172"/>
            <a:ext cx="7056784" cy="400110"/>
          </a:xfrm>
          <a:prstGeom prst="rect">
            <a:avLst/>
          </a:prstGeom>
        </p:spPr>
        <p:txBody>
          <a:bodyPr wrap="square">
            <a:spAutoFit/>
          </a:bodyPr>
          <a:lstStyle/>
          <a:p>
            <a:pPr algn="ctr"/>
            <a:r>
              <a:rPr lang="it-IT" sz="2000" b="1" dirty="0">
                <a:solidFill>
                  <a:srgbClr val="FF0000"/>
                </a:solidFill>
              </a:rPr>
              <a:t>Le proposte di «autonomia differenziata» intervengono:</a:t>
            </a:r>
          </a:p>
        </p:txBody>
      </p:sp>
    </p:spTree>
    <p:extLst>
      <p:ext uri="{BB962C8B-B14F-4D97-AF65-F5344CB8AC3E}">
        <p14:creationId xmlns:p14="http://schemas.microsoft.com/office/powerpoint/2010/main" val="2153668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818818"/>
            <a:ext cx="9144000" cy="34522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7" name="Rettangolo 16"/>
          <p:cNvSpPr/>
          <p:nvPr/>
        </p:nvSpPr>
        <p:spPr>
          <a:xfrm flipV="1">
            <a:off x="0" y="437801"/>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8" name="Rettangolo 4"/>
          <p:cNvSpPr>
            <a:spLocks noChangeArrowheads="1"/>
          </p:cNvSpPr>
          <p:nvPr/>
        </p:nvSpPr>
        <p:spPr bwMode="auto">
          <a:xfrm>
            <a:off x="207238" y="84591"/>
            <a:ext cx="65901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marL="0" indent="0" algn="just">
              <a:spcAft>
                <a:spcPts val="375"/>
              </a:spcAft>
              <a:buClr>
                <a:schemeClr val="tx2"/>
              </a:buClr>
            </a:pPr>
            <a:r>
              <a:rPr lang="it-IT" sz="1200" b="1" dirty="0">
                <a:solidFill>
                  <a:srgbClr val="FF0000"/>
                </a:solidFill>
              </a:rPr>
              <a:t>La spesa pro capite per livello di governo nelle due ripartizioni del Paese</a:t>
            </a:r>
          </a:p>
        </p:txBody>
      </p:sp>
      <p:sp>
        <p:nvSpPr>
          <p:cNvPr id="9" name="Titolo 1"/>
          <p:cNvSpPr txBox="1">
            <a:spLocks/>
          </p:cNvSpPr>
          <p:nvPr/>
        </p:nvSpPr>
        <p:spPr>
          <a:xfrm>
            <a:off x="5796136" y="771034"/>
            <a:ext cx="2932947" cy="3600653"/>
          </a:xfrm>
          <a:prstGeom prst="rect">
            <a:avLst/>
          </a:prstGeom>
        </p:spPr>
        <p:txBody>
          <a:bodyP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just"/>
            <a:r>
              <a:rPr lang="it-IT" sz="2100" dirty="0">
                <a:solidFill>
                  <a:srgbClr val="314697"/>
                </a:solidFill>
                <a:latin typeface="Arial" panose="020B0604020202020204" pitchFamily="34" charset="0"/>
                <a:cs typeface="Arial" panose="020B0604020202020204" pitchFamily="34" charset="0"/>
              </a:rPr>
              <a:t>La spesa pubblica è inferiore al Sud.</a:t>
            </a:r>
          </a:p>
          <a:p>
            <a:pPr algn="just"/>
            <a:endParaRPr lang="it-IT" sz="2100" dirty="0">
              <a:solidFill>
                <a:srgbClr val="314697"/>
              </a:solidFill>
              <a:latin typeface="Arial" panose="020B0604020202020204" pitchFamily="34" charset="0"/>
              <a:cs typeface="Arial" panose="020B0604020202020204" pitchFamily="34" charset="0"/>
            </a:endParaRPr>
          </a:p>
          <a:p>
            <a:pPr algn="just"/>
            <a:r>
              <a:rPr lang="it-IT" sz="2100" dirty="0">
                <a:solidFill>
                  <a:srgbClr val="314697"/>
                </a:solidFill>
                <a:latin typeface="Arial" panose="020B0604020202020204" pitchFamily="34" charset="0"/>
                <a:cs typeface="Arial" panose="020B0604020202020204" pitchFamily="34" charset="0"/>
              </a:rPr>
              <a:t>Negli anni si è contratta la spesa delle Regioni soprattutto al Sud.</a:t>
            </a:r>
          </a:p>
          <a:p>
            <a:pPr algn="just"/>
            <a:endParaRPr lang="it-IT" sz="2100" dirty="0">
              <a:solidFill>
                <a:srgbClr val="314697"/>
              </a:solidFill>
              <a:latin typeface="Arial" panose="020B0604020202020204" pitchFamily="34" charset="0"/>
              <a:cs typeface="Arial" panose="020B0604020202020204" pitchFamily="34" charset="0"/>
            </a:endParaRPr>
          </a:p>
          <a:p>
            <a:pPr algn="just"/>
            <a:r>
              <a:rPr lang="it-IT" sz="2100" dirty="0">
                <a:solidFill>
                  <a:srgbClr val="314697"/>
                </a:solidFill>
                <a:latin typeface="Arial" panose="020B0604020202020204" pitchFamily="34" charset="0"/>
                <a:cs typeface="Arial" panose="020B0604020202020204" pitchFamily="34" charset="0"/>
              </a:rPr>
              <a:t>In entrambe le aree è crollata la spesa delle Amministrazioni locali.</a:t>
            </a:r>
          </a:p>
          <a:p>
            <a:pPr algn="just"/>
            <a:endParaRPr lang="it-IT" sz="2100" dirty="0">
              <a:solidFill>
                <a:srgbClr val="314697"/>
              </a:solidFill>
              <a:latin typeface="Arial" panose="020B0604020202020204" pitchFamily="34" charset="0"/>
              <a:cs typeface="Arial" panose="020B0604020202020204" pitchFamily="34" charset="0"/>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5" y="451413"/>
            <a:ext cx="5827299" cy="2108722"/>
          </a:xfrm>
          <a:prstGeom prst="rect">
            <a:avLst/>
          </a:prstGeom>
        </p:spPr>
      </p:pic>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2607064"/>
            <a:ext cx="3734726" cy="2136753"/>
          </a:xfrm>
          <a:prstGeom prst="rect">
            <a:avLst/>
          </a:prstGeom>
        </p:spPr>
      </p:pic>
    </p:spTree>
    <p:extLst>
      <p:ext uri="{BB962C8B-B14F-4D97-AF65-F5344CB8AC3E}">
        <p14:creationId xmlns:p14="http://schemas.microsoft.com/office/powerpoint/2010/main" val="96946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818818"/>
            <a:ext cx="9144000" cy="34522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7" name="Rettangolo 16"/>
          <p:cNvSpPr/>
          <p:nvPr/>
        </p:nvSpPr>
        <p:spPr>
          <a:xfrm flipV="1">
            <a:off x="31372" y="123478"/>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10" name="Immagine 9"/>
          <p:cNvPicPr>
            <a:picLocks noChangeAspect="1"/>
          </p:cNvPicPr>
          <p:nvPr/>
        </p:nvPicPr>
        <p:blipFill>
          <a:blip r:embed="rId3"/>
          <a:stretch>
            <a:fillRect/>
          </a:stretch>
        </p:blipFill>
        <p:spPr>
          <a:xfrm>
            <a:off x="287911" y="267494"/>
            <a:ext cx="4530264" cy="4354331"/>
          </a:xfrm>
          <a:prstGeom prst="rect">
            <a:avLst/>
          </a:prstGeom>
        </p:spPr>
      </p:pic>
      <p:sp>
        <p:nvSpPr>
          <p:cNvPr id="11" name="Rettangolo 10"/>
          <p:cNvSpPr/>
          <p:nvPr/>
        </p:nvSpPr>
        <p:spPr>
          <a:xfrm>
            <a:off x="4716016" y="821043"/>
            <a:ext cx="4167336" cy="1546577"/>
          </a:xfrm>
          <a:prstGeom prst="rect">
            <a:avLst/>
          </a:prstGeom>
        </p:spPr>
        <p:txBody>
          <a:bodyPr wrap="square">
            <a:spAutoFit/>
          </a:bodyPr>
          <a:lstStyle/>
          <a:p>
            <a:pPr algn="ctr"/>
            <a:r>
              <a:rPr lang="it-IT" sz="1350" b="1" cap="small" dirty="0" smtClean="0">
                <a:solidFill>
                  <a:srgbClr val="FF0000"/>
                </a:solidFill>
              </a:rPr>
              <a:t>QUESTA è LA TABELLA PUBBBLICATA SU SITO DEL MINISTERO DEGLI AFFARI REGIONALI CHE EVIDENZIA IL Più BASSO LIVELLO DELLA SPESA NELLE REGIONI CHE PROPONGONO L’AUTONOMIA DIFFERENZIATA E CHE MOTIVA UNA SORTA DI «DIRITTO ALLA RESTITUZIONE» DI RISORSE </a:t>
            </a:r>
            <a:endParaRPr lang="it-IT" sz="1350" b="1" cap="small" dirty="0">
              <a:solidFill>
                <a:srgbClr val="FF0000"/>
              </a:solidFill>
              <a:latin typeface="+mj-lt"/>
            </a:endParaRPr>
          </a:p>
        </p:txBody>
      </p:sp>
    </p:spTree>
    <p:extLst>
      <p:ext uri="{BB962C8B-B14F-4D97-AF65-F5344CB8AC3E}">
        <p14:creationId xmlns:p14="http://schemas.microsoft.com/office/powerpoint/2010/main" val="426184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818818"/>
            <a:ext cx="9144000" cy="34522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7" name="Rettangolo 16"/>
          <p:cNvSpPr/>
          <p:nvPr/>
        </p:nvSpPr>
        <p:spPr>
          <a:xfrm flipV="1">
            <a:off x="0" y="596064"/>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10" name="Text Box 4"/>
          <p:cNvSpPr txBox="1">
            <a:spLocks noChangeArrowheads="1"/>
          </p:cNvSpPr>
          <p:nvPr/>
        </p:nvSpPr>
        <p:spPr bwMode="auto">
          <a:xfrm>
            <a:off x="263747" y="108537"/>
            <a:ext cx="6669360" cy="471218"/>
          </a:xfrm>
          <a:prstGeom prst="rect">
            <a:avLst/>
          </a:prstGeom>
          <a:noFill/>
          <a:ln w="9525">
            <a:noFill/>
            <a:round/>
            <a:headEnd/>
            <a:tailEnd/>
          </a:ln>
        </p:spPr>
        <p:txBody>
          <a:bodyPr wrap="square" lIns="67500" tIns="33750" rIns="67500" bIns="33750">
            <a:spAutoFit/>
          </a:bodyPr>
          <a:lstStyle/>
          <a:p>
            <a:pPr hangingPunct="0">
              <a:lnSpc>
                <a:spcPct val="97000"/>
              </a:lnSpc>
              <a:buClr>
                <a:srgbClr val="000000"/>
              </a:buClr>
              <a:buSzPct val="45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pPr>
            <a:r>
              <a:rPr lang="it-IT" sz="1350" b="1" dirty="0">
                <a:solidFill>
                  <a:srgbClr val="FF0000"/>
                </a:solidFill>
              </a:rPr>
              <a:t>Spesa finale per abitante al netto degli interessi (in euro) nel 2016, confronto RGS e CPT</a:t>
            </a:r>
          </a:p>
        </p:txBody>
      </p:sp>
      <p:sp>
        <p:nvSpPr>
          <p:cNvPr id="12" name="Rettangolo 11"/>
          <p:cNvSpPr/>
          <p:nvPr/>
        </p:nvSpPr>
        <p:spPr>
          <a:xfrm>
            <a:off x="4716016" y="821043"/>
            <a:ext cx="4167336" cy="2585323"/>
          </a:xfrm>
          <a:prstGeom prst="rect">
            <a:avLst/>
          </a:prstGeom>
        </p:spPr>
        <p:txBody>
          <a:bodyPr wrap="square">
            <a:spAutoFit/>
          </a:bodyPr>
          <a:lstStyle/>
          <a:p>
            <a:pPr algn="ctr"/>
            <a:r>
              <a:rPr lang="it-IT" sz="1350" b="1" cap="small" dirty="0" smtClean="0">
                <a:solidFill>
                  <a:srgbClr val="FF0000"/>
                </a:solidFill>
              </a:rPr>
              <a:t>I DATI PUBBLICATI SUL SITO DEL MINISTERO DEGLI AFFARI REGIONALI SULLA SPESA STATALE REGIONALIZZATA TENGONO CONTO SOLO DI UNA PARTE DELLA SPESA PUBBLICA CHE IMPATTA SUL TERRITORIO NON CONSIDERANDO GLI ALTRI SOGGETTI EROGATORI (ENTI PREVIDENZIALI ED ALTRI FONDI). </a:t>
            </a:r>
          </a:p>
          <a:p>
            <a:pPr algn="ctr"/>
            <a:r>
              <a:rPr lang="it-IT" sz="1350" b="1" cap="small" dirty="0" smtClean="0">
                <a:solidFill>
                  <a:srgbClr val="FF0000"/>
                </a:solidFill>
              </a:rPr>
              <a:t>CONSIDERANDO IL COMPLESSO DELLA SPESA SIA UTILIZZANDO LA FONTE RAGIONERIA DELLO STATO SIA I CONTI PUBBLICI TERRITORIALI EMERGE UN LIVELLO DI SPESA PIU’ BASSO NEL MEZZOGIORNO </a:t>
            </a:r>
            <a:endParaRPr lang="it-IT" sz="1350" b="1" cap="small" dirty="0">
              <a:solidFill>
                <a:srgbClr val="FF0000"/>
              </a:solidFill>
              <a:latin typeface="+mj-lt"/>
            </a:endParaRPr>
          </a:p>
        </p:txBody>
      </p:sp>
      <p:graphicFrame>
        <p:nvGraphicFramePr>
          <p:cNvPr id="3" name="Tabella 2"/>
          <p:cNvGraphicFramePr>
            <a:graphicFrameLocks noGrp="1"/>
          </p:cNvGraphicFramePr>
          <p:nvPr>
            <p:extLst>
              <p:ext uri="{D42A27DB-BD31-4B8C-83A1-F6EECF244321}">
                <p14:modId xmlns:p14="http://schemas.microsoft.com/office/powerpoint/2010/main" val="4154997158"/>
              </p:ext>
            </p:extLst>
          </p:nvPr>
        </p:nvGraphicFramePr>
        <p:xfrm>
          <a:off x="395536" y="771550"/>
          <a:ext cx="4032448" cy="4015596"/>
        </p:xfrm>
        <a:graphic>
          <a:graphicData uri="http://schemas.openxmlformats.org/drawingml/2006/table">
            <a:tbl>
              <a:tblPr>
                <a:tableStyleId>{073A0DAA-6AF3-43AB-8588-CEC1D06C72B9}</a:tableStyleId>
              </a:tblPr>
              <a:tblGrid>
                <a:gridCol w="1641112">
                  <a:extLst>
                    <a:ext uri="{9D8B030D-6E8A-4147-A177-3AD203B41FA5}">
                      <a16:colId xmlns:a16="http://schemas.microsoft.com/office/drawing/2014/main" val="1213750557"/>
                    </a:ext>
                  </a:extLst>
                </a:gridCol>
                <a:gridCol w="1234742">
                  <a:extLst>
                    <a:ext uri="{9D8B030D-6E8A-4147-A177-3AD203B41FA5}">
                      <a16:colId xmlns:a16="http://schemas.microsoft.com/office/drawing/2014/main" val="1821853839"/>
                    </a:ext>
                  </a:extLst>
                </a:gridCol>
                <a:gridCol w="1156594">
                  <a:extLst>
                    <a:ext uri="{9D8B030D-6E8A-4147-A177-3AD203B41FA5}">
                      <a16:colId xmlns:a16="http://schemas.microsoft.com/office/drawing/2014/main" val="1148522719"/>
                    </a:ext>
                  </a:extLst>
                </a:gridCol>
              </a:tblGrid>
              <a:tr h="147588">
                <a:tc>
                  <a:txBody>
                    <a:bodyPr/>
                    <a:lstStyle/>
                    <a:p>
                      <a:pPr algn="l" fontAlgn="b"/>
                      <a:endParaRPr lang="it-IT" sz="800" b="0" i="0" u="none" strike="noStrike" dirty="0">
                        <a:solidFill>
                          <a:schemeClr val="bg1"/>
                        </a:solidFill>
                        <a:effectLst/>
                        <a:latin typeface="Arial" panose="020B0604020202020204" pitchFamily="34" charset="0"/>
                        <a:cs typeface="Arial" panose="020B0604020202020204" pitchFamily="34" charset="0"/>
                      </a:endParaRPr>
                    </a:p>
                  </a:txBody>
                  <a:tcPr marL="7271" marR="7271" marT="7271" marB="0" anchor="b">
                    <a:solidFill>
                      <a:srgbClr val="314697"/>
                    </a:solidFill>
                  </a:tcPr>
                </a:tc>
                <a:tc>
                  <a:txBody>
                    <a:bodyPr/>
                    <a:lstStyle/>
                    <a:p>
                      <a:pPr algn="ctr" fontAlgn="b"/>
                      <a:r>
                        <a:rPr lang="it-IT" sz="800" u="none" strike="noStrike" dirty="0">
                          <a:solidFill>
                            <a:schemeClr val="bg1"/>
                          </a:solidFill>
                          <a:effectLst/>
                          <a:latin typeface="Arial" panose="020B0604020202020204" pitchFamily="34" charset="0"/>
                          <a:cs typeface="Arial" panose="020B0604020202020204" pitchFamily="34" charset="0"/>
                        </a:rPr>
                        <a:t>CPT</a:t>
                      </a:r>
                      <a:endParaRPr lang="it-IT" sz="800" b="0" i="0" u="none" strike="noStrike" dirty="0">
                        <a:solidFill>
                          <a:schemeClr val="bg1"/>
                        </a:solidFill>
                        <a:effectLst/>
                        <a:latin typeface="Arial" panose="020B0604020202020204" pitchFamily="34" charset="0"/>
                        <a:cs typeface="Arial" panose="020B0604020202020204" pitchFamily="34" charset="0"/>
                      </a:endParaRPr>
                    </a:p>
                  </a:txBody>
                  <a:tcPr marL="7271" marR="7271" marT="7271" marB="0" anchor="b">
                    <a:solidFill>
                      <a:srgbClr val="314697"/>
                    </a:solidFill>
                  </a:tcPr>
                </a:tc>
                <a:tc>
                  <a:txBody>
                    <a:bodyPr/>
                    <a:lstStyle/>
                    <a:p>
                      <a:pPr algn="ctr" fontAlgn="b"/>
                      <a:r>
                        <a:rPr lang="it-IT" sz="800" u="none" strike="noStrike" dirty="0">
                          <a:solidFill>
                            <a:schemeClr val="bg1"/>
                          </a:solidFill>
                          <a:effectLst/>
                          <a:latin typeface="Arial" panose="020B0604020202020204" pitchFamily="34" charset="0"/>
                          <a:cs typeface="Arial" panose="020B0604020202020204" pitchFamily="34" charset="0"/>
                        </a:rPr>
                        <a:t>RGS (a)</a:t>
                      </a:r>
                      <a:endParaRPr lang="it-IT" sz="800" b="0" i="0" u="none" strike="noStrike" dirty="0">
                        <a:solidFill>
                          <a:schemeClr val="bg1"/>
                        </a:solidFill>
                        <a:effectLst/>
                        <a:latin typeface="Arial" panose="020B0604020202020204" pitchFamily="34" charset="0"/>
                        <a:cs typeface="Arial" panose="020B0604020202020204" pitchFamily="34" charset="0"/>
                      </a:endParaRPr>
                    </a:p>
                  </a:txBody>
                  <a:tcPr marL="7271" marR="7271" marT="7271" marB="0" anchor="b">
                    <a:solidFill>
                      <a:srgbClr val="314697"/>
                    </a:solidFill>
                  </a:tcPr>
                </a:tc>
                <a:extLst>
                  <a:ext uri="{0D108BD9-81ED-4DB2-BD59-A6C34878D82A}">
                    <a16:rowId xmlns:a16="http://schemas.microsoft.com/office/drawing/2014/main" val="3720413717"/>
                  </a:ext>
                </a:extLst>
              </a:tr>
              <a:tr h="147588">
                <a:tc>
                  <a:txBody>
                    <a:bodyPr/>
                    <a:lstStyle/>
                    <a:p>
                      <a:pPr algn="l" fontAlgn="b"/>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773846212"/>
                  </a:ext>
                </a:extLst>
              </a:tr>
              <a:tr h="147588">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Piemonte</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12.689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9.117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3692695605"/>
                  </a:ext>
                </a:extLst>
              </a:tr>
              <a:tr h="147588">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Valle </a:t>
                      </a:r>
                      <a:r>
                        <a:rPr lang="it-IT" sz="800" b="1" u="none" strike="noStrike" dirty="0" err="1">
                          <a:solidFill>
                            <a:srgbClr val="314697"/>
                          </a:solidFill>
                          <a:effectLst/>
                          <a:latin typeface="Arial" panose="020B0604020202020204" pitchFamily="34" charset="0"/>
                          <a:cs typeface="Arial" panose="020B0604020202020204" pitchFamily="34" charset="0"/>
                        </a:rPr>
                        <a:t>D'aosta</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17.156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15.448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4203352246"/>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Lombardia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12.730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8.364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01372709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Veneto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11.608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8.203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463478162"/>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Friuli Venezia Giulia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15.700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11.737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60906230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Liguria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14.972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10.760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40877377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Emilia Romagna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12.923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8.994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422152300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Toscana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12.695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9.371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3446795161"/>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Umbria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12.586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9.500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348943516"/>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Marche</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11.923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8.845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864195988"/>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Lazio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15.840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12.259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489712350"/>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Abruzzo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12.165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9.129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50388022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Molise</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13.363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11.054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262860039"/>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Campania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9.928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8.198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963022723"/>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Puglia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10.525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8.257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900646416"/>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Basilicata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11.579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9.164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225456948"/>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Calabria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10.972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9.209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4076288397"/>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Sicilia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10.961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8.961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60081752"/>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Sardegna</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12.644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10.972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908698306"/>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P.A. di Trento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15.974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rowSpan="2">
                  <a:txBody>
                    <a:bodyPr/>
                    <a:lstStyle/>
                    <a:p>
                      <a:pPr algn="ctr" fontAlgn="ctr"/>
                      <a:r>
                        <a:rPr lang="it-IT" sz="800" b="1" u="none" strike="noStrike" dirty="0">
                          <a:solidFill>
                            <a:srgbClr val="314697"/>
                          </a:solidFill>
                          <a:effectLst/>
                          <a:latin typeface="Arial" panose="020B0604020202020204" pitchFamily="34" charset="0"/>
                          <a:cs typeface="Arial" panose="020B0604020202020204" pitchFamily="34" charset="0"/>
                        </a:rPr>
                        <a:t>            13.431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ctr"/>
                </a:tc>
                <a:extLst>
                  <a:ext uri="{0D108BD9-81ED-4DB2-BD59-A6C34878D82A}">
                    <a16:rowId xmlns:a16="http://schemas.microsoft.com/office/drawing/2014/main" val="502010104"/>
                  </a:ext>
                </a:extLst>
              </a:tr>
              <a:tr h="14758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P.A. di Bolzano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24.034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vMerge="1">
                  <a:txBody>
                    <a:bodyPr/>
                    <a:lstStyle/>
                    <a:p>
                      <a:endParaRPr lang="it-IT"/>
                    </a:p>
                  </a:txBody>
                  <a:tcPr/>
                </a:tc>
                <a:extLst>
                  <a:ext uri="{0D108BD9-81ED-4DB2-BD59-A6C34878D82A}">
                    <a16:rowId xmlns:a16="http://schemas.microsoft.com/office/drawing/2014/main" val="2192457270"/>
                  </a:ext>
                </a:extLst>
              </a:tr>
              <a:tr h="147588">
                <a:tc>
                  <a:txBody>
                    <a:bodyPr/>
                    <a:lstStyle/>
                    <a:p>
                      <a:pPr algn="l" fontAlgn="b"/>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335276837"/>
                  </a:ext>
                </a:extLst>
              </a:tr>
              <a:tr h="15782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Centro-Nord</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13.417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9.568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67022620"/>
                  </a:ext>
                </a:extLst>
              </a:tr>
              <a:tr h="157828">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Mezzogiorno</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10.850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8.840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2167213092"/>
                  </a:ext>
                </a:extLst>
              </a:tr>
              <a:tr h="157828">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Italia</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a:solidFill>
                            <a:srgbClr val="314697"/>
                          </a:solidFill>
                          <a:effectLst/>
                          <a:latin typeface="Arial" panose="020B0604020202020204" pitchFamily="34" charset="0"/>
                          <a:cs typeface="Arial" panose="020B0604020202020204" pitchFamily="34" charset="0"/>
                        </a:rPr>
                        <a:t>              12.536 </a:t>
                      </a:r>
                      <a:endParaRPr lang="it-IT" sz="800" b="1" i="0" u="none" strike="noStrike">
                        <a:solidFill>
                          <a:srgbClr val="314697"/>
                        </a:solidFill>
                        <a:effectLst/>
                        <a:latin typeface="Arial" panose="020B0604020202020204" pitchFamily="34" charset="0"/>
                        <a:cs typeface="Arial" panose="020B0604020202020204" pitchFamily="34" charset="0"/>
                      </a:endParaRPr>
                    </a:p>
                  </a:txBody>
                  <a:tcPr marL="7271" marR="7271" marT="7271" marB="0" anchor="b"/>
                </a:tc>
                <a:tc>
                  <a:txBody>
                    <a:bodyPr/>
                    <a:lstStyle/>
                    <a:p>
                      <a:pPr algn="l" fontAlgn="b"/>
                      <a:r>
                        <a:rPr lang="it-IT" sz="800" b="1" u="none" strike="noStrike" dirty="0">
                          <a:solidFill>
                            <a:srgbClr val="314697"/>
                          </a:solidFill>
                          <a:effectLst/>
                          <a:latin typeface="Arial" panose="020B0604020202020204" pitchFamily="34" charset="0"/>
                          <a:cs typeface="Arial" panose="020B0604020202020204" pitchFamily="34" charset="0"/>
                        </a:rPr>
                        <a:t>              9.318 </a:t>
                      </a:r>
                      <a:endParaRPr lang="it-IT" sz="800" b="1" i="0" u="none" strike="noStrike" dirty="0">
                        <a:solidFill>
                          <a:srgbClr val="314697"/>
                        </a:solidFill>
                        <a:effectLst/>
                        <a:latin typeface="Arial" panose="020B0604020202020204" pitchFamily="34" charset="0"/>
                        <a:cs typeface="Arial" panose="020B0604020202020204" pitchFamily="34" charset="0"/>
                      </a:endParaRPr>
                    </a:p>
                  </a:txBody>
                  <a:tcPr marL="7271" marR="7271" marT="7271" marB="0" anchor="b"/>
                </a:tc>
                <a:extLst>
                  <a:ext uri="{0D108BD9-81ED-4DB2-BD59-A6C34878D82A}">
                    <a16:rowId xmlns:a16="http://schemas.microsoft.com/office/drawing/2014/main" val="1540161669"/>
                  </a:ext>
                </a:extLst>
              </a:tr>
            </a:tbl>
          </a:graphicData>
        </a:graphic>
      </p:graphicFrame>
      <p:sp>
        <p:nvSpPr>
          <p:cNvPr id="4" name="Rettangolo 3"/>
          <p:cNvSpPr/>
          <p:nvPr/>
        </p:nvSpPr>
        <p:spPr>
          <a:xfrm>
            <a:off x="4600451" y="4062332"/>
            <a:ext cx="4572000" cy="523220"/>
          </a:xfrm>
          <a:prstGeom prst="rect">
            <a:avLst/>
          </a:prstGeom>
        </p:spPr>
        <p:txBody>
          <a:bodyPr>
            <a:spAutoFit/>
          </a:bodyPr>
          <a:lstStyle/>
          <a:p>
            <a:r>
              <a:rPr lang="it-IT" sz="1000" dirty="0">
                <a:solidFill>
                  <a:srgbClr val="000000"/>
                </a:solidFill>
                <a:latin typeface="Arial" panose="020B0604020202020204" pitchFamily="34" charset="0"/>
              </a:rPr>
              <a:t>(a) Spesa complessiva (bilancio dello Stato, Enti e Fondi) al netto degli interessi sui titoli di Stato – per abitante - Anno 2016 - (dati in euro)</a:t>
            </a:r>
            <a:r>
              <a:rPr lang="it-IT" dirty="0"/>
              <a:t> </a:t>
            </a:r>
          </a:p>
        </p:txBody>
      </p:sp>
    </p:spTree>
    <p:extLst>
      <p:ext uri="{BB962C8B-B14F-4D97-AF65-F5344CB8AC3E}">
        <p14:creationId xmlns:p14="http://schemas.microsoft.com/office/powerpoint/2010/main" val="4549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818818"/>
            <a:ext cx="9144000" cy="34522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7" name="Rettangolo 16"/>
          <p:cNvSpPr/>
          <p:nvPr/>
        </p:nvSpPr>
        <p:spPr>
          <a:xfrm flipV="1">
            <a:off x="0" y="596064"/>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10" name="Text Box 4"/>
          <p:cNvSpPr txBox="1">
            <a:spLocks noChangeArrowheads="1"/>
          </p:cNvSpPr>
          <p:nvPr/>
        </p:nvSpPr>
        <p:spPr bwMode="auto">
          <a:xfrm>
            <a:off x="263747" y="108537"/>
            <a:ext cx="6669360" cy="471218"/>
          </a:xfrm>
          <a:prstGeom prst="rect">
            <a:avLst/>
          </a:prstGeom>
          <a:noFill/>
          <a:ln w="9525">
            <a:noFill/>
            <a:round/>
            <a:headEnd/>
            <a:tailEnd/>
          </a:ln>
        </p:spPr>
        <p:txBody>
          <a:bodyPr wrap="square" lIns="67500" tIns="33750" rIns="67500" bIns="33750">
            <a:spAutoFit/>
          </a:bodyPr>
          <a:lstStyle/>
          <a:p>
            <a:pPr hangingPunct="0">
              <a:lnSpc>
                <a:spcPct val="97000"/>
              </a:lnSpc>
              <a:buClr>
                <a:srgbClr val="000000"/>
              </a:buClr>
              <a:buSzPct val="45000"/>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pPr>
            <a:r>
              <a:rPr lang="it-IT" sz="1350" b="1" dirty="0">
                <a:solidFill>
                  <a:srgbClr val="FF0000"/>
                </a:solidFill>
              </a:rPr>
              <a:t>Spesa pro capite corrente consolidata della Pubblica Amministrazione per settori  - Anni 2000-2015. Mezzogiorno in % del Centro-Nord </a:t>
            </a:r>
          </a:p>
        </p:txBody>
      </p:sp>
      <p:graphicFrame>
        <p:nvGraphicFramePr>
          <p:cNvPr id="11" name="Group 49"/>
          <p:cNvGraphicFramePr>
            <a:graphicFrameLocks noGrp="1"/>
          </p:cNvGraphicFramePr>
          <p:nvPr>
            <p:extLst>
              <p:ext uri="{D42A27DB-BD31-4B8C-83A1-F6EECF244321}">
                <p14:modId xmlns:p14="http://schemas.microsoft.com/office/powerpoint/2010/main" val="2257687566"/>
              </p:ext>
            </p:extLst>
          </p:nvPr>
        </p:nvGraphicFramePr>
        <p:xfrm>
          <a:off x="179512" y="821042"/>
          <a:ext cx="6552733" cy="3622915"/>
        </p:xfrm>
        <a:graphic>
          <a:graphicData uri="http://schemas.openxmlformats.org/drawingml/2006/table">
            <a:tbl>
              <a:tblPr/>
              <a:tblGrid>
                <a:gridCol w="1832543">
                  <a:extLst>
                    <a:ext uri="{9D8B030D-6E8A-4147-A177-3AD203B41FA5}">
                      <a16:colId xmlns:a16="http://schemas.microsoft.com/office/drawing/2014/main" val="20000"/>
                    </a:ext>
                  </a:extLst>
                </a:gridCol>
                <a:gridCol w="472019">
                  <a:extLst>
                    <a:ext uri="{9D8B030D-6E8A-4147-A177-3AD203B41FA5}">
                      <a16:colId xmlns:a16="http://schemas.microsoft.com/office/drawing/2014/main" val="20003"/>
                    </a:ext>
                  </a:extLst>
                </a:gridCol>
                <a:gridCol w="472019">
                  <a:extLst>
                    <a:ext uri="{9D8B030D-6E8A-4147-A177-3AD203B41FA5}">
                      <a16:colId xmlns:a16="http://schemas.microsoft.com/office/drawing/2014/main" val="20004"/>
                    </a:ext>
                  </a:extLst>
                </a:gridCol>
                <a:gridCol w="472019">
                  <a:extLst>
                    <a:ext uri="{9D8B030D-6E8A-4147-A177-3AD203B41FA5}">
                      <a16:colId xmlns:a16="http://schemas.microsoft.com/office/drawing/2014/main" val="20005"/>
                    </a:ext>
                  </a:extLst>
                </a:gridCol>
                <a:gridCol w="472019">
                  <a:extLst>
                    <a:ext uri="{9D8B030D-6E8A-4147-A177-3AD203B41FA5}">
                      <a16:colId xmlns:a16="http://schemas.microsoft.com/office/drawing/2014/main" val="20006"/>
                    </a:ext>
                  </a:extLst>
                </a:gridCol>
                <a:gridCol w="472019">
                  <a:extLst>
                    <a:ext uri="{9D8B030D-6E8A-4147-A177-3AD203B41FA5}">
                      <a16:colId xmlns:a16="http://schemas.microsoft.com/office/drawing/2014/main" val="20007"/>
                    </a:ext>
                  </a:extLst>
                </a:gridCol>
                <a:gridCol w="472019">
                  <a:extLst>
                    <a:ext uri="{9D8B030D-6E8A-4147-A177-3AD203B41FA5}">
                      <a16:colId xmlns:a16="http://schemas.microsoft.com/office/drawing/2014/main" val="20008"/>
                    </a:ext>
                  </a:extLst>
                </a:gridCol>
                <a:gridCol w="472019">
                  <a:extLst>
                    <a:ext uri="{9D8B030D-6E8A-4147-A177-3AD203B41FA5}">
                      <a16:colId xmlns:a16="http://schemas.microsoft.com/office/drawing/2014/main" val="20009"/>
                    </a:ext>
                  </a:extLst>
                </a:gridCol>
                <a:gridCol w="472019">
                  <a:extLst>
                    <a:ext uri="{9D8B030D-6E8A-4147-A177-3AD203B41FA5}">
                      <a16:colId xmlns:a16="http://schemas.microsoft.com/office/drawing/2014/main" val="20010"/>
                    </a:ext>
                  </a:extLst>
                </a:gridCol>
                <a:gridCol w="472019">
                  <a:extLst>
                    <a:ext uri="{9D8B030D-6E8A-4147-A177-3AD203B41FA5}">
                      <a16:colId xmlns:a16="http://schemas.microsoft.com/office/drawing/2014/main" val="20001"/>
                    </a:ext>
                  </a:extLst>
                </a:gridCol>
                <a:gridCol w="472019">
                  <a:extLst>
                    <a:ext uri="{9D8B030D-6E8A-4147-A177-3AD203B41FA5}">
                      <a16:colId xmlns:a16="http://schemas.microsoft.com/office/drawing/2014/main" val="20002"/>
                    </a:ext>
                  </a:extLst>
                </a:gridCol>
              </a:tblGrid>
              <a:tr h="189849">
                <a:tc>
                  <a:txBody>
                    <a:bodyPr/>
                    <a:lstStyle/>
                    <a:p>
                      <a:pP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Settore</a:t>
                      </a:r>
                    </a:p>
                  </a:txBody>
                  <a:tcPr marL="28511" marR="28511"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2000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2007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2008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2009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tc>
                  <a:txBody>
                    <a:bodyPr/>
                    <a:lstStyle/>
                    <a:p>
                      <a:pPr algn="ctr">
                        <a:lnSpc>
                          <a:spcPct val="115000"/>
                        </a:lnSpc>
                        <a:spcAft>
                          <a:spcPts val="0"/>
                        </a:spcAft>
                      </a:pPr>
                      <a:r>
                        <a:rPr kumimoji="0" lang="it-IT" sz="1000" b="1" i="0" u="none" strike="noStrike" kern="1200" cap="none" normalizeH="0" baseline="0" dirty="0">
                          <a:ln>
                            <a:noFill/>
                          </a:ln>
                          <a:solidFill>
                            <a:srgbClr val="FFFFFF"/>
                          </a:solidFill>
                          <a:effectLst/>
                          <a:latin typeface="Arial" pitchFamily="34" charset="0"/>
                          <a:ea typeface="+mn-ea"/>
                          <a:cs typeface="Arial" pitchFamily="34" charset="0"/>
                        </a:rPr>
                        <a:t>2015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314697"/>
                    </a:solidFill>
                  </a:tcPr>
                </a:tc>
                <a:extLst>
                  <a:ext uri="{0D108BD9-81ED-4DB2-BD59-A6C34878D82A}">
                    <a16:rowId xmlns:a16="http://schemas.microsoft.com/office/drawing/2014/main" val="10000"/>
                  </a:ext>
                </a:extLst>
              </a:tr>
              <a:tr h="117292">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pPr>
                      <a:endParaRPr kumimoji="0" lang="en-US" sz="200" b="1" i="0" u="none" strike="noStrike" cap="none" normalizeH="0" baseline="0" dirty="0">
                        <a:ln>
                          <a:noFill/>
                        </a:ln>
                        <a:solidFill>
                          <a:schemeClr val="bg1"/>
                        </a:solidFill>
                        <a:effectLst/>
                        <a:latin typeface="Arial" pitchFamily="34" charset="0"/>
                        <a:cs typeface="Arial" pitchFamily="34" charset="0"/>
                      </a:endParaRPr>
                    </a:p>
                  </a:txBody>
                  <a:tcPr marL="68580" marR="68580" marT="34290" marB="3429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fontAlgn="ctr">
                        <a:lnSpc>
                          <a:spcPct val="100000"/>
                        </a:lnSpc>
                        <a:spcBef>
                          <a:spcPts val="0"/>
                        </a:spcBef>
                        <a:spcAft>
                          <a:spcPts val="0"/>
                        </a:spcAft>
                      </a:pPr>
                      <a:endParaRPr lang="it-IT" sz="200" b="0" i="0" u="none" strike="noStrike" dirty="0">
                        <a:solidFill>
                          <a:schemeClr val="bg1"/>
                        </a:solidFill>
                        <a:latin typeface="Times New Roman"/>
                      </a:endParaRPr>
                    </a:p>
                  </a:txBody>
                  <a:tcPr marL="7144" marR="7144" marT="714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indent="0" algn="ctr" fontAlgn="ctr">
                        <a:lnSpc>
                          <a:spcPct val="100000"/>
                        </a:lnSpc>
                        <a:spcBef>
                          <a:spcPts val="0"/>
                        </a:spcBef>
                        <a:spcAft>
                          <a:spcPts val="0"/>
                        </a:spcAft>
                      </a:pPr>
                      <a:endParaRPr lang="it-IT" sz="200" b="0" i="0" u="none" strike="noStrike" dirty="0">
                        <a:solidFill>
                          <a:schemeClr val="bg1"/>
                        </a:solidFill>
                        <a:latin typeface="Times New Roman"/>
                      </a:endParaRPr>
                    </a:p>
                  </a:txBody>
                  <a:tcPr marL="7144" marR="7144" marT="7144"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1"/>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Difesa, </a:t>
                      </a:r>
                      <a:r>
                        <a:rPr lang="it-IT" sz="900" b="1" i="0" u="none" strike="noStrike" kern="1200" dirty="0">
                          <a:solidFill>
                            <a:srgbClr val="314697"/>
                          </a:solidFill>
                          <a:latin typeface="Arial"/>
                          <a:ea typeface="+mn-ea"/>
                          <a:cs typeface="+mn-cs"/>
                        </a:rPr>
                        <a:t>giustizia</a:t>
                      </a:r>
                      <a:r>
                        <a:rPr lang="it-IT" sz="800" b="1" i="0" u="none" strike="noStrike" kern="1200" dirty="0">
                          <a:solidFill>
                            <a:srgbClr val="314697"/>
                          </a:solidFill>
                          <a:latin typeface="Arial"/>
                          <a:ea typeface="+mn-ea"/>
                          <a:cs typeface="+mn-cs"/>
                        </a:rPr>
                        <a:t> ed istruzione</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88,5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88,5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85,9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85,3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85,8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86,6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87,5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84,3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82,8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90,7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Formazione, cultura e </a:t>
                      </a:r>
                      <a:r>
                        <a:rPr lang="it-IT" sz="800" b="1" i="0" u="none" strike="noStrike" kern="1200" dirty="0" err="1">
                          <a:solidFill>
                            <a:srgbClr val="314697"/>
                          </a:solidFill>
                          <a:latin typeface="Arial"/>
                          <a:ea typeface="+mn-ea"/>
                          <a:cs typeface="+mn-cs"/>
                        </a:rPr>
                        <a:t>R&amp;S</a:t>
                      </a:r>
                      <a:endParaRPr lang="it-IT" sz="800" b="1" i="0" u="none" strike="noStrike" kern="1200" dirty="0">
                        <a:solidFill>
                          <a:srgbClr val="314697"/>
                        </a:solidFill>
                        <a:latin typeface="Arial"/>
                        <a:ea typeface="+mn-ea"/>
                        <a:cs typeface="+mn-cs"/>
                      </a:endParaRP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84,9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70,4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67,5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64,3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60,6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57,5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53,9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57,6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62,0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63,6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11"/>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Edilizia abitativa e urbanistica</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65,3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71,6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79,7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77,8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76,2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77,0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69,7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61,6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66,0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67,7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Sanità ed assistenza</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80,8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88,6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90,5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88,9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82,7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81,2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88,1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87,9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82,6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87,9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3"/>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Protezione ambientale</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80,2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138,9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138,5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144,4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137,5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126,5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128,9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122,6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130,5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118,1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1434">
                <a:tc>
                  <a:txBody>
                    <a:bodyPr/>
                    <a:lstStyle/>
                    <a:p>
                      <a:pPr>
                        <a:lnSpc>
                          <a:spcPct val="115000"/>
                        </a:lnSpc>
                        <a:spcAft>
                          <a:spcPts val="0"/>
                        </a:spcAft>
                      </a:pPr>
                      <a:r>
                        <a:rPr lang="it-IT" sz="800" b="1" i="0" u="none" strike="noStrike" kern="1200">
                          <a:solidFill>
                            <a:srgbClr val="314697"/>
                          </a:solidFill>
                          <a:latin typeface="Arial"/>
                          <a:ea typeface="+mn-ea"/>
                          <a:cs typeface="+mn-cs"/>
                        </a:rPr>
                        <a:t>Lavoro e previdenza</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53,1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59,4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59,9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60,6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60,6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61,0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61,9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62,1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62,4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63,3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5"/>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Trasporti e telecomunicazioni</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77,9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87,0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92,6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91,1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75,9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75,9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73,4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100,4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93,1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76,0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Settori economici</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61,5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42,2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46,5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51,0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42,6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47,2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46,7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43,5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43,0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42,5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7"/>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Varie</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21,2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14,0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15,0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13,6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31,0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29,2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23,8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22,0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20,2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19,4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01434">
                <a:tc>
                  <a:txBody>
                    <a:bodyPr/>
                    <a:lstStyle/>
                    <a:p>
                      <a:pPr>
                        <a:lnSpc>
                          <a:spcPct val="115000"/>
                        </a:lnSpc>
                        <a:spcAft>
                          <a:spcPts val="0"/>
                        </a:spcAft>
                      </a:pPr>
                      <a:r>
                        <a:rPr lang="it-IT" sz="800" b="1" i="0" u="none" strike="noStrike" kern="1200">
                          <a:solidFill>
                            <a:srgbClr val="314697"/>
                          </a:solidFill>
                          <a:latin typeface="Arial"/>
                          <a:ea typeface="+mn-ea"/>
                          <a:cs typeface="+mn-cs"/>
                        </a:rPr>
                        <a:t>TOTALE</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63,9</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71,1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70,6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70,6</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70,3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69,5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a:solidFill>
                            <a:srgbClr val="314697"/>
                          </a:solidFill>
                          <a:latin typeface="Arial"/>
                          <a:ea typeface="+mn-ea"/>
                          <a:cs typeface="+mn-cs"/>
                        </a:rPr>
                        <a:t>70,2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70,0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68,5</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71,2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10009"/>
                  </a:ext>
                </a:extLst>
              </a:tr>
              <a:tr h="301434">
                <a:tc>
                  <a:txBody>
                    <a:bodyPr/>
                    <a:lstStyle/>
                    <a:p>
                      <a:pPr>
                        <a:lnSpc>
                          <a:spcPct val="115000"/>
                        </a:lnSpc>
                        <a:spcAft>
                          <a:spcPts val="0"/>
                        </a:spcAft>
                      </a:pPr>
                      <a:r>
                        <a:rPr lang="it-IT" sz="800" b="1" i="0" u="none" strike="noStrike" kern="1200" dirty="0">
                          <a:solidFill>
                            <a:srgbClr val="314697"/>
                          </a:solidFill>
                          <a:latin typeface="Arial"/>
                          <a:ea typeface="+mn-ea"/>
                          <a:cs typeface="+mn-cs"/>
                        </a:rPr>
                        <a:t>Totale al netto della Previdenza</a:t>
                      </a:r>
                    </a:p>
                  </a:txBody>
                  <a:tcPr marL="28511" marR="28511"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71,4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79,8</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78,4</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78,1</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78,0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76,3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76,7</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76,0</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73,3</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lnSpc>
                          <a:spcPct val="115000"/>
                        </a:lnSpc>
                        <a:spcAft>
                          <a:spcPts val="0"/>
                        </a:spcAft>
                      </a:pPr>
                      <a:r>
                        <a:rPr lang="it-IT" sz="800" b="1" i="0" u="none" strike="noStrike" kern="1200" dirty="0">
                          <a:solidFill>
                            <a:srgbClr val="314697"/>
                          </a:solidFill>
                          <a:latin typeface="Arial"/>
                          <a:ea typeface="+mn-ea"/>
                          <a:cs typeface="+mn-cs"/>
                        </a:rPr>
                        <a:t>77,2</a:t>
                      </a:r>
                    </a:p>
                  </a:txBody>
                  <a:tcPr marL="28511" marR="2851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
        <p:nvSpPr>
          <p:cNvPr id="12" name="Rettangolo 11"/>
          <p:cNvSpPr/>
          <p:nvPr/>
        </p:nvSpPr>
        <p:spPr>
          <a:xfrm>
            <a:off x="6804248" y="1491630"/>
            <a:ext cx="2151112" cy="1754326"/>
          </a:xfrm>
          <a:prstGeom prst="rect">
            <a:avLst/>
          </a:prstGeom>
        </p:spPr>
        <p:txBody>
          <a:bodyPr wrap="square">
            <a:spAutoFit/>
          </a:bodyPr>
          <a:lstStyle/>
          <a:p>
            <a:pPr algn="ctr"/>
            <a:r>
              <a:rPr lang="it-IT" sz="1350" b="1" cap="small" dirty="0">
                <a:solidFill>
                  <a:srgbClr val="FF0000"/>
                </a:solidFill>
              </a:rPr>
              <a:t>Il divario del Sud in alcuni settori essenziali</a:t>
            </a:r>
            <a:endParaRPr lang="it-IT" sz="1350" b="1" i="1" dirty="0">
              <a:solidFill>
                <a:srgbClr val="314697"/>
              </a:solidFill>
            </a:endParaRPr>
          </a:p>
          <a:p>
            <a:pPr algn="ctr"/>
            <a:r>
              <a:rPr lang="it-IT" sz="1350" b="1" i="1" dirty="0">
                <a:solidFill>
                  <a:srgbClr val="314697"/>
                </a:solidFill>
              </a:rPr>
              <a:t>La spesa corrente pro capite, anche al netto della previdenza, </a:t>
            </a:r>
            <a:endParaRPr lang="it-IT" sz="1350" dirty="0"/>
          </a:p>
          <a:p>
            <a:pPr algn="ctr"/>
            <a:r>
              <a:rPr lang="it-IT" sz="1350" b="1" i="1" dirty="0">
                <a:solidFill>
                  <a:srgbClr val="314697"/>
                </a:solidFill>
              </a:rPr>
              <a:t>è di oltre venti punti inferiore nel Mezzogiorno</a:t>
            </a:r>
            <a:endParaRPr lang="it-IT" sz="1350" b="1" cap="small" dirty="0">
              <a:solidFill>
                <a:srgbClr val="FF0000"/>
              </a:solidFill>
              <a:latin typeface="+mj-lt"/>
            </a:endParaRPr>
          </a:p>
        </p:txBody>
      </p:sp>
    </p:spTree>
    <p:extLst>
      <p:ext uri="{BB962C8B-B14F-4D97-AF65-F5344CB8AC3E}">
        <p14:creationId xmlns:p14="http://schemas.microsoft.com/office/powerpoint/2010/main" val="718653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252000" y="483518"/>
            <a:ext cx="8856984" cy="4245863"/>
          </a:xfrm>
          <a:prstGeom prst="rect">
            <a:avLst/>
          </a:prstGeom>
          <a:noFill/>
          <a:ln w="9525">
            <a:noFill/>
            <a:round/>
            <a:headEnd/>
            <a:tailEnd/>
          </a:ln>
        </p:spPr>
        <p:txBody>
          <a:bodyPr wrap="square" lIns="90000" tIns="45000" rIns="90000" bIns="45000">
            <a:spAutoFit/>
          </a:bodyPr>
          <a:lstStyle/>
          <a:p>
            <a:pPr algn="ctr"/>
            <a:endParaRPr lang="it-IT" b="1" dirty="0">
              <a:solidFill>
                <a:srgbClr val="314697"/>
              </a:solidFill>
            </a:endParaRPr>
          </a:p>
          <a:p>
            <a:pPr marL="285750" indent="-285750">
              <a:buFont typeface="Arial" panose="020B0604020202020204" pitchFamily="34" charset="0"/>
              <a:buChar char="•"/>
            </a:pPr>
            <a:r>
              <a:rPr lang="it-IT" b="1" dirty="0">
                <a:solidFill>
                  <a:srgbClr val="314697"/>
                </a:solidFill>
              </a:rPr>
              <a:t>Concetto discutibile se applicato al territorio: la redistribuzione è di carattere interpersonale (</a:t>
            </a:r>
            <a:r>
              <a:rPr lang="it-IT" b="1" dirty="0" err="1">
                <a:solidFill>
                  <a:srgbClr val="314697"/>
                </a:solidFill>
              </a:rPr>
              <a:t>Upb-Pisauro</a:t>
            </a:r>
            <a:r>
              <a:rPr lang="it-IT" b="1" dirty="0">
                <a:solidFill>
                  <a:srgbClr val="314697"/>
                </a:solidFill>
              </a:rPr>
              <a:t>, 2017; Giannola, </a:t>
            </a:r>
            <a:r>
              <a:rPr lang="it-IT" b="1" dirty="0" err="1">
                <a:solidFill>
                  <a:srgbClr val="314697"/>
                </a:solidFill>
              </a:rPr>
              <a:t>Stornaiuolo</a:t>
            </a:r>
            <a:r>
              <a:rPr lang="it-IT" b="1" dirty="0">
                <a:solidFill>
                  <a:srgbClr val="314697"/>
                </a:solidFill>
              </a:rPr>
              <a:t>, 2018)</a:t>
            </a:r>
          </a:p>
          <a:p>
            <a:pPr marL="285750" indent="-285750">
              <a:lnSpc>
                <a:spcPct val="150000"/>
              </a:lnSpc>
              <a:buFont typeface="Arial" panose="020B0604020202020204" pitchFamily="34" charset="0"/>
              <a:buChar char="•"/>
            </a:pPr>
            <a:r>
              <a:rPr lang="it-IT" b="1" dirty="0">
                <a:solidFill>
                  <a:srgbClr val="314697"/>
                </a:solidFill>
              </a:rPr>
              <a:t>Sono in costante riduzione (Giannola, </a:t>
            </a:r>
            <a:r>
              <a:rPr lang="it-IT" b="1" dirty="0" err="1">
                <a:solidFill>
                  <a:srgbClr val="314697"/>
                </a:solidFill>
              </a:rPr>
              <a:t>Petraglia</a:t>
            </a:r>
            <a:r>
              <a:rPr lang="it-IT" b="1" dirty="0">
                <a:solidFill>
                  <a:srgbClr val="314697"/>
                </a:solidFill>
              </a:rPr>
              <a:t>, Scalera, 2017)</a:t>
            </a:r>
          </a:p>
          <a:p>
            <a:pPr marL="285750" indent="-285750">
              <a:lnSpc>
                <a:spcPct val="150000"/>
              </a:lnSpc>
              <a:buFont typeface="Arial" panose="020B0604020202020204" pitchFamily="34" charset="0"/>
              <a:buChar char="•"/>
            </a:pPr>
            <a:r>
              <a:rPr lang="it-IT" b="1" dirty="0">
                <a:solidFill>
                  <a:srgbClr val="314697"/>
                </a:solidFill>
              </a:rPr>
              <a:t>Sono la fotografia dei divari esistenti: l’unico modo per ridurli è riavviare lo sviluppo (Giannola et al. 2016)</a:t>
            </a:r>
          </a:p>
          <a:p>
            <a:pPr marL="285750" indent="-285750">
              <a:lnSpc>
                <a:spcPct val="150000"/>
              </a:lnSpc>
              <a:buFont typeface="Arial" panose="020B0604020202020204" pitchFamily="34" charset="0"/>
              <a:buChar char="•"/>
            </a:pPr>
            <a:r>
              <a:rPr lang="it-IT" b="1" dirty="0">
                <a:solidFill>
                  <a:srgbClr val="314697"/>
                </a:solidFill>
              </a:rPr>
              <a:t>È una contabilità parziale: mancano flussi redistributivi da Sud a Nord (depositi-impieghi, spesa per interessi sul debito, migrazioni intellettuali)</a:t>
            </a:r>
          </a:p>
          <a:p>
            <a:pPr marL="285750" indent="-285750">
              <a:lnSpc>
                <a:spcPct val="150000"/>
              </a:lnSpc>
              <a:buFont typeface="Arial" panose="020B0604020202020204" pitchFamily="34" charset="0"/>
              <a:buChar char="•"/>
            </a:pPr>
            <a:r>
              <a:rPr lang="it-IT" b="1" dirty="0">
                <a:solidFill>
                  <a:srgbClr val="314697"/>
                </a:solidFill>
              </a:rPr>
              <a:t>Non tengono conto dell’«interdipendenza» (</a:t>
            </a:r>
            <a:r>
              <a:rPr lang="it-IT" b="1" dirty="0" err="1">
                <a:solidFill>
                  <a:srgbClr val="314697"/>
                </a:solidFill>
              </a:rPr>
              <a:t>Svimez</a:t>
            </a:r>
            <a:r>
              <a:rPr lang="it-IT" b="1" dirty="0">
                <a:solidFill>
                  <a:srgbClr val="314697"/>
                </a:solidFill>
              </a:rPr>
              <a:t> 2018): per ogni 10 euro di residui, 4 attivano domanda di beni e servizi del Centro-Nord; il Sud attiva complessivamente il 14% del PIL Centro-Nord (186 miliardi circa)</a:t>
            </a:r>
          </a:p>
        </p:txBody>
      </p:sp>
      <p:sp>
        <p:nvSpPr>
          <p:cNvPr id="17" name="Rettangolo 16"/>
          <p:cNvSpPr/>
          <p:nvPr/>
        </p:nvSpPr>
        <p:spPr>
          <a:xfrm flipV="1">
            <a:off x="108492" y="618718"/>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
        <p:nvSpPr>
          <p:cNvPr id="2" name="Rettangolo 1"/>
          <p:cNvSpPr/>
          <p:nvPr/>
        </p:nvSpPr>
        <p:spPr>
          <a:xfrm>
            <a:off x="1043608" y="160172"/>
            <a:ext cx="7056784" cy="400110"/>
          </a:xfrm>
          <a:prstGeom prst="rect">
            <a:avLst/>
          </a:prstGeom>
        </p:spPr>
        <p:txBody>
          <a:bodyPr wrap="square">
            <a:spAutoFit/>
          </a:bodyPr>
          <a:lstStyle/>
          <a:p>
            <a:pPr algn="ctr"/>
            <a:r>
              <a:rPr lang="it-IT" sz="2000" b="1" dirty="0">
                <a:solidFill>
                  <a:srgbClr val="FF0000"/>
                </a:solidFill>
              </a:rPr>
              <a:t>I «residui fiscali»: un falso problema </a:t>
            </a:r>
          </a:p>
        </p:txBody>
      </p:sp>
    </p:spTree>
    <p:extLst>
      <p:ext uri="{BB962C8B-B14F-4D97-AF65-F5344CB8AC3E}">
        <p14:creationId xmlns:p14="http://schemas.microsoft.com/office/powerpoint/2010/main" val="388744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818818"/>
            <a:ext cx="9144000" cy="34522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7" name="Rettangolo 16"/>
          <p:cNvSpPr/>
          <p:nvPr/>
        </p:nvSpPr>
        <p:spPr>
          <a:xfrm flipV="1">
            <a:off x="4697" y="504426"/>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graphicFrame>
        <p:nvGraphicFramePr>
          <p:cNvPr id="8" name="Tabella 7"/>
          <p:cNvGraphicFramePr>
            <a:graphicFrameLocks noGrp="1"/>
          </p:cNvGraphicFramePr>
          <p:nvPr>
            <p:extLst>
              <p:ext uri="{D42A27DB-BD31-4B8C-83A1-F6EECF244321}">
                <p14:modId xmlns:p14="http://schemas.microsoft.com/office/powerpoint/2010/main" val="1470471865"/>
              </p:ext>
            </p:extLst>
          </p:nvPr>
        </p:nvGraphicFramePr>
        <p:xfrm>
          <a:off x="683568" y="931375"/>
          <a:ext cx="2861463" cy="3707295"/>
        </p:xfrm>
        <a:graphic>
          <a:graphicData uri="http://schemas.openxmlformats.org/drawingml/2006/table">
            <a:tbl>
              <a:tblPr>
                <a:tableStyleId>{5C22544A-7EE6-4342-B048-85BDC9FD1C3A}</a:tableStyleId>
              </a:tblPr>
              <a:tblGrid>
                <a:gridCol w="967787">
                  <a:extLst>
                    <a:ext uri="{9D8B030D-6E8A-4147-A177-3AD203B41FA5}">
                      <a16:colId xmlns:a16="http://schemas.microsoft.com/office/drawing/2014/main" val="20000"/>
                    </a:ext>
                  </a:extLst>
                </a:gridCol>
                <a:gridCol w="946838">
                  <a:extLst>
                    <a:ext uri="{9D8B030D-6E8A-4147-A177-3AD203B41FA5}">
                      <a16:colId xmlns:a16="http://schemas.microsoft.com/office/drawing/2014/main" val="20001"/>
                    </a:ext>
                  </a:extLst>
                </a:gridCol>
                <a:gridCol w="946838">
                  <a:extLst>
                    <a:ext uri="{9D8B030D-6E8A-4147-A177-3AD203B41FA5}">
                      <a16:colId xmlns:a16="http://schemas.microsoft.com/office/drawing/2014/main" val="20002"/>
                    </a:ext>
                  </a:extLst>
                </a:gridCol>
              </a:tblGrid>
              <a:tr h="177791">
                <a:tc>
                  <a:txBody>
                    <a:bodyPr/>
                    <a:lstStyle/>
                    <a:p>
                      <a:pPr algn="l" fontAlgn="b"/>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ctr" fontAlgn="b"/>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2000-2002</a:t>
                      </a:r>
                      <a:endParaRPr lang="it-IT" sz="1100" b="1"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ctr" fontAlgn="b"/>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2012-2014</a:t>
                      </a:r>
                      <a:endParaRPr lang="it-IT" sz="1100" b="1"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0"/>
                  </a:ext>
                </a:extLst>
              </a:tr>
              <a:tr h="327184">
                <a:tc>
                  <a:txBody>
                    <a:bodyPr/>
                    <a:lstStyle/>
                    <a:p>
                      <a:pPr algn="l" fontAlgn="b"/>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in </a:t>
                      </a:r>
                      <a:r>
                        <a:rPr lang="it-IT" sz="1100" b="1" u="none" strike="noStrike" dirty="0" err="1">
                          <a:effectLst/>
                          <a:latin typeface="Verdana" panose="020B0604030504040204" pitchFamily="34" charset="0"/>
                          <a:ea typeface="Verdana" panose="020B0604030504040204" pitchFamily="34" charset="0"/>
                          <a:cs typeface="Verdana" panose="020B0604030504040204" pitchFamily="34" charset="0"/>
                        </a:rPr>
                        <a:t>mld</a:t>
                      </a: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 di euro </a:t>
                      </a:r>
                    </a:p>
                    <a:p>
                      <a:pPr marL="0" marR="0" indent="0" algn="ctr" defTabSz="914400" rtl="0" eaLnBrk="1" fontAlgn="b" latinLnBrk="0" hangingPunct="1">
                        <a:lnSpc>
                          <a:spcPct val="100000"/>
                        </a:lnSpc>
                        <a:spcBef>
                          <a:spcPts val="0"/>
                        </a:spcBef>
                        <a:spcAft>
                          <a:spcPts val="0"/>
                        </a:spcAft>
                        <a:buClrTx/>
                        <a:buSzTx/>
                        <a:buFontTx/>
                        <a:buNone/>
                        <a:tabLst/>
                        <a:defRPr/>
                      </a:pP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(prezzi costanti 2010)</a:t>
                      </a:r>
                      <a:endParaRPr lang="it-IT" sz="1100" b="1"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hMerge="1">
                  <a:txBody>
                    <a:bodyPr/>
                    <a:lstStyle/>
                    <a:p>
                      <a:pPr algn="ctr" fontAlgn="b"/>
                      <a:endParaRPr lang="it-IT" sz="14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extLst>
                  <a:ext uri="{0D108BD9-81ED-4DB2-BD59-A6C34878D82A}">
                    <a16:rowId xmlns:a16="http://schemas.microsoft.com/office/drawing/2014/main" val="10001"/>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Ovest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35,3</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32,5</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2"/>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22,5</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21,2</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3"/>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Centro</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-2,3</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-3,4</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4"/>
                  </a:ext>
                </a:extLst>
              </a:tr>
              <a:tr h="177791">
                <a:tc>
                  <a:txBody>
                    <a:bodyPr/>
                    <a:lstStyle/>
                    <a:p>
                      <a:pPr algn="l"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Sud </a:t>
                      </a:r>
                    </a:p>
                  </a:txBody>
                  <a:tcPr marL="7144" marR="7144" marT="7144" marB="0" anchor="b"/>
                </a:tc>
                <a:tc>
                  <a:txBody>
                    <a:bodyPr/>
                    <a:lstStyle/>
                    <a:p>
                      <a:pPr algn="r"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-34,2</a:t>
                      </a:r>
                    </a:p>
                  </a:txBody>
                  <a:tcPr marL="7144" marR="7144" marT="7144" marB="0" anchor="b"/>
                </a:tc>
                <a:tc>
                  <a:txBody>
                    <a:bodyPr/>
                    <a:lstStyle/>
                    <a:p>
                      <a:pPr algn="r"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-31,2</a:t>
                      </a:r>
                    </a:p>
                  </a:txBody>
                  <a:tcPr marL="7144" marR="7144" marT="7144" marB="0" anchor="b"/>
                </a:tc>
                <a:extLst>
                  <a:ext uri="{0D108BD9-81ED-4DB2-BD59-A6C34878D82A}">
                    <a16:rowId xmlns:a16="http://schemas.microsoft.com/office/drawing/2014/main" val="10005"/>
                  </a:ext>
                </a:extLst>
              </a:tr>
              <a:tr h="177791">
                <a:tc>
                  <a:txBody>
                    <a:bodyPr/>
                    <a:lstStyle/>
                    <a:p>
                      <a:pPr algn="l"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Isole</a:t>
                      </a:r>
                    </a:p>
                  </a:txBody>
                  <a:tcPr marL="7144" marR="7144" marT="7144" marB="0" anchor="b"/>
                </a:tc>
                <a:tc>
                  <a:txBody>
                    <a:bodyPr/>
                    <a:lstStyle/>
                    <a:p>
                      <a:pPr algn="r"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-21,3</a:t>
                      </a:r>
                    </a:p>
                  </a:txBody>
                  <a:tcPr marL="7144" marR="7144" marT="7144" marB="0" anchor="b"/>
                </a:tc>
                <a:tc>
                  <a:txBody>
                    <a:bodyPr/>
                    <a:lstStyle/>
                    <a:p>
                      <a:pPr algn="r" fontAlgn="b"/>
                      <a:r>
                        <a:rPr lang="it-IT" sz="1100" b="1" i="1" u="none" strike="noStrike" dirty="0">
                          <a:effectLst/>
                          <a:latin typeface="Verdana" panose="020B0604030504040204" pitchFamily="34" charset="0"/>
                          <a:ea typeface="Verdana" panose="020B0604030504040204" pitchFamily="34" charset="0"/>
                          <a:cs typeface="Verdana" panose="020B0604030504040204" pitchFamily="34" charset="0"/>
                        </a:rPr>
                        <a:t>-19,0</a:t>
                      </a:r>
                    </a:p>
                  </a:txBody>
                  <a:tcPr marL="7144" marR="7144" marT="7144" marB="0" anchor="b"/>
                </a:tc>
                <a:extLst>
                  <a:ext uri="{0D108BD9-81ED-4DB2-BD59-A6C34878D82A}">
                    <a16:rowId xmlns:a16="http://schemas.microsoft.com/office/drawing/2014/main" val="10006"/>
                  </a:ext>
                </a:extLst>
              </a:tr>
              <a:tr h="327184">
                <a:tc>
                  <a:txBody>
                    <a:bodyPr/>
                    <a:lstStyle/>
                    <a:p>
                      <a:pPr algn="l" fontAlgn="b"/>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in euro </a:t>
                      </a:r>
                      <a:r>
                        <a:rPr lang="it-IT" sz="1100" b="1" u="none" strike="noStrike" dirty="0" err="1">
                          <a:effectLst/>
                          <a:latin typeface="Verdana" panose="020B0604030504040204" pitchFamily="34" charset="0"/>
                          <a:ea typeface="Verdana" panose="020B0604030504040204" pitchFamily="34" charset="0"/>
                          <a:cs typeface="Verdana" panose="020B0604030504040204" pitchFamily="34" charset="0"/>
                        </a:rPr>
                        <a:t>procapite</a:t>
                      </a: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 </a:t>
                      </a:r>
                    </a:p>
                    <a:p>
                      <a:pPr marL="0" marR="0" indent="0" algn="ctr" defTabSz="914400" rtl="0" eaLnBrk="1" fontAlgn="b" latinLnBrk="0" hangingPunct="1">
                        <a:lnSpc>
                          <a:spcPct val="100000"/>
                        </a:lnSpc>
                        <a:spcBef>
                          <a:spcPts val="0"/>
                        </a:spcBef>
                        <a:spcAft>
                          <a:spcPts val="0"/>
                        </a:spcAft>
                        <a:buClrTx/>
                        <a:buSzTx/>
                        <a:buFontTx/>
                        <a:buNone/>
                        <a:tabLst/>
                        <a:defRPr/>
                      </a:pP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(prezzi costanti 2010)</a:t>
                      </a:r>
                      <a:endParaRPr lang="it-IT" sz="1100" b="1"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hMerge="1">
                  <a:txBody>
                    <a:bodyPr/>
                    <a:lstStyle/>
                    <a:p>
                      <a:pPr algn="r" fontAlgn="b"/>
                      <a:endParaRPr lang="it-IT" sz="14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extLst>
                  <a:ext uri="{0D108BD9-81ED-4DB2-BD59-A6C34878D82A}">
                    <a16:rowId xmlns:a16="http://schemas.microsoft.com/office/drawing/2014/main" val="10007"/>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Ovest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2367</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2039</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8"/>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2122</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1836</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09"/>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Centro</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-208</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-285</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0"/>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Sud </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-2458</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-2224</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1"/>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Isole</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-3215</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-2848</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2"/>
                  </a:ext>
                </a:extLst>
              </a:tr>
              <a:tr h="177791">
                <a:tc>
                  <a:txBody>
                    <a:bodyPr/>
                    <a:lstStyle/>
                    <a:p>
                      <a:pPr algn="l" fontAlgn="b"/>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grid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100" b="1" u="none" strike="noStrike" dirty="0">
                          <a:effectLst/>
                          <a:latin typeface="Verdana" panose="020B0604030504040204" pitchFamily="34" charset="0"/>
                          <a:ea typeface="Verdana" panose="020B0604030504040204" pitchFamily="34" charset="0"/>
                          <a:cs typeface="Verdana" panose="020B0604030504040204" pitchFamily="34" charset="0"/>
                        </a:rPr>
                        <a:t>in % del </a:t>
                      </a:r>
                      <a:r>
                        <a:rPr lang="it-IT" sz="1100" b="1" u="none" strike="noStrike" dirty="0" err="1">
                          <a:effectLst/>
                          <a:latin typeface="Verdana" panose="020B0604030504040204" pitchFamily="34" charset="0"/>
                          <a:ea typeface="Verdana" panose="020B0604030504040204" pitchFamily="34" charset="0"/>
                          <a:cs typeface="Verdana" panose="020B0604030504040204" pitchFamily="34" charset="0"/>
                        </a:rPr>
                        <a:t>Pil</a:t>
                      </a:r>
                      <a:endParaRPr lang="it-IT" sz="1100" b="1"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hMerge="1">
                  <a:txBody>
                    <a:bodyPr/>
                    <a:lstStyle/>
                    <a:p>
                      <a:pPr algn="r" fontAlgn="b"/>
                      <a:endParaRPr lang="it-IT" sz="14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b"/>
                </a:tc>
                <a:extLst>
                  <a:ext uri="{0D108BD9-81ED-4DB2-BD59-A6C34878D82A}">
                    <a16:rowId xmlns:a16="http://schemas.microsoft.com/office/drawing/2014/main" val="10013"/>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Ovest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7,0</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6,4</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4"/>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Nord Est</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6,5</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6,0</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5"/>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Centro</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-0,7</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-1,0</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6"/>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Sud </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a:effectLst/>
                          <a:latin typeface="Verdana" panose="020B0604030504040204" pitchFamily="34" charset="0"/>
                          <a:ea typeface="Verdana" panose="020B0604030504040204" pitchFamily="34" charset="0"/>
                          <a:cs typeface="Verdana" panose="020B0604030504040204" pitchFamily="34" charset="0"/>
                        </a:rPr>
                        <a:t>-13,0</a:t>
                      </a:r>
                      <a:endParaRPr lang="it-IT" sz="1100" b="0" i="0" u="none" strike="noStrike">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-13,0</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7"/>
                  </a:ext>
                </a:extLst>
              </a:tr>
              <a:tr h="177791">
                <a:tc>
                  <a:txBody>
                    <a:bodyPr/>
                    <a:lstStyle/>
                    <a:p>
                      <a:pPr algn="l"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Isole</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-17,2</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tc>
                  <a:txBody>
                    <a:bodyPr/>
                    <a:lstStyle/>
                    <a:p>
                      <a:pPr algn="r" fontAlgn="b"/>
                      <a:r>
                        <a:rPr lang="it-IT" sz="1100" u="none" strike="noStrike" dirty="0">
                          <a:effectLst/>
                          <a:latin typeface="Verdana" panose="020B0604030504040204" pitchFamily="34" charset="0"/>
                          <a:ea typeface="Verdana" panose="020B0604030504040204" pitchFamily="34" charset="0"/>
                          <a:cs typeface="Verdana" panose="020B0604030504040204" pitchFamily="34" charset="0"/>
                        </a:rPr>
                        <a:t>-16,7</a:t>
                      </a:r>
                      <a:endParaRPr lang="it-IT" sz="1100" b="0" i="0" u="none" strike="noStrike" dirty="0">
                        <a:effectLst/>
                        <a:latin typeface="Verdana" panose="020B0604030504040204" pitchFamily="34" charset="0"/>
                        <a:ea typeface="Verdana" panose="020B0604030504040204" pitchFamily="34" charset="0"/>
                        <a:cs typeface="Verdana" panose="020B0604030504040204" pitchFamily="34" charset="0"/>
                      </a:endParaRPr>
                    </a:p>
                  </a:txBody>
                  <a:tcPr marL="7144" marR="7144" marT="7144" marB="0" anchor="b"/>
                </a:tc>
                <a:extLst>
                  <a:ext uri="{0D108BD9-81ED-4DB2-BD59-A6C34878D82A}">
                    <a16:rowId xmlns:a16="http://schemas.microsoft.com/office/drawing/2014/main" val="10018"/>
                  </a:ext>
                </a:extLst>
              </a:tr>
            </a:tbl>
          </a:graphicData>
        </a:graphic>
      </p:graphicFrame>
      <p:sp>
        <p:nvSpPr>
          <p:cNvPr id="9" name="Rettangolo 8"/>
          <p:cNvSpPr/>
          <p:nvPr/>
        </p:nvSpPr>
        <p:spPr>
          <a:xfrm>
            <a:off x="539553" y="675634"/>
            <a:ext cx="3168352" cy="276999"/>
          </a:xfrm>
          <a:prstGeom prst="rect">
            <a:avLst/>
          </a:prstGeom>
        </p:spPr>
        <p:txBody>
          <a:bodyPr wrap="square">
            <a:spAutoFit/>
          </a:bodyPr>
          <a:lstStyle/>
          <a:p>
            <a:pPr defTabSz="685800"/>
            <a:r>
              <a:rPr lang="it-IT" sz="1200" i="1" dirty="0">
                <a:solidFill>
                  <a:srgbClr val="314697"/>
                </a:solidFill>
                <a:latin typeface="Verdana" panose="020B0604030504040204" pitchFamily="34" charset="0"/>
                <a:ea typeface="Verdana" panose="020B0604030504040204" pitchFamily="34" charset="0"/>
                <a:cs typeface="Verdana" panose="020B0604030504040204" pitchFamily="34" charset="0"/>
              </a:rPr>
              <a:t>«Residui fiscali» per macro-ripartizioni</a:t>
            </a:r>
          </a:p>
        </p:txBody>
      </p:sp>
      <p:sp>
        <p:nvSpPr>
          <p:cNvPr id="13" name="Rectangle 2"/>
          <p:cNvSpPr txBox="1">
            <a:spLocks noChangeArrowheads="1"/>
          </p:cNvSpPr>
          <p:nvPr/>
        </p:nvSpPr>
        <p:spPr>
          <a:xfrm>
            <a:off x="160132" y="27858"/>
            <a:ext cx="8568952" cy="40814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cap="all" baseline="0">
                <a:solidFill>
                  <a:schemeClr val="tx1">
                    <a:lumMod val="50000"/>
                  </a:schemeClr>
                </a:solidFill>
                <a:latin typeface="+mj-lt"/>
                <a:ea typeface="+mj-ea"/>
                <a:cs typeface="+mj-cs"/>
              </a:defRPr>
            </a:lvl1pPr>
          </a:lstStyle>
          <a:p>
            <a:r>
              <a:rPr lang="it-IT" altLang="it-IT" sz="1600" b="1" dirty="0">
                <a:solidFill>
                  <a:srgbClr val="FF0000"/>
                </a:solidFill>
              </a:rPr>
              <a:t>La contrazione della redistribuzione interregionale negli anni 2000</a:t>
            </a:r>
          </a:p>
        </p:txBody>
      </p:sp>
      <p:sp>
        <p:nvSpPr>
          <p:cNvPr id="14" name="Rettangolo 4"/>
          <p:cNvSpPr>
            <a:spLocks noChangeArrowheads="1"/>
          </p:cNvSpPr>
          <p:nvPr/>
        </p:nvSpPr>
        <p:spPr bwMode="auto">
          <a:xfrm>
            <a:off x="4262242" y="1238445"/>
            <a:ext cx="3879654" cy="154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marL="0" indent="0" defTabSz="685800" eaLnBrk="1" hangingPunct="1">
              <a:spcBef>
                <a:spcPts val="375"/>
              </a:spcBef>
            </a:pPr>
            <a:r>
              <a:rPr lang="it-IT" altLang="it-IT" sz="1350" dirty="0">
                <a:solidFill>
                  <a:srgbClr val="314697"/>
                </a:solidFill>
              </a:rPr>
              <a:t>1. </a:t>
            </a:r>
            <a:r>
              <a:rPr lang="it-IT" altLang="it-IT" sz="1350" u="sng" dirty="0">
                <a:solidFill>
                  <a:srgbClr val="314697"/>
                </a:solidFill>
              </a:rPr>
              <a:t>Tendenza di medio periodo</a:t>
            </a:r>
            <a:r>
              <a:rPr lang="it-IT" altLang="it-IT" sz="1350" dirty="0">
                <a:solidFill>
                  <a:srgbClr val="314697"/>
                </a:solidFill>
              </a:rPr>
              <a:t>: </a:t>
            </a:r>
            <a:r>
              <a:rPr lang="it-IT" altLang="it-IT" sz="1350" i="1" dirty="0">
                <a:solidFill>
                  <a:srgbClr val="314697"/>
                </a:solidFill>
              </a:rPr>
              <a:t>a)</a:t>
            </a:r>
            <a:r>
              <a:rPr lang="it-IT" altLang="it-IT" sz="1350" dirty="0">
                <a:solidFill>
                  <a:srgbClr val="314697"/>
                </a:solidFill>
              </a:rPr>
              <a:t> </a:t>
            </a:r>
            <a:r>
              <a:rPr lang="it-IT" sz="1350" dirty="0">
                <a:solidFill>
                  <a:srgbClr val="314697"/>
                </a:solidFill>
              </a:rPr>
              <a:t>il </a:t>
            </a:r>
            <a:r>
              <a:rPr lang="it-IT" sz="1350" i="1" dirty="0">
                <a:solidFill>
                  <a:srgbClr val="314697"/>
                </a:solidFill>
              </a:rPr>
              <a:t>calo degli investimenti pubblici </a:t>
            </a:r>
            <a:r>
              <a:rPr lang="it-IT" sz="1350" dirty="0">
                <a:solidFill>
                  <a:srgbClr val="314697"/>
                </a:solidFill>
              </a:rPr>
              <a:t>e il </a:t>
            </a:r>
            <a:r>
              <a:rPr lang="it-IT" sz="1350" i="1" dirty="0">
                <a:solidFill>
                  <a:srgbClr val="314697"/>
                </a:solidFill>
              </a:rPr>
              <a:t>ridimensionamento degli aiuti alle imprese (diminuiscono in Italia; si azzerano al Sud)</a:t>
            </a:r>
            <a:r>
              <a:rPr lang="it-IT" sz="1350" dirty="0">
                <a:solidFill>
                  <a:srgbClr val="314697"/>
                </a:solidFill>
              </a:rPr>
              <a:t>; </a:t>
            </a:r>
            <a:r>
              <a:rPr lang="it-IT" sz="1350" i="1" dirty="0">
                <a:solidFill>
                  <a:srgbClr val="314697"/>
                </a:solidFill>
              </a:rPr>
              <a:t>b)</a:t>
            </a:r>
            <a:r>
              <a:rPr lang="it-IT" sz="1350" dirty="0">
                <a:solidFill>
                  <a:srgbClr val="314697"/>
                </a:solidFill>
              </a:rPr>
              <a:t> risorse «aggiuntive» destinate allo sviluppo diventano «sostitutive» delle risorse ordinarie.</a:t>
            </a:r>
            <a:endParaRPr lang="it-IT" sz="1350" i="1" dirty="0">
              <a:solidFill>
                <a:srgbClr val="314697"/>
              </a:solidFill>
            </a:endParaRPr>
          </a:p>
        </p:txBody>
      </p:sp>
      <p:sp>
        <p:nvSpPr>
          <p:cNvPr id="15" name="Rettangolo 4"/>
          <p:cNvSpPr>
            <a:spLocks noChangeArrowheads="1"/>
          </p:cNvSpPr>
          <p:nvPr/>
        </p:nvSpPr>
        <p:spPr bwMode="auto">
          <a:xfrm>
            <a:off x="4292746" y="2923102"/>
            <a:ext cx="3447606"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marL="0" indent="0" defTabSz="685800" eaLnBrk="1" hangingPunct="1">
              <a:spcBef>
                <a:spcPts val="375"/>
              </a:spcBef>
            </a:pPr>
            <a:r>
              <a:rPr lang="it-IT" altLang="it-IT" sz="1350" dirty="0">
                <a:solidFill>
                  <a:srgbClr val="314697"/>
                </a:solidFill>
              </a:rPr>
              <a:t>2. </a:t>
            </a:r>
            <a:r>
              <a:rPr lang="it-IT" altLang="it-IT" sz="1350" u="sng" dirty="0">
                <a:solidFill>
                  <a:srgbClr val="314697"/>
                </a:solidFill>
              </a:rPr>
              <a:t>Con la grande crisi</a:t>
            </a:r>
            <a:r>
              <a:rPr lang="it-IT" altLang="it-IT" sz="1350" dirty="0">
                <a:solidFill>
                  <a:srgbClr val="314697"/>
                </a:solidFill>
              </a:rPr>
              <a:t>: </a:t>
            </a:r>
            <a:r>
              <a:rPr lang="it-IT" altLang="it-IT" sz="1350" i="1" dirty="0">
                <a:solidFill>
                  <a:srgbClr val="314697"/>
                </a:solidFill>
              </a:rPr>
              <a:t>a)</a:t>
            </a:r>
            <a:r>
              <a:rPr lang="it-IT" altLang="it-IT" sz="1350" dirty="0">
                <a:solidFill>
                  <a:srgbClr val="314697"/>
                </a:solidFill>
              </a:rPr>
              <a:t> la composizione delle manovre di consolidamento fiscale penalizzano il Sud</a:t>
            </a:r>
            <a:r>
              <a:rPr lang="it-IT" sz="1350" dirty="0">
                <a:solidFill>
                  <a:srgbClr val="314697"/>
                </a:solidFill>
              </a:rPr>
              <a:t>; </a:t>
            </a:r>
            <a:r>
              <a:rPr lang="it-IT" sz="1350" i="1" dirty="0">
                <a:solidFill>
                  <a:srgbClr val="314697"/>
                </a:solidFill>
              </a:rPr>
              <a:t>b)</a:t>
            </a:r>
            <a:r>
              <a:rPr lang="it-IT" sz="1350" dirty="0">
                <a:solidFill>
                  <a:srgbClr val="314697"/>
                </a:solidFill>
              </a:rPr>
              <a:t> l’</a:t>
            </a:r>
            <a:r>
              <a:rPr lang="it-IT" sz="1350" i="1" dirty="0">
                <a:solidFill>
                  <a:srgbClr val="314697"/>
                </a:solidFill>
              </a:rPr>
              <a:t>austerità amplifica gli effetti asimmetrici Nord-Sud della crisi</a:t>
            </a:r>
            <a:endParaRPr lang="it-IT" altLang="it-IT" sz="1350" dirty="0">
              <a:solidFill>
                <a:srgbClr val="314697"/>
              </a:solidFill>
            </a:endParaRPr>
          </a:p>
        </p:txBody>
      </p:sp>
      <p:sp>
        <p:nvSpPr>
          <p:cNvPr id="16" name="Rettangolo 4"/>
          <p:cNvSpPr>
            <a:spLocks noChangeArrowheads="1"/>
          </p:cNvSpPr>
          <p:nvPr/>
        </p:nvSpPr>
        <p:spPr bwMode="auto">
          <a:xfrm>
            <a:off x="4211960" y="729405"/>
            <a:ext cx="294355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marL="0" indent="0" defTabSz="685800" eaLnBrk="1" hangingPunct="1">
              <a:spcBef>
                <a:spcPts val="375"/>
              </a:spcBef>
            </a:pPr>
            <a:r>
              <a:rPr lang="it-IT" altLang="it-IT" sz="1350" b="1" i="1" dirty="0">
                <a:solidFill>
                  <a:srgbClr val="314697"/>
                </a:solidFill>
              </a:rPr>
              <a:t>-10% in termini reali</a:t>
            </a:r>
            <a:endParaRPr lang="it-IT" sz="1350" b="1" i="1" dirty="0">
              <a:solidFill>
                <a:srgbClr val="314697"/>
              </a:solidFill>
            </a:endParaRPr>
          </a:p>
        </p:txBody>
      </p:sp>
    </p:spTree>
    <p:extLst>
      <p:ext uri="{BB962C8B-B14F-4D97-AF65-F5344CB8AC3E}">
        <p14:creationId xmlns:p14="http://schemas.microsoft.com/office/powerpoint/2010/main" val="154992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4543038"/>
            <a:ext cx="9144000" cy="621000"/>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pic>
        <p:nvPicPr>
          <p:cNvPr id="5" name="Immagine 4" descr="orizzontale_blu.JPG"/>
          <p:cNvPicPr>
            <a:picLocks noChangeAspect="1"/>
          </p:cNvPicPr>
          <p:nvPr/>
        </p:nvPicPr>
        <p:blipFill>
          <a:blip r:embed="rId2" cstate="print"/>
          <a:stretch>
            <a:fillRect/>
          </a:stretch>
        </p:blipFill>
        <p:spPr>
          <a:xfrm>
            <a:off x="7236296" y="4639558"/>
            <a:ext cx="1492788" cy="470474"/>
          </a:xfrm>
          <a:prstGeom prst="rect">
            <a:avLst/>
          </a:prstGeom>
        </p:spPr>
      </p:pic>
      <p:sp>
        <p:nvSpPr>
          <p:cNvPr id="10" name="Text Box 4"/>
          <p:cNvSpPr txBox="1">
            <a:spLocks noChangeArrowheads="1"/>
          </p:cNvSpPr>
          <p:nvPr/>
        </p:nvSpPr>
        <p:spPr bwMode="auto">
          <a:xfrm>
            <a:off x="-119096" y="915566"/>
            <a:ext cx="8856984" cy="2245315"/>
          </a:xfrm>
          <a:prstGeom prst="rect">
            <a:avLst/>
          </a:prstGeom>
          <a:noFill/>
          <a:ln w="9525">
            <a:noFill/>
            <a:round/>
            <a:headEnd/>
            <a:tailEnd/>
          </a:ln>
        </p:spPr>
        <p:txBody>
          <a:bodyPr wrap="square" lIns="90000" tIns="45000" rIns="90000" bIns="45000">
            <a:spAutoFit/>
          </a:bodyPr>
          <a:lstStyle/>
          <a:p>
            <a:pPr algn="ctr"/>
            <a:r>
              <a:rPr lang="it-IT" sz="2800" b="1" dirty="0">
                <a:solidFill>
                  <a:srgbClr val="FF0000"/>
                </a:solidFill>
              </a:rPr>
              <a:t>La cittadinanza «limitata»</a:t>
            </a:r>
          </a:p>
          <a:p>
            <a:pPr algn="ctr"/>
            <a:endParaRPr lang="it-IT" sz="2800" b="1" dirty="0">
              <a:solidFill>
                <a:srgbClr val="314697"/>
              </a:solidFill>
            </a:endParaRPr>
          </a:p>
          <a:p>
            <a:pPr algn="ctr"/>
            <a:r>
              <a:rPr lang="it-IT" sz="2800" b="1" dirty="0">
                <a:solidFill>
                  <a:srgbClr val="314697"/>
                </a:solidFill>
              </a:rPr>
              <a:t>I divari nei servizi </a:t>
            </a:r>
          </a:p>
          <a:p>
            <a:pPr algn="ctr"/>
            <a:r>
              <a:rPr lang="it-IT" sz="2800" b="1" dirty="0">
                <a:solidFill>
                  <a:srgbClr val="314697"/>
                </a:solidFill>
              </a:rPr>
              <a:t>e la convergenza sociale «interrotta»</a:t>
            </a:r>
          </a:p>
          <a:p>
            <a:pPr algn="ctr"/>
            <a:r>
              <a:rPr lang="it-IT" sz="2800" b="1" dirty="0">
                <a:solidFill>
                  <a:srgbClr val="314697"/>
                </a:solidFill>
              </a:rPr>
              <a:t> </a:t>
            </a:r>
          </a:p>
        </p:txBody>
      </p:sp>
      <p:sp>
        <p:nvSpPr>
          <p:cNvPr id="17" name="Rettangolo 16"/>
          <p:cNvSpPr/>
          <p:nvPr/>
        </p:nvSpPr>
        <p:spPr>
          <a:xfrm flipV="1">
            <a:off x="0" y="437801"/>
            <a:ext cx="9144000" cy="45719"/>
          </a:xfrm>
          <a:prstGeom prst="rect">
            <a:avLst/>
          </a:prstGeom>
          <a:gradFill flip="none" rotWithShape="1">
            <a:gsLst>
              <a:gs pos="0">
                <a:srgbClr val="314697"/>
              </a:gs>
              <a:gs pos="0">
                <a:srgbClr val="314697"/>
              </a:gs>
              <a:gs pos="82000">
                <a:srgbClr val="DEDEDE"/>
              </a:gs>
            </a:gsLst>
            <a:path path="circle">
              <a:fillToRect t="100000" r="100000"/>
            </a:path>
            <a:tileRect l="-100000" b="-100000"/>
          </a:gradFill>
          <a:ln>
            <a:solidFill>
              <a:schemeClr val="accent6">
                <a:alpha val="0"/>
              </a:schemeClr>
            </a:solidFill>
            <a:roun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400"/>
          </a:p>
        </p:txBody>
      </p:sp>
    </p:spTree>
    <p:extLst>
      <p:ext uri="{BB962C8B-B14F-4D97-AF65-F5344CB8AC3E}">
        <p14:creationId xmlns:p14="http://schemas.microsoft.com/office/powerpoint/2010/main" val="3714742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_Europe_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ln w="9525">
          <a:noFill/>
          <a:round/>
          <a:headEnd/>
          <a:tailEnd/>
        </a:ln>
      </a:spPr>
      <a:bodyPr wrap="square" lIns="90000" tIns="45000" rIns="90000" bIns="45000">
        <a:spAutoFit/>
      </a:bodyPr>
      <a:lstStyle>
        <a:defPPr marL="90488" algn="just">
          <a:spcBef>
            <a:spcPts val="600"/>
          </a:spcBef>
          <a:spcAft>
            <a:spcPts val="600"/>
          </a:spcAft>
          <a:defRPr sz="1600" b="1" dirty="0" err="1" smtClean="0">
            <a:solidFill>
              <a:srgbClr val="314697"/>
            </a:solidFill>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7216CA-7057-4B7D-8A49-A4D368EE9F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Serie Mappe del mondo, presentazione Europa (widescreen)</Template>
  <TotalTime>0</TotalTime>
  <Words>1958</Words>
  <Application>Microsoft Office PowerPoint</Application>
  <PresentationFormat>Presentazione su schermo (16:9)</PresentationFormat>
  <Paragraphs>419</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Century Gothic</vt:lpstr>
      <vt:lpstr>Times New Roman</vt:lpstr>
      <vt:lpstr>Verdana</vt:lpstr>
      <vt:lpstr>Continental_Europe_16x9</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2018-07-31T08:24:04Z</dcterms:created>
  <dcterms:modified xsi:type="dcterms:W3CDTF">2019-04-04T15:44:54Z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TC028048779991</vt:lpwstr>
  </property>
</Properties>
</file>