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84515" autoAdjust="0"/>
  </p:normalViewPr>
  <p:slideViewPr>
    <p:cSldViewPr>
      <p:cViewPr>
        <p:scale>
          <a:sx n="66" d="100"/>
          <a:sy n="66" d="100"/>
        </p:scale>
        <p:origin x="-2026" y="-264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1. How old are you ?</a:t>
            </a:r>
            <a:endParaRPr lang="tr-TR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1. How old Are You 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B2B-4374-BB60-42162602E29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B2B-4374-BB60-42162602E29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B2B-4374-BB60-42162602E29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B2B-4374-BB60-42162602E298}"/>
              </c:ext>
            </c:extLst>
          </c:dPt>
          <c:dLbls>
            <c:dLbl>
              <c:idx val="3"/>
              <c:layout>
                <c:manualLayout>
                  <c:x val="2.5224856246096949E-2"/>
                  <c:y val="-4.0118903463447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B2B-4374-BB60-42162602E298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25-35 years old</c:v>
                </c:pt>
                <c:pt idx="1">
                  <c:v>36- 49 years old</c:v>
                </c:pt>
                <c:pt idx="2">
                  <c:v>50-60 years old</c:v>
                </c:pt>
                <c:pt idx="3">
                  <c:v>Older than 60 years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33</c:v>
                </c:pt>
                <c:pt idx="1">
                  <c:v>39</c:v>
                </c:pt>
                <c:pt idx="2">
                  <c:v>18</c:v>
                </c:pt>
                <c:pt idx="3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8B2B-4374-BB60-42162602E29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849324477425935"/>
          <c:y val="0.12897693246090716"/>
          <c:w val="0.23296914069173302"/>
          <c:h val="0.8703327775417952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2. In your work, have you or did you ever feel being discriminated, as a woman doctor ?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2. In your work, have you or did you ever feel being discriminated, as a woman doctor 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F08-4553-AE68-9136501859B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F08-4553-AE68-9136501859B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F08-4553-AE68-9136501859B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F08-4553-AE68-9136501859B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No, never</c:v>
                </c:pt>
                <c:pt idx="1">
                  <c:v>Yes, from my colleagues</c:v>
                </c:pt>
                <c:pt idx="2">
                  <c:v>Yes, from my supervisors</c:v>
                </c:pt>
                <c:pt idx="3">
                  <c:v>Yes, from my patients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32</c:v>
                </c:pt>
                <c:pt idx="1">
                  <c:v>18</c:v>
                </c:pt>
                <c:pt idx="2">
                  <c:v>27</c:v>
                </c:pt>
                <c:pt idx="3">
                  <c:v>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F08-4553-AE68-9136501859B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628016410412255"/>
          <c:y val="0.23903669492116425"/>
          <c:w val="0.25562849599711296"/>
          <c:h val="0.7602936608065528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3. What is your opinion about work-life balance in your work organization?</a:t>
            </a:r>
          </a:p>
        </c:rich>
      </c:tx>
      <c:layout>
        <c:manualLayout>
          <c:xMode val="edge"/>
          <c:yMode val="edge"/>
          <c:x val="3.7002642660502065E-2"/>
          <c:y val="1.805716300641811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3. What is your opinion about work-life balance in your work organization?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598-427E-A1A8-B05C716468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598-427E-A1A8-B05C7164687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598-427E-A1A8-B05C7164687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598-427E-A1A8-B05C7164687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598-427E-A1A8-B05C71646875}"/>
              </c:ext>
            </c:extLst>
          </c:dPt>
          <c:dLbls>
            <c:dLbl>
              <c:idx val="0"/>
              <c:layout>
                <c:manualLayout>
                  <c:x val="-1.5519568441742564E-2"/>
                  <c:y val="-9.276023406642874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598-427E-A1A8-B05C71646875}"/>
                </c:ext>
              </c:extLst>
            </c:dLbl>
            <c:dLbl>
              <c:idx val="4"/>
              <c:layout>
                <c:manualLayout>
                  <c:x val="5.2344871068266879E-2"/>
                  <c:y val="-0.1268146171061224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598-427E-A1A8-B05C71646875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I’m fully satisfied of organization in my workplace, both from a family friendly and carreer point of view</c:v>
                </c:pt>
                <c:pt idx="1">
                  <c:v>I’m quite satisfied of organization in my workplace, both from a family friendly and carreer point of view</c:v>
                </c:pt>
                <c:pt idx="2">
                  <c:v>I’m not satisfied at all, neither from a family friendly nor from a carreer point of view</c:v>
                </c:pt>
                <c:pt idx="3">
                  <c:v>I’m satisfied from a family friendly point of view but my career is deeply affected</c:v>
                </c:pt>
                <c:pt idx="4">
                  <c:v>I’m satisfied from a carrer point of view but my family life is deeply affected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</c:v>
                </c:pt>
                <c:pt idx="1">
                  <c:v>18</c:v>
                </c:pt>
                <c:pt idx="2">
                  <c:v>42</c:v>
                </c:pt>
                <c:pt idx="3">
                  <c:v>13</c:v>
                </c:pt>
                <c:pt idx="4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1598-427E-A1A8-B05C7164687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205444951860546"/>
          <c:y val="0.22854729194271331"/>
          <c:w val="0.34153731001324716"/>
          <c:h val="0.7714527080572867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4. What would you improve in your work, for a more satisfying work-life balance ?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4. What would you improve in your work, for a more satisfying work-life balance 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510-4005-9B44-543091EE59A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510-4005-9B44-543091EE59A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510-4005-9B44-543091EE59A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510-4005-9B44-543091EE59A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6510-4005-9B44-543091EE59A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6510-4005-9B44-543091EE59A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6510-4005-9B44-543091EE59A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6510-4005-9B44-543091EE59A7}"/>
              </c:ext>
            </c:extLst>
          </c:dPt>
          <c:dLbls>
            <c:dLbl>
              <c:idx val="0"/>
              <c:layout>
                <c:manualLayout>
                  <c:x val="0.21731038632957569"/>
                  <c:y val="2.664486822668686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510-4005-9B44-543091EE59A7}"/>
                </c:ext>
              </c:extLst>
            </c:dLbl>
            <c:dLbl>
              <c:idx val="1"/>
              <c:layout>
                <c:manualLayout>
                  <c:x val="-8.8619268656477665E-2"/>
                  <c:y val="0.1113956813095547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510-4005-9B44-543091EE59A7}"/>
                </c:ext>
              </c:extLst>
            </c:dLbl>
            <c:dLbl>
              <c:idx val="4"/>
              <c:layout>
                <c:manualLayout>
                  <c:x val="8.738615535316506E-2"/>
                  <c:y val="-2.177968465698378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510-4005-9B44-543091EE59A7}"/>
                </c:ext>
              </c:extLst>
            </c:dLbl>
            <c:dLbl>
              <c:idx val="5"/>
              <c:layout>
                <c:manualLayout>
                  <c:x val="8.2472146617149522E-2"/>
                  <c:y val="5.964557194753158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510-4005-9B44-543091EE59A7}"/>
                </c:ext>
              </c:extLst>
            </c:dLbl>
            <c:dLbl>
              <c:idx val="6"/>
              <c:layout>
                <c:manualLayout>
                  <c:x val="9.4762612911311869E-2"/>
                  <c:y val="6.346848788775968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510-4005-9B44-543091EE59A7}"/>
                </c:ext>
              </c:extLst>
            </c:dLbl>
            <c:dLbl>
              <c:idx val="7"/>
              <c:layout>
                <c:manualLayout>
                  <c:x val="1.1980687965667494E-2"/>
                  <c:y val="-0.1226816836045722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6510-4005-9B44-543091EE59A7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Sheet1!$A$2:$A$9</c:f>
              <c:strCache>
                <c:ptCount val="8"/>
                <c:pt idx="0">
                  <c:v>Nothing</c:v>
                </c:pt>
                <c:pt idx="1">
                  <c:v>Remuneration</c:v>
                </c:pt>
                <c:pt idx="2">
                  <c:v>Access to carreer opportunities</c:v>
                </c:pt>
                <c:pt idx="3">
                  <c:v>Working time (part time, lenght of shifts,etc.)</c:v>
                </c:pt>
                <c:pt idx="4">
                  <c:v>Holidays and days off management</c:v>
                </c:pt>
                <c:pt idx="5">
                  <c:v>Professional recognition</c:v>
                </c:pt>
                <c:pt idx="6">
                  <c:v>More leadership</c:v>
                </c:pt>
                <c:pt idx="7">
                  <c:v>Other ( please, specify)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</c:v>
                </c:pt>
                <c:pt idx="1">
                  <c:v>39</c:v>
                </c:pt>
                <c:pt idx="2">
                  <c:v>50</c:v>
                </c:pt>
                <c:pt idx="3">
                  <c:v>45</c:v>
                </c:pt>
                <c:pt idx="4">
                  <c:v>15</c:v>
                </c:pt>
                <c:pt idx="5">
                  <c:v>24</c:v>
                </c:pt>
                <c:pt idx="6">
                  <c:v>18</c:v>
                </c:pt>
                <c:pt idx="7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6510-4005-9B44-543091EE59A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350565956561704"/>
          <c:y val="0.20791923693837053"/>
          <c:w val="0.31249903246008459"/>
          <c:h val="0.7920807630616294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5. Are you satisfied of your professional </a:t>
            </a:r>
            <a:r>
              <a:rPr lang="en-US" dirty="0" smtClean="0"/>
              <a:t>career </a:t>
            </a:r>
            <a:r>
              <a:rPr lang="en-US" dirty="0"/>
              <a:t>?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5. Are you satisfied of your professional carreer 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981-476E-9B73-45919F7A4F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981-476E-9B73-45919F7A4FC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981-476E-9B73-45919F7A4FC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981-476E-9B73-45919F7A4FC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981-476E-9B73-45919F7A4FCF}"/>
              </c:ext>
            </c:extLst>
          </c:dPt>
          <c:dLbls>
            <c:dLbl>
              <c:idx val="4"/>
              <c:layout>
                <c:manualLayout>
                  <c:x val="9.2084426946631662E-3"/>
                  <c:y val="-7.704506983319918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981-476E-9B73-45919F7A4FCF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Yes, at all</c:v>
                </c:pt>
                <c:pt idx="1">
                  <c:v>Not at all</c:v>
                </c:pt>
                <c:pt idx="2">
                  <c:v>Yes, but I neglected my family life</c:v>
                </c:pt>
                <c:pt idx="3">
                  <c:v>No, but I preferred to dedicate more time to my family</c:v>
                </c:pt>
                <c:pt idx="4">
                  <c:v>No, I didn’t have fair opportunities since I am a woman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15</c:v>
                </c:pt>
                <c:pt idx="1">
                  <c:v>24</c:v>
                </c:pt>
                <c:pt idx="2">
                  <c:v>29</c:v>
                </c:pt>
                <c:pt idx="3">
                  <c:v>17</c:v>
                </c:pt>
                <c:pt idx="4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2981-476E-9B73-45919F7A4FC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166666666666672"/>
          <c:y val="0.14749259825147562"/>
          <c:w val="0.34166666666666667"/>
          <c:h val="0.8525074017485243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6. Do you think, in your workplace, there is a fair involvement of women doctors for management roles ?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6. Do you think, in your workplace, there is a fair involvement of women doctors for management roles 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145-404C-8D60-9D25B38F188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145-404C-8D60-9D25B38F188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145-404C-8D60-9D25B38F188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Not at all</c:v>
                </c:pt>
                <c:pt idx="1">
                  <c:v>No, at the moment but there is a growing attention on this topic</c:v>
                </c:pt>
                <c:pt idx="2">
                  <c:v>Yes, and there is awareness regarding women authority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30</c:v>
                </c:pt>
                <c:pt idx="1">
                  <c:v>26</c:v>
                </c:pt>
                <c:pt idx="2">
                  <c:v>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7145-404C-8D60-9D25B38F188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166666666666672"/>
          <c:y val="0.32082771255103015"/>
          <c:w val="0.34166666666666667"/>
          <c:h val="0.6784667750836709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7. In your Country, is there any law or collective agreement that is, in your opinion, women or family oriented ?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7. In your Country, is there any law or collective agreement that is, in your opinion, women or family oriented 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AB2-48FC-B08D-883CF874286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AB2-48FC-B08D-883CF874286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AB2-48FC-B08D-883CF874286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Yes, National laws (please, report any references ……………)</c:v>
                </c:pt>
                <c:pt idx="2">
                  <c:v>Yes, trade union agreements (please, report any references ……)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69</c:v>
                </c:pt>
                <c:pt idx="1">
                  <c:v>10</c:v>
                </c:pt>
                <c:pt idx="2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AB2-48FC-B08D-883CF874286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775081338533695"/>
          <c:y val="0.14941243920458044"/>
          <c:w val="0.31089858787434788"/>
          <c:h val="0.849879242853331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n-US" smtClean="0"/>
              <a:pPr/>
              <a:t>5/29/2019</a:t>
            </a:fld>
            <a:endParaRPr lang="en-US" smtClean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n-US" smtClean="0"/>
              <a:pPr/>
              <a:t>‹N›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55925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n-US" smtClean="0"/>
              <a:pPr/>
              <a:t>5/29/2019</a:t>
            </a:fld>
            <a:endParaRPr lang="en-US" smtClean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 lang="en-US" smtClean="0"/>
              <a:pPr/>
              <a:t>‹N›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55217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*If</a:t>
            </a:r>
            <a:r>
              <a:rPr lang="en-GB" baseline="0" dirty="0" smtClean="0"/>
              <a:t> we look at the new members of the last five years, we can see that 83 of total 176 medical doctors are women, which corresponds to 47.15%</a:t>
            </a:r>
          </a:p>
          <a:p>
            <a:r>
              <a:rPr lang="en-GB" baseline="0" dirty="0" smtClean="0"/>
              <a:t>And 57 of total 88 dentists are women, which corresponds to 64.77%.</a:t>
            </a:r>
          </a:p>
          <a:p>
            <a:r>
              <a:rPr lang="en-GB" baseline="0" dirty="0" smtClean="0"/>
              <a:t>And totally there are 140 women out of 264 new members and that’s make 53.03% </a:t>
            </a:r>
          </a:p>
          <a:p>
            <a:r>
              <a:rPr lang="en-GB" baseline="0" dirty="0" smtClean="0"/>
              <a:t>So we can say that women are more than men among the recent years’ members.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01907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 you can</a:t>
            </a:r>
            <a:r>
              <a:rPr lang="en-GB" baseline="0" dirty="0" smtClean="0"/>
              <a:t> </a:t>
            </a:r>
            <a:r>
              <a:rPr lang="en-GB" dirty="0" smtClean="0"/>
              <a:t>see</a:t>
            </a:r>
            <a:r>
              <a:rPr lang="en-GB" baseline="0" dirty="0" smtClean="0"/>
              <a:t> the rate of women physicians is quite high, but it is slightly lower in the executive staff; may be because of glass ceiling effect.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10617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Only 32.28 % said NO </a:t>
            </a:r>
          </a:p>
          <a:p>
            <a:r>
              <a:rPr lang="en-GB" dirty="0" smtClean="0"/>
              <a:t>The</a:t>
            </a:r>
            <a:r>
              <a:rPr lang="en-GB" baseline="0" dirty="0" smtClean="0"/>
              <a:t> r</a:t>
            </a:r>
            <a:r>
              <a:rPr lang="en-GB" dirty="0" smtClean="0"/>
              <a:t>emaining</a:t>
            </a:r>
            <a:r>
              <a:rPr lang="en-GB" baseline="0" dirty="0" smtClean="0"/>
              <a:t> </a:t>
            </a:r>
            <a:r>
              <a:rPr lang="en-GB" dirty="0" smtClean="0"/>
              <a:t>two</a:t>
            </a:r>
            <a:r>
              <a:rPr lang="en-GB" baseline="0" dirty="0" smtClean="0"/>
              <a:t> thirds did or have feel being discriminated in their work life in some way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72182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515A-052A-4689-8253-60463AA51F0B}" type="datetime1">
              <a:rPr lang="en-US" smtClean="0"/>
              <a:t>5/29/2019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%33.35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A0C07-8F25-4DBB-894A-F17F911DB04D}" type="datetime1">
              <a:rPr lang="en-US" smtClean="0"/>
              <a:t>5/29/2019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%33.35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CB2E8-2045-4917-BA48-0E01D740FBE5}" type="datetime1">
              <a:rPr lang="en-US" smtClean="0"/>
              <a:t>5/29/2019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%33.35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CEAD-0022-47D8-9361-2595E4272641}" type="datetime1">
              <a:rPr lang="en-US" smtClean="0"/>
              <a:t>5/29/2019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%33.35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2 Sütunlu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4E69-F98C-41C4-9F88-ABDE339BF352}" type="datetime1">
              <a:rPr lang="en-US" smtClean="0"/>
              <a:t>5/29/2019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%33.35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2A3D9-6D79-4D25-ACE9-07654B7A8614}" type="datetime1">
              <a:rPr lang="en-US" smtClean="0"/>
              <a:t>5/29/2019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%33.35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5E76-DE7F-4F2E-8542-E2613D7EE3DE}" type="datetime1">
              <a:rPr lang="en-US" smtClean="0"/>
              <a:t>5/29/2019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%33.35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856A1894-B6E6-4350-A24C-44B349A62648}" type="datetime1">
              <a:rPr lang="en-US" smtClean="0"/>
              <a:t>5/29/2019</a:t>
            </a:fld>
            <a:endParaRPr lang="en-US" sz="1000" dirty="0" smtClean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pPr algn="ctr"/>
            <a:r>
              <a:rPr lang="en-US" sz="1000" smtClean="0"/>
              <a:t>%33.35</a:t>
            </a:r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‹N›</a:t>
            </a:fld>
            <a:endParaRPr lang="en-US" sz="1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sldNum="0" hdr="0" dt="0"/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 smtClean="0"/>
              <a:t>Towards a women oriented medicine.</a:t>
            </a:r>
          </a:p>
          <a:p>
            <a:r>
              <a:rPr lang="en-GB" b="1" dirty="0" smtClean="0"/>
              <a:t>How European women doctors live and work; facilitations and barriers </a:t>
            </a:r>
            <a:endParaRPr lang="tr-TR" b="1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91680" y="3606800"/>
            <a:ext cx="6995120" cy="1470025"/>
          </a:xfrm>
        </p:spPr>
        <p:txBody>
          <a:bodyPr>
            <a:normAutofit/>
          </a:bodyPr>
          <a:lstStyle/>
          <a:p>
            <a:r>
              <a:rPr lang="en-GB" sz="4400" b="1" dirty="0" smtClean="0">
                <a:solidFill>
                  <a:schemeClr val="tx1"/>
                </a:solidFill>
              </a:rPr>
              <a:t>CYPRUS TURKISH </a:t>
            </a:r>
            <a:br>
              <a:rPr lang="en-GB" sz="4400" b="1" dirty="0" smtClean="0">
                <a:solidFill>
                  <a:schemeClr val="tx1"/>
                </a:solidFill>
              </a:rPr>
            </a:br>
            <a:r>
              <a:rPr lang="en-GB" sz="4400" b="1" dirty="0" smtClean="0">
                <a:solidFill>
                  <a:schemeClr val="tx1"/>
                </a:solidFill>
              </a:rPr>
              <a:t>MEDICAL ASSOCIATION</a:t>
            </a:r>
            <a:endParaRPr lang="tr-TR" sz="4400" b="1" dirty="0">
              <a:solidFill>
                <a:schemeClr val="tx1"/>
              </a:solidFill>
            </a:endParaRPr>
          </a:p>
        </p:txBody>
      </p:sp>
      <p:sp>
        <p:nvSpPr>
          <p:cNvPr id="6" name="AutoShape 4" descr="https://apis.mail.yahoo.com/ws/v3/mailboxes/@.id==VjN-cJkTntoHQUVhjkBnYPtxtsuecFubAGFZDzi3eyCxZAfM6IP6Ddv264EUTJU-fIat4QS589m2ULn4HOf3kMCF_g/messages/@.id==AACIWWdZgmbMXKEznAJ8uILn8os/content/parts/@.id==2.4/thumbnail?appId=YMailNorrin&amp;downloadWhenThumbnailFails=true&amp;pid=2.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8035" y="1124744"/>
            <a:ext cx="2430413" cy="240348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>
          <a:xfrm>
            <a:off x="0" y="1628800"/>
            <a:ext cx="9144000" cy="52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279 (39.18%) women </a:t>
            </a:r>
            <a:r>
              <a:rPr lang="en-GB" b="1" dirty="0" smtClean="0"/>
              <a:t>out of 712 medical doctors,</a:t>
            </a:r>
          </a:p>
          <a:p>
            <a:pPr marL="0" indent="0" algn="ctr">
              <a:buNone/>
            </a:pPr>
            <a:r>
              <a:rPr lang="en-GB" b="1" dirty="0"/>
              <a:t>123 (53.94%) women </a:t>
            </a:r>
            <a:r>
              <a:rPr lang="en-GB" b="1" dirty="0" smtClean="0"/>
              <a:t>out of 228 dentists</a:t>
            </a:r>
          </a:p>
          <a:p>
            <a:pPr marL="0" indent="0" algn="ctr">
              <a:buNone/>
            </a:pPr>
            <a:endParaRPr lang="en-GB" b="1" dirty="0" smtClean="0"/>
          </a:p>
          <a:p>
            <a:pPr marL="0" indent="0" algn="ctr">
              <a:buNone/>
            </a:pPr>
            <a:endParaRPr lang="en-GB" b="1" dirty="0" smtClean="0"/>
          </a:p>
          <a:p>
            <a:pPr marL="0" indent="0" algn="ctr">
              <a:buNone/>
            </a:pPr>
            <a:r>
              <a:rPr lang="en-GB" b="1" dirty="0" smtClean="0"/>
              <a:t>Total members of CTMA: 940</a:t>
            </a:r>
          </a:p>
          <a:p>
            <a:pPr marL="0" indent="0" algn="ctr">
              <a:buNone/>
            </a:pPr>
            <a:r>
              <a:rPr lang="en-GB" b="1" dirty="0" smtClean="0"/>
              <a:t>Women members: </a:t>
            </a:r>
            <a:r>
              <a:rPr lang="en-GB" b="1" dirty="0" smtClean="0">
                <a:solidFill>
                  <a:schemeClr val="accent3"/>
                </a:solidFill>
              </a:rPr>
              <a:t>402 (42.76%)</a:t>
            </a:r>
          </a:p>
          <a:p>
            <a:pPr marL="0" indent="0" algn="ctr">
              <a:buNone/>
            </a:pPr>
            <a:r>
              <a:rPr lang="en-GB" b="1" dirty="0" smtClean="0"/>
              <a:t>*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3"/>
                </a:solidFill>
              </a:rPr>
              <a:t>120 (40.13%) </a:t>
            </a:r>
            <a:r>
              <a:rPr lang="en-GB" b="1" dirty="0" smtClean="0"/>
              <a:t>women of total 299 of CTPU members</a:t>
            </a:r>
          </a:p>
          <a:p>
            <a:pPr marL="0" indent="0" algn="ctr">
              <a:buNone/>
            </a:pPr>
            <a:endParaRPr lang="en-GB" b="1" dirty="0"/>
          </a:p>
          <a:p>
            <a:pPr marL="0" indent="0" algn="ctr">
              <a:buNone/>
            </a:pPr>
            <a:r>
              <a:rPr lang="en-GB" b="1" dirty="0">
                <a:solidFill>
                  <a:schemeClr val="accent3"/>
                </a:solidFill>
              </a:rPr>
              <a:t>732 (52%) </a:t>
            </a:r>
            <a:r>
              <a:rPr lang="en-GB" b="1" dirty="0"/>
              <a:t>women students in medical universities</a:t>
            </a:r>
          </a:p>
          <a:p>
            <a:pPr marL="0" indent="0" algn="ctr">
              <a:buNone/>
            </a:pPr>
            <a:endParaRPr lang="en-GB" b="1" dirty="0" smtClean="0"/>
          </a:p>
          <a:p>
            <a:pPr marL="0" indent="0" algn="ctr">
              <a:buNone/>
            </a:pPr>
            <a:endParaRPr lang="en-GB" b="1" dirty="0"/>
          </a:p>
          <a:p>
            <a:pPr algn="ctr"/>
            <a:endParaRPr lang="en-GB" b="1" dirty="0" smtClean="0"/>
          </a:p>
          <a:p>
            <a:endParaRPr lang="tr-TR" b="1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401180" y="575489"/>
            <a:ext cx="8229600" cy="837287"/>
          </a:xfrm>
        </p:spPr>
        <p:txBody>
          <a:bodyPr/>
          <a:lstStyle/>
          <a:p>
            <a:pPr algn="ctr"/>
            <a:r>
              <a:rPr lang="en-GB" b="1" dirty="0" smtClean="0"/>
              <a:t>Women in Medicine, North Cyprus</a:t>
            </a:r>
            <a:endParaRPr lang="tr-TR" b="1" dirty="0"/>
          </a:p>
        </p:txBody>
      </p:sp>
      <p:sp>
        <p:nvSpPr>
          <p:cNvPr id="5" name="Aşağı Ok 4"/>
          <p:cNvSpPr/>
          <p:nvPr/>
        </p:nvSpPr>
        <p:spPr>
          <a:xfrm>
            <a:off x="4011924" y="2420888"/>
            <a:ext cx="100811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280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>
          <a:xfrm>
            <a:off x="0" y="620688"/>
            <a:ext cx="9144000" cy="62373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accent3"/>
                </a:solidFill>
              </a:rPr>
              <a:t>10 </a:t>
            </a:r>
            <a:r>
              <a:rPr lang="en-US" b="1" dirty="0">
                <a:solidFill>
                  <a:schemeClr val="accent3"/>
                </a:solidFill>
              </a:rPr>
              <a:t>(43.47%)</a:t>
            </a:r>
            <a:r>
              <a:rPr lang="en-US" b="1" dirty="0"/>
              <a:t> women in the boards of CTMA </a:t>
            </a:r>
          </a:p>
          <a:p>
            <a:pPr marL="0" indent="0" algn="ctr">
              <a:buNone/>
            </a:pPr>
            <a:r>
              <a:rPr lang="en-US" b="1" dirty="0"/>
              <a:t>out of 23 total members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>
                <a:solidFill>
                  <a:schemeClr val="accent3"/>
                </a:solidFill>
              </a:rPr>
              <a:t>4 (50%) </a:t>
            </a:r>
            <a:r>
              <a:rPr lang="en-US" b="1" dirty="0"/>
              <a:t>women in the board of CTPU </a:t>
            </a:r>
          </a:p>
          <a:p>
            <a:pPr marL="0" indent="0" algn="ctr">
              <a:buNone/>
            </a:pPr>
            <a:r>
              <a:rPr lang="en-US" b="1" dirty="0"/>
              <a:t>out of total 8 members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GB" b="1" dirty="0" smtClean="0"/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3"/>
                </a:solidFill>
              </a:rPr>
              <a:t>38 (36.54%) </a:t>
            </a:r>
            <a:r>
              <a:rPr lang="en-GB" b="1" dirty="0" smtClean="0"/>
              <a:t>women doctors in a leadership position or head of a department</a:t>
            </a:r>
          </a:p>
          <a:p>
            <a:pPr marL="0" indent="0" algn="ctr">
              <a:buNone/>
            </a:pPr>
            <a:r>
              <a:rPr lang="en-GB" dirty="0" smtClean="0"/>
              <a:t>*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9019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669584627"/>
              </p:ext>
            </p:extLst>
          </p:nvPr>
        </p:nvGraphicFramePr>
        <p:xfrm>
          <a:off x="0" y="548680"/>
          <a:ext cx="4932040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693490117"/>
              </p:ext>
            </p:extLst>
          </p:nvPr>
        </p:nvGraphicFramePr>
        <p:xfrm>
          <a:off x="4932040" y="548680"/>
          <a:ext cx="4211960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5572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%33.35</a:t>
            </a:r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6259080"/>
              </p:ext>
            </p:extLst>
          </p:nvPr>
        </p:nvGraphicFramePr>
        <p:xfrm>
          <a:off x="0" y="548680"/>
          <a:ext cx="4644008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7688526"/>
              </p:ext>
            </p:extLst>
          </p:nvPr>
        </p:nvGraphicFramePr>
        <p:xfrm>
          <a:off x="4644008" y="548680"/>
          <a:ext cx="4499992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5915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3751988"/>
              </p:ext>
            </p:extLst>
          </p:nvPr>
        </p:nvGraphicFramePr>
        <p:xfrm>
          <a:off x="0" y="548680"/>
          <a:ext cx="4572000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3758939"/>
              </p:ext>
            </p:extLst>
          </p:nvPr>
        </p:nvGraphicFramePr>
        <p:xfrm>
          <a:off x="4572000" y="539188"/>
          <a:ext cx="4572000" cy="6318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9257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506577"/>
              </p:ext>
            </p:extLst>
          </p:nvPr>
        </p:nvGraphicFramePr>
        <p:xfrm>
          <a:off x="-9718" y="620688"/>
          <a:ext cx="9153718" cy="623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6506743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Template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A52EA29-EEDC-4806-8DF3-8382BC70A5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DesignTemplate</Template>
  <TotalTime>0</TotalTime>
  <Words>419</Words>
  <Application>Microsoft Office PowerPoint</Application>
  <PresentationFormat>Presentazione su schermo (4:3)</PresentationFormat>
  <Paragraphs>54</Paragraphs>
  <Slides>7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DesignTemplate</vt:lpstr>
      <vt:lpstr>CYPRUS TURKISH  MEDICAL ASSOCIATION</vt:lpstr>
      <vt:lpstr>Women in Medicine, North Cyprus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2019-05-26T06:55:44Z</dcterms:created>
  <dcterms:modified xsi:type="dcterms:W3CDTF">2019-05-29T07:28:12Z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</Properties>
</file>