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60" r:id="rId4"/>
    <p:sldId id="262" r:id="rId5"/>
    <p:sldId id="264" r:id="rId6"/>
    <p:sldId id="265" r:id="rId7"/>
    <p:sldId id="271" r:id="rId8"/>
    <p:sldId id="273" r:id="rId9"/>
    <p:sldId id="267" r:id="rId10"/>
    <p:sldId id="269" r:id="rId11"/>
    <p:sldId id="274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91" d="100"/>
          <a:sy n="91" d="100"/>
        </p:scale>
        <p:origin x="-370" y="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0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0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10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Book10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Book10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Book10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Book10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tr-TR"/>
              <a:t>Women &amp; Men comparison with respect to age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663186123473696"/>
          <c:y val="0.20865825675080218"/>
          <c:w val="0.84264348206474193"/>
          <c:h val="0.588880869058034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25-35</c:v>
                </c:pt>
                <c:pt idx="1">
                  <c:v>36-49</c:v>
                </c:pt>
                <c:pt idx="2">
                  <c:v>50-60</c:v>
                </c:pt>
                <c:pt idx="3">
                  <c:v>60 +</c:v>
                </c:pt>
              </c:strCache>
            </c:strRef>
          </c:cat>
          <c:val>
            <c:numRef>
              <c:f>Sheet2!$B$2:$B$5</c:f>
              <c:numCache>
                <c:formatCode>#,##0</c:formatCode>
                <c:ptCount val="4"/>
                <c:pt idx="0">
                  <c:v>3067</c:v>
                </c:pt>
                <c:pt idx="1">
                  <c:v>14077</c:v>
                </c:pt>
                <c:pt idx="2">
                  <c:v>7859</c:v>
                </c:pt>
                <c:pt idx="3">
                  <c:v>3470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1-468A-A6FE-2BA7AC558BAB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25-35</c:v>
                </c:pt>
                <c:pt idx="1">
                  <c:v>36-49</c:v>
                </c:pt>
                <c:pt idx="2">
                  <c:v>50-60</c:v>
                </c:pt>
                <c:pt idx="3">
                  <c:v>60 +</c:v>
                </c:pt>
              </c:strCache>
            </c:strRef>
          </c:cat>
          <c:val>
            <c:numRef>
              <c:f>Sheet2!$C$2:$C$5</c:f>
              <c:numCache>
                <c:formatCode>#,##0</c:formatCode>
                <c:ptCount val="4"/>
                <c:pt idx="0">
                  <c:v>24815</c:v>
                </c:pt>
                <c:pt idx="1">
                  <c:v>14651</c:v>
                </c:pt>
                <c:pt idx="2">
                  <c:v>20208</c:v>
                </c:pt>
                <c:pt idx="3">
                  <c:v>25446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C1-468A-A6FE-2BA7AC558B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35961088"/>
        <c:axId val="36712832"/>
      </c:barChart>
      <c:catAx>
        <c:axId val="35961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r-TR"/>
                  <a:t>Age</a:t>
                </a:r>
              </a:p>
            </c:rich>
          </c:tx>
          <c:layout>
            <c:manualLayout>
              <c:xMode val="edge"/>
              <c:yMode val="edge"/>
              <c:x val="8.8949037620297461E-2"/>
              <c:y val="0.8246522309711286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712832"/>
        <c:crosses val="autoZero"/>
        <c:auto val="1"/>
        <c:lblAlgn val="ctr"/>
        <c:lblOffset val="100"/>
        <c:noMultiLvlLbl val="0"/>
      </c:catAx>
      <c:valAx>
        <c:axId val="367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596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Central Council</a:t>
            </a:r>
          </a:p>
        </c:rich>
      </c:tx>
      <c:layout>
        <c:manualLayout>
          <c:xMode val="edge"/>
          <c:yMode val="edge"/>
          <c:x val="0.24174496325822287"/>
          <c:y val="3.383832742940217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670699449226884"/>
          <c:w val="1"/>
          <c:h val="0.57755476591338117"/>
        </c:manualLayout>
      </c:layout>
      <c:pie3DChart>
        <c:varyColors val="1"/>
        <c:ser>
          <c:idx val="0"/>
          <c:order val="0"/>
          <c:tx>
            <c:strRef>
              <c:f>Sheet4!$B$1</c:f>
              <c:strCache>
                <c:ptCount val="1"/>
                <c:pt idx="0">
                  <c:v>Central Council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46C-43C1-8CE9-4ECB0AB316FD}"/>
              </c:ext>
            </c:extLst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46C-43C1-8CE9-4ECB0AB316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Sheet4!$A$2:$A$3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Sheet4!$B$2:$B$3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46C-43C1-8CE9-4ECB0AB316FD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646C-43C1-8CE9-4ECB0AB316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646C-43C1-8CE9-4ECB0AB316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Sheet4!$A$2:$A$3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Sheet4!$C$2:$C$3</c:f>
              <c:numCache>
                <c:formatCode>General</c:formatCode>
                <c:ptCount val="2"/>
                <c:pt idx="0">
                  <c:v>36</c:v>
                </c:pt>
                <c:pt idx="1">
                  <c:v>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646C-43C1-8CE9-4ECB0AB316F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Head of Chamber</a:t>
            </a:r>
          </a:p>
        </c:rich>
      </c:tx>
      <c:layout>
        <c:manualLayout>
          <c:xMode val="edge"/>
          <c:yMode val="edge"/>
          <c:x val="0.19584663735232355"/>
          <c:y val="3.502371799747985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679000719475951E-2"/>
          <c:y val="0.18380166831481909"/>
          <c:w val="0.7778880340440737"/>
          <c:h val="0.63489980206083785"/>
        </c:manualLayout>
      </c:layout>
      <c:pie3DChart>
        <c:varyColors val="1"/>
        <c:ser>
          <c:idx val="0"/>
          <c:order val="0"/>
          <c:tx>
            <c:strRef>
              <c:f>Sheet4!$B$18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3E-4F51-97FB-A91641FE950B}"/>
              </c:ext>
            </c:extLst>
          </c:dPt>
          <c:dPt>
            <c:idx val="1"/>
            <c:bubble3D val="0"/>
            <c:explosion val="4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3E-4F51-97FB-A91641FE950B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fld id="{7E525D7C-E121-41C0-A7C5-5B2825818ACF}" type="PERCENTAGE">
                      <a:rPr lang="en-US" baseline="0" smtClean="0"/>
                      <a:pPr/>
                      <a:t>[YÜZDE]</a:t>
                    </a:fld>
                    <a:endParaRPr lang="tr-T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D3E-4F51-97FB-A91641FE950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Sheet4!$A$19:$A$20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Sheet4!$B$19:$B$20</c:f>
              <c:numCache>
                <c:formatCode>General</c:formatCode>
                <c:ptCount val="2"/>
                <c:pt idx="0">
                  <c:v>17</c:v>
                </c:pt>
                <c:pt idx="1">
                  <c:v>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D3E-4F51-97FB-A91641FE950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/>
              <a:t>General Secratary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797727985412"/>
          <c:y val="0.14585927363031784"/>
          <c:w val="0.81604427338377405"/>
          <c:h val="0.66700495341892541"/>
        </c:manualLayout>
      </c:layout>
      <c:pie3DChart>
        <c:varyColors val="1"/>
        <c:ser>
          <c:idx val="0"/>
          <c:order val="0"/>
          <c:tx>
            <c:strRef>
              <c:f>Sheet4!$B$29</c:f>
              <c:strCache>
                <c:ptCount val="1"/>
                <c:pt idx="0">
                  <c:v>general Secratary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F3-499E-B1AA-20121BDA0EFB}"/>
              </c:ext>
            </c:extLst>
          </c:dPt>
          <c:dPt>
            <c:idx val="1"/>
            <c:bubble3D val="0"/>
            <c:explosion val="28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F3-499E-B1AA-20121BDA0EF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ECF85D54-8571-4DA9-817E-DA638F627DDF}" type="PERCENTAGE">
                      <a:rPr lang="en-US" baseline="0"/>
                      <a:pPr/>
                      <a:t>[YÜZDE]</a:t>
                    </a:fld>
                    <a:endParaRPr lang="tr-T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4F3-499E-B1AA-20121BDA0EF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Sheet4!$A$30:$A$31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Sheet4!$B$30:$B$31</c:f>
              <c:numCache>
                <c:formatCode>General</c:formatCode>
                <c:ptCount val="2"/>
                <c:pt idx="0">
                  <c:v>21</c:v>
                </c:pt>
                <c:pt idx="1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4F3-499E-B1AA-20121BDA0EF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Sheet4!$B$42</c:f>
              <c:strCache>
                <c:ptCount val="1"/>
                <c:pt idx="0">
                  <c:v>Member of Board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C3-49A4-83AB-F11ED2EBEDA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C3-49A4-83AB-F11ED2EBEDAA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%20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C3-49A4-83AB-F11ED2EBED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%80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C3-49A4-83AB-F11ED2EBED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Sheet4!$A$43:$A$44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Sheet4!$B$43:$B$44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9C3-49A4-83AB-F11ED2EBEDA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Sheet4!$B$50</c:f>
              <c:strCache>
                <c:ptCount val="1"/>
                <c:pt idx="0">
                  <c:v>Honor Council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456-4038-A4BC-8142AA43E9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456-4038-A4BC-8142AA43E90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%</a:t>
                    </a:r>
                    <a:fld id="{EE26645B-139C-4100-A5E9-68FEA0F542FF}" type="VALUE">
                      <a:rPr lang="en-US"/>
                      <a:pPr/>
                      <a:t>[DEĞER]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56-4038-A4BC-8142AA43E90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%</a:t>
                    </a:r>
                    <a:fld id="{3859889D-8CCB-4732-9E8C-057E7BB80A24}" type="VALUE">
                      <a:rPr lang="en-US" b="1"/>
                      <a:pPr/>
                      <a:t>[DEĞER]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456-4038-A4BC-8142AA43E90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Sheet4!$A$51:$A$52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Sheet4!$B$51:$B$52</c:f>
              <c:numCache>
                <c:formatCode>General</c:formatCode>
                <c:ptCount val="2"/>
                <c:pt idx="0">
                  <c:v>18</c:v>
                </c:pt>
                <c:pt idx="1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456-4038-A4BC-8142AA43E90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0776677393524601"/>
          <c:y val="5.3056819988575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Sheet4!$B$64</c:f>
              <c:strCache>
                <c:ptCount val="1"/>
                <c:pt idx="0">
                  <c:v>Auditing Board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3AF-44E2-A5D4-1957F94DA3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3AF-44E2-A5D4-1957F94DA38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%</a:t>
                    </a:r>
                    <a:fld id="{5DD82171-8B36-41B9-BE47-64CE1769EE61}" type="VALUE">
                      <a:rPr lang="en-US"/>
                      <a:pPr/>
                      <a:t>[DEĞER]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3AF-44E2-A5D4-1957F94DA38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%</a:t>
                    </a:r>
                    <a:fld id="{50E5DF8D-C358-4B4C-8CA8-871C72D1A376}" type="VALUE">
                      <a:rPr lang="en-US"/>
                      <a:pPr/>
                      <a:t>[DEĞER]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3AF-44E2-A5D4-1957F94DA38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Sheet4!$A$65:$A$66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Sheet4!$B$65:$B$66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3AF-44E2-A5D4-1957F94DA38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E7422-E739-489F-BE76-C2C048878C5A}" type="datetimeFigureOut">
              <a:rPr lang="tr-TR" smtClean="0"/>
              <a:t>29.05.2019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60E80-A83D-4FDD-BC98-8FA5E80D58E8}" type="slidenum">
              <a:rPr lang="tr-TR" smtClean="0"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28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69A1-EA22-4F3A-A472-78F635214890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467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Eighty percent of the women doctors (1104 that is 51,4 %) in the survey said they do not think that there is a law or collective  agreement that is woman or family oriented.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0E80-A83D-4FDD-BC98-8FA5E80D58E8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071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Seven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thousand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five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hundred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admission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medicine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eight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thosand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two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hunderd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three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thousand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total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medicine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three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six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hundred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students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hundred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fifty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thousand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doctors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Turkey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sixtys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thousand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five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percent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them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Twenty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fiwe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percent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fiwe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hundred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between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fifty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sixty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five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tr-TR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0E80-A83D-4FDD-BC98-8FA5E80D58E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1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women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TMA is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about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twenty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thousand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six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hundred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İt is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twenty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percent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total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Turkey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graduates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compulsory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service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service.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turkey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necassary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enrol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Turkish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Medical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doctors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Works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puplic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health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service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medical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faculties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young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women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olders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Young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courages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drop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sector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private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sector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enroll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medical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chambers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69A1-EA22-4F3A-A472-78F63521489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261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40 %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gender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quota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has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advicery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decision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conress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TMA since 2007. At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least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4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members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council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But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isnt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succesfull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implementation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gender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quota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boards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chambers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But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head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İstanbul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Medical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Chamber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İzmir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Medical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Chamber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 a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board is a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burden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after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family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Usuallly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single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elder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elections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Percentage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whole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board is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twenty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three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tr-TR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69A1-EA22-4F3A-A472-78F635214890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860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40 %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gender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quota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has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advicery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decision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conress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TMA since 2007. At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least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4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members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council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But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isnt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succesfull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implementation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gender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quota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boards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chambers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But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head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İstanbul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Medical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Chamber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İzmir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Medical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Chamber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 a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board is a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burden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after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family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Usuallly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single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elder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elections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Percentage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whole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board is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twenty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three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tr-TR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69A1-EA22-4F3A-A472-78F635214890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053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Four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thousand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hundred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ninety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women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doctors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participitated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survey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But 2149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two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thousand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nine of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them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answer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whole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questions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But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didn’t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answer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whole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questions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Six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hunred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eight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doctors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at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age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between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twenty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five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five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percentage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is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twenty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eight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 Nine </a:t>
            </a:r>
            <a:r>
              <a:rPr lang="tr-TR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hundred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ten  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these doctors which are forty two percent, (42,3%) are in the age between  thirty six and forty </a:t>
            </a:r>
            <a:r>
              <a:rPr lang="en-US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fiwe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endParaRPr lang="tr-TR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With regard to the questions “were you subjected to discrimination in your workplace?”, which participants can give more than one answer, only 1418 of them (</a:t>
            </a:r>
            <a:r>
              <a:rPr lang="tr-TR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34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%) said “no, never”, five hundred nine of them (23,7 %) said they were subjected to discrimination from “colleagues”, </a:t>
            </a:r>
            <a:r>
              <a:rPr lang="en-US" sz="1200" kern="1200" dirty="0" err="1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feven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hundred five (705) of them (32,8 %) said “superiors”, and nine hundred sixty (959) of them (44,6 %) said “patients.”</a:t>
            </a:r>
            <a:endParaRPr lang="tr-T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0E80-A83D-4FDD-BC98-8FA5E80D58E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913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it is seen in the answers of the third  question, Work-Life Balance in Work Organization, working conditions are bad for women doctors. 32 % of participants aren’t satisfied neither from a family friendly nor from a career point of view.  29 % of them are satisfied of only one option.  Only 39% of the participants satisfied with the work organization. With regard to the </a:t>
            </a:r>
            <a:r>
              <a:rPr lang="en-US" dirty="0" err="1" smtClean="0"/>
              <a:t>organisation</a:t>
            </a:r>
            <a:r>
              <a:rPr lang="en-US" dirty="0" smtClean="0"/>
              <a:t> of workplaces from family-friendly and career perspective, while 1 out of three women doctors is “highly satisfied”, the rest “is not satisfied at all”. Academics are more satisfied with their work-life balance than other doctors.  </a:t>
            </a:r>
          </a:p>
          <a:p>
            <a:endParaRPr lang="en-US" dirty="0" smtClean="0"/>
          </a:p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it is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third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-Life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conditions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women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doctors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32 %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aren’t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neither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view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29 %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39%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regard to the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workplaces from family-friendly and career perspective, while 1 out of three women doctors is “highly satisfied”, the rest “is not satisfied at all”. Academics are more satisfied with their work-life balance than other doctors.  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it is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third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-Life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conditions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women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doctors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32 %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aren’t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neither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view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29 %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39%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satisfied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regard to the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workplaces from family-friendly and career perspective, while 1 out of three women doctors is “highly satisfied”, the rest “is not satisfied at all”. Academics are more satisfied with their work-life balance than other doctors.  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69A1-EA22-4F3A-A472-78F635214890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595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fourth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 Professional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recognation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remuneration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time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opportunities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half of the women doctors (1205 that is 56,1 %) say that they want to improve their professional respectability for a better work-life balance. They add that they (1073 women doctors that is 49,9 %) want to focus on working hours, (1028 women doctors that is 47,8 %) wages, and (943 women doctors that is 43,9 %) holidays and off days, and (926 women doctors that is 43,1 %) access to career opportunities.)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fourth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question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 Professional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recognation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remuneration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time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opportunities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problems</a:t>
            </a:r>
            <a:r>
              <a:rPr lang="tr-T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half of the women doctors (1205 that is 56,1 %) say that they want to improve their professional respectability for a better work-life balance. They add that they (1073 women doctors that is 49,9 %) want to focus on working hours, (1028 women doctors that is 47,8 %) wages, and (943 women doctors that is 43,9 %) holidays and off days, and (926 women doctors that is 43,1 %) access to career opportunities.)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69A1-EA22-4F3A-A472-78F635214890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79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 twenty four percent of the women doctors are happy  with their professional carrier.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28,1 % (that is 583 women doctors) states that they are happy with their professional career yet they neglect their families, 28,1% (that is 582 women doctors) say they are unhappy with their career because they prefer their families.  9,3% of women didn’t have fair opportunities because of being  woman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33,7 % (that is 675 women doctors) thinks that “no” opportunities are provided to women doctors so that they can fairly become managers. </a:t>
            </a: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0E80-A83D-4FDD-BC98-8FA5E80D58E8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44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7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377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942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889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6091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154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586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81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2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6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40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37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458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64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86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F8EE32-D821-4223-B842-878C84D889D0}" type="slidenum">
              <a:rPr lang="tr-TR" smtClean="0"/>
              <a:pPr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20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D393D48-5AA6-466C-AE7D-B9A61A988497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 defTabSz="457200"/>
              <a:t>29.05.2019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A4F8EE32-D821-4223-B842-878C84D889D0}" type="slidenum">
              <a:rPr lang="tr-TR" smtClean="0"/>
              <a:pPr defTabSz="457200"/>
              <a:t>‹N›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70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57201"/>
            <a:ext cx="9144000" cy="1453242"/>
          </a:xfrm>
        </p:spPr>
        <p:txBody>
          <a:bodyPr>
            <a:normAutofit fontScale="90000"/>
          </a:bodyPr>
          <a:lstStyle/>
          <a:p>
            <a:r>
              <a:rPr lang="en-US" sz="3200" i="1" dirty="0">
                <a:latin typeface="+mn-lt"/>
              </a:rPr>
              <a:t>Towards a women oriented Medicine. </a:t>
            </a:r>
            <a:r>
              <a:rPr lang="tr-TR" sz="3200" i="1" dirty="0" smtClean="0">
                <a:latin typeface="+mn-lt"/>
              </a:rPr>
              <a:t/>
            </a:r>
            <a:br>
              <a:rPr lang="tr-TR" sz="3200" i="1" dirty="0" smtClean="0">
                <a:latin typeface="+mn-lt"/>
              </a:rPr>
            </a:br>
            <a:r>
              <a:rPr lang="en-US" sz="3200" i="1" dirty="0" smtClean="0">
                <a:latin typeface="+mn-lt"/>
              </a:rPr>
              <a:t>How </a:t>
            </a:r>
            <a:r>
              <a:rPr lang="en-US" sz="3200" i="1" dirty="0">
                <a:latin typeface="+mn-lt"/>
              </a:rPr>
              <a:t>European women doctors live and work:</a:t>
            </a:r>
            <a:br>
              <a:rPr lang="en-US" sz="3200" i="1" dirty="0">
                <a:latin typeface="+mn-lt"/>
              </a:rPr>
            </a:br>
            <a:r>
              <a:rPr lang="en-US" sz="3200" i="1" dirty="0">
                <a:latin typeface="+mn-lt"/>
              </a:rPr>
              <a:t>facilitations and barriers</a:t>
            </a:r>
            <a:endParaRPr lang="tr-TR" sz="3200" i="1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10443"/>
            <a:ext cx="9628414" cy="2253343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pPr lvl="0"/>
            <a:r>
              <a:rPr lang="tr-TR" sz="4000" b="1" dirty="0" smtClean="0">
                <a:solidFill>
                  <a:prstClr val="black"/>
                </a:solidFill>
                <a:latin typeface="+mn-lt"/>
              </a:rPr>
              <a:t>Women </a:t>
            </a:r>
            <a:r>
              <a:rPr lang="tr-TR" sz="4000" b="1" dirty="0" err="1" smtClean="0">
                <a:solidFill>
                  <a:prstClr val="black"/>
                </a:solidFill>
                <a:latin typeface="+mn-lt"/>
              </a:rPr>
              <a:t>Doctors</a:t>
            </a:r>
            <a:r>
              <a:rPr lang="tr-TR" sz="4000" b="1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tr-TR" sz="4000" b="1" dirty="0" err="1" smtClean="0">
                <a:solidFill>
                  <a:prstClr val="black"/>
                </a:solidFill>
                <a:latin typeface="+mn-lt"/>
              </a:rPr>
              <a:t>In</a:t>
            </a:r>
            <a:r>
              <a:rPr lang="tr-TR" sz="4000" b="1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tr-TR" sz="4000" b="1" dirty="0" err="1" smtClean="0">
                <a:solidFill>
                  <a:prstClr val="black"/>
                </a:solidFill>
                <a:latin typeface="+mn-lt"/>
              </a:rPr>
              <a:t>Turkey</a:t>
            </a:r>
            <a:endParaRPr lang="tr-TR" sz="4000" b="1" dirty="0" smtClean="0">
              <a:solidFill>
                <a:prstClr val="black"/>
              </a:solidFill>
              <a:latin typeface="+mn-lt"/>
            </a:endParaRPr>
          </a:p>
          <a:p>
            <a:r>
              <a:rPr lang="tr-TR" sz="4000" dirty="0" smtClean="0">
                <a:latin typeface="+mn-lt"/>
              </a:rPr>
              <a:t>Selma Güngör</a:t>
            </a:r>
          </a:p>
          <a:p>
            <a:r>
              <a:rPr lang="tr-TR" sz="2800" b="1" dirty="0" smtClean="0">
                <a:latin typeface="+mn-lt"/>
              </a:rPr>
              <a:t>30.05.2019</a:t>
            </a:r>
            <a:endParaRPr lang="tr-TR" sz="2800" b="1" dirty="0">
              <a:latin typeface="+mn-lt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755" y="457201"/>
            <a:ext cx="133350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52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7. </a:t>
            </a:r>
            <a:r>
              <a:rPr lang="en-US" sz="2700" dirty="0" smtClean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 </a:t>
            </a:r>
            <a:r>
              <a:rPr lang="en-US" sz="27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your Country, is there any law or collective agreement that is, in your opinion, women or family oriented?</a:t>
            </a:r>
            <a:r>
              <a:rPr lang="tr-TR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7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990482"/>
              </p:ext>
            </p:extLst>
          </p:nvPr>
        </p:nvGraphicFramePr>
        <p:xfrm>
          <a:off x="2161309" y="1088509"/>
          <a:ext cx="9161575" cy="3171725"/>
        </p:xfrm>
        <a:graphic>
          <a:graphicData uri="http://schemas.openxmlformats.org/drawingml/2006/table">
            <a:tbl>
              <a:tblPr firstRow="1" firstCol="1" bandRow="1"/>
              <a:tblGrid>
                <a:gridCol w="75101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436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76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43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9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      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1104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9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      Yes, National laws (please, report any references </a:t>
                      </a:r>
                      <a:r>
                        <a:rPr lang="tr-TR" sz="2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Law</a:t>
                      </a:r>
                      <a:r>
                        <a:rPr lang="tr-TR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: 657 </a:t>
                      </a:r>
                      <a:r>
                        <a:rPr lang="tr-TR" sz="2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tr-TR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Law:4857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……………………………)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9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Yes, trade union agreements (please, report any references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91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1371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667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9723"/>
          </a:xfrm>
        </p:spPr>
        <p:txBody>
          <a:bodyPr/>
          <a:lstStyle/>
          <a:p>
            <a:r>
              <a:rPr lang="tr-TR" dirty="0" err="1" smtClean="0"/>
              <a:t>conclusion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5" y="1451212"/>
            <a:ext cx="8915400" cy="377762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Numbers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medicine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students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doctors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increasing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/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benefit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carrier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facilities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especially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those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who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universities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Though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it is a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third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burden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take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part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board of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chambers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old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times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/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omen doctors say that they 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 subjected to discrimination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They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are unable to plan their career as they wish though there is an improvement and increase in awareness in this respect.</a:t>
            </a:r>
            <a:endParaRPr lang="tr-T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Responsibilities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family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hinders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carier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lvl="0"/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Laws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insufficient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arrengment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woman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oriented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work,and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trade-unions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aren’t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authorized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sing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collective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aggrement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personel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benefits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according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gender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equality</a:t>
            </a:r>
            <a:r>
              <a:rPr lang="tr-TR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8898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err="1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tr-TR" sz="3200" b="1" dirty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3200" b="1" dirty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% of </a:t>
            </a:r>
            <a:r>
              <a:rPr lang="tr-TR" sz="3200" b="1" dirty="0" err="1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3200" b="1" dirty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tr-TR" sz="3200" b="1" dirty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smtClean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3200" b="1" dirty="0" smtClean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</a:t>
            </a:r>
            <a:r>
              <a:rPr lang="tr-TR" sz="3200" b="1" dirty="0" smtClean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200" b="1" dirty="0">
                <a:solidFill>
                  <a:srgbClr val="31B4E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02523" y="1918648"/>
            <a:ext cx="8574909" cy="1893196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2502773" y="4058873"/>
            <a:ext cx="7388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- 149.997 </a:t>
            </a:r>
            <a:r>
              <a:rPr lang="tr-TR" sz="2400" b="1" baseline="0" dirty="0" err="1" smtClean="0"/>
              <a:t>doctors</a:t>
            </a:r>
            <a:r>
              <a:rPr lang="tr-TR" sz="2400" b="1" baseline="0" dirty="0" smtClean="0"/>
              <a:t> in </a:t>
            </a:r>
            <a:r>
              <a:rPr lang="tr-TR" sz="2400" b="1" baseline="0" dirty="0" err="1" smtClean="0"/>
              <a:t>Turkey</a:t>
            </a:r>
            <a:r>
              <a:rPr lang="tr-TR" sz="2400" b="1" baseline="0" dirty="0" smtClean="0"/>
              <a:t> </a:t>
            </a:r>
            <a:endParaRPr lang="tr-TR" sz="2400" b="1" dirty="0"/>
          </a:p>
        </p:txBody>
      </p:sp>
      <p:sp>
        <p:nvSpPr>
          <p:cNvPr id="8" name="Dikdörtgen 7"/>
          <p:cNvSpPr/>
          <p:nvPr/>
        </p:nvSpPr>
        <p:spPr>
          <a:xfrm>
            <a:off x="2502773" y="4690500"/>
            <a:ext cx="6982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</a:t>
            </a:r>
            <a:r>
              <a:rPr lang="tr-TR" sz="2400" dirty="0" smtClean="0"/>
              <a:t>- </a:t>
            </a:r>
            <a:r>
              <a:rPr lang="en-US" sz="2400" b="1" dirty="0" smtClean="0"/>
              <a:t>67.450,  %45 of the doctors are women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933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86604"/>
            <a:ext cx="9118600" cy="91831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of TMA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806232"/>
              </p:ext>
            </p:extLst>
          </p:nvPr>
        </p:nvGraphicFramePr>
        <p:xfrm>
          <a:off x="838200" y="2771334"/>
          <a:ext cx="10515600" cy="408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827588" y="3462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0" name="Resi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0" y="117701"/>
            <a:ext cx="13335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880499"/>
              </p:ext>
            </p:extLst>
          </p:nvPr>
        </p:nvGraphicFramePr>
        <p:xfrm>
          <a:off x="1533379" y="1533378"/>
          <a:ext cx="3756073" cy="956604"/>
        </p:xfrm>
        <a:graphic>
          <a:graphicData uri="http://schemas.openxmlformats.org/drawingml/2006/table">
            <a:tbl>
              <a:tblPr firstRow="1" firstCol="1" bandRow="1"/>
              <a:tblGrid>
                <a:gridCol w="985655"/>
                <a:gridCol w="1406713"/>
                <a:gridCol w="1363705"/>
              </a:tblGrid>
              <a:tr h="392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Women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63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23559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80710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104269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132513" y="3886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TMA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4595" y="473529"/>
            <a:ext cx="9698492" cy="865414"/>
          </a:xfrm>
        </p:spPr>
        <p:txBody>
          <a:bodyPr>
            <a:normAutofit fontScale="90000"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tr-TR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tr-TR" sz="4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tr-T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 in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Elected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Boards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of TMA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536437"/>
              </p:ext>
            </p:extLst>
          </p:nvPr>
        </p:nvGraphicFramePr>
        <p:xfrm>
          <a:off x="294595" y="1690688"/>
          <a:ext cx="357527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735815"/>
              </p:ext>
            </p:extLst>
          </p:nvPr>
        </p:nvGraphicFramePr>
        <p:xfrm>
          <a:off x="4159045" y="1685311"/>
          <a:ext cx="3716594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7635237"/>
              </p:ext>
            </p:extLst>
          </p:nvPr>
        </p:nvGraphicFramePr>
        <p:xfrm>
          <a:off x="8098971" y="1690688"/>
          <a:ext cx="393518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Resim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657" y="223611"/>
            <a:ext cx="133350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78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2885" y="800100"/>
            <a:ext cx="8975272" cy="702128"/>
          </a:xfrm>
        </p:spPr>
        <p:txBody>
          <a:bodyPr>
            <a:normAutofit fontScale="90000"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tr-TR" b="1" dirty="0" smtClean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tr-TR" b="1" dirty="0" smtClean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tr-TR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tr-TR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tr-T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tr-T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tr-T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Elected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Boards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 of TMA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205741"/>
              </p:ext>
            </p:extLst>
          </p:nvPr>
        </p:nvGraphicFramePr>
        <p:xfrm>
          <a:off x="212272" y="1828801"/>
          <a:ext cx="3935185" cy="3396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727185"/>
              </p:ext>
            </p:extLst>
          </p:nvPr>
        </p:nvGraphicFramePr>
        <p:xfrm>
          <a:off x="4310744" y="1828801"/>
          <a:ext cx="3771899" cy="3396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975525"/>
              </p:ext>
            </p:extLst>
          </p:nvPr>
        </p:nvGraphicFramePr>
        <p:xfrm>
          <a:off x="8245930" y="1828802"/>
          <a:ext cx="3706584" cy="3396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Resi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140" y="179614"/>
            <a:ext cx="1333500" cy="131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7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Results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Survey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flipV="1">
            <a:off x="1551591" y="6857999"/>
            <a:ext cx="7838258" cy="45719"/>
          </a:xfrm>
          <a:prstGeom prst="rect">
            <a:avLst/>
          </a:prstGeom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816503"/>
              </p:ext>
            </p:extLst>
          </p:nvPr>
        </p:nvGraphicFramePr>
        <p:xfrm>
          <a:off x="1551593" y="1551703"/>
          <a:ext cx="9532043" cy="4668985"/>
        </p:xfrm>
        <a:graphic>
          <a:graphicData uri="http://schemas.openxmlformats.org/drawingml/2006/table">
            <a:tbl>
              <a:tblPr firstRow="1" firstCol="1" bandRow="1"/>
              <a:tblGrid>
                <a:gridCol w="7763404"/>
                <a:gridCol w="954019"/>
                <a:gridCol w="814620"/>
              </a:tblGrid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   </a:t>
                      </a:r>
                      <a:r>
                        <a:rPr lang="it-IT" sz="1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How old are you?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25-35 yearsold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28,3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36-49 yearsold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42,3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50-60 yearsold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531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24,7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olderthan 60 years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2149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6669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   </a:t>
                      </a:r>
                      <a:r>
                        <a:rPr lang="en-US" sz="1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 your work, have you or did you ever feel being discriminated, as a woman doctor?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no, never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1418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yes, from my colleagues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yes, from my supervisors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yes, from my patients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959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333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3592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56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14014" cy="103992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3. 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Work-life 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In Work Organization</a:t>
            </a:r>
            <a:endParaRPr lang="tr-TR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140" y="179614"/>
            <a:ext cx="1333500" cy="131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468409"/>
              </p:ext>
            </p:extLst>
          </p:nvPr>
        </p:nvGraphicFramePr>
        <p:xfrm>
          <a:off x="838200" y="1493444"/>
          <a:ext cx="10203873" cy="4408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1529"/>
                <a:gridCol w="651527"/>
                <a:gridCol w="810817"/>
              </a:tblGrid>
              <a:tr h="580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3.    </a:t>
                      </a:r>
                      <a:r>
                        <a:rPr lang="en-US" sz="1800" u="sng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What is your opinion about work-life balance in your work organization?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Number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2"/>
                    </a:solidFill>
                  </a:tcPr>
                </a:tc>
              </a:tr>
              <a:tr h="580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      I’m fully satisfied of organization in my workplace, both from a family friendly and </a:t>
                      </a: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carreer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point of view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163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8,3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580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      I’m quite satisfied of organization in my workplace, both from a family friendly and </a:t>
                      </a: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carreer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point of view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619</a:t>
                      </a:r>
                      <a:endParaRPr lang="tr-TR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31,3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580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      I’m not satisfied at all, neither from a family friendly nor from </a:t>
                      </a: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acarreer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point of view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629</a:t>
                      </a:r>
                      <a:endParaRPr lang="tr-TR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31,8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580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      I’m satisfied from a family friendly point of view but my </a:t>
                      </a: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carreer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is deeply affected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272</a:t>
                      </a:r>
                      <a:endParaRPr lang="tr-TR" sz="18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13,8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580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      I’m satisfied from a </a:t>
                      </a: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carreer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point of view but my family life is deeply affected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292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14,8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</a:tr>
              <a:tr h="7758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Total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1975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</a:t>
                      </a:r>
                      <a:endParaRPr lang="tr-TR" sz="18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57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35259" y="375557"/>
            <a:ext cx="10818541" cy="1315131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605494" y="1188128"/>
            <a:ext cx="102567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cs typeface="Arial" panose="020B0604020202020204" pitchFamily="34" charset="0"/>
              </a:rPr>
              <a:t>4. </a:t>
            </a:r>
            <a:r>
              <a:rPr lang="en-US" sz="2400" b="1" dirty="0" smtClean="0">
                <a:cs typeface="Arial" panose="020B0604020202020204" pitchFamily="34" charset="0"/>
              </a:rPr>
              <a:t>What </a:t>
            </a:r>
            <a:r>
              <a:rPr lang="en-US" sz="2400" b="1" dirty="0">
                <a:cs typeface="Arial" panose="020B0604020202020204" pitchFamily="34" charset="0"/>
              </a:rPr>
              <a:t>would you improve in your work, for a more satisfying work-life balance?</a:t>
            </a:r>
            <a:endParaRPr lang="tr-TR" sz="2400" dirty="0"/>
          </a:p>
        </p:txBody>
      </p:sp>
      <p:pic>
        <p:nvPicPr>
          <p:cNvPr id="7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3571" y="375557"/>
            <a:ext cx="1333500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078395"/>
              </p:ext>
            </p:extLst>
          </p:nvPr>
        </p:nvGraphicFramePr>
        <p:xfrm>
          <a:off x="605494" y="2210935"/>
          <a:ext cx="9477989" cy="3311294"/>
        </p:xfrm>
        <a:graphic>
          <a:graphicData uri="http://schemas.openxmlformats.org/drawingml/2006/table">
            <a:tbl>
              <a:tblPr firstRow="1" firstCol="1" bandRow="1"/>
              <a:tblGrid>
                <a:gridCol w="8536211"/>
                <a:gridCol w="941778"/>
              </a:tblGrid>
              <a:tr h="4558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    </a:t>
                      </a:r>
                      <a:r>
                        <a:rPr lang="en-US" sz="18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What would you improve in your work, for a more satisfying work-life balance?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Nothing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Remuneration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1028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Access to carreeropportunities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Working time (part time,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lenghtos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shifts,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etc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1073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Holidays and days off management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 recognition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More leadership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6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(please, specify)……………………………………………………….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2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5447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1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13709" y="272955"/>
            <a:ext cx="9177255" cy="53744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5.    </a:t>
            </a:r>
            <a:r>
              <a:rPr lang="en-US" sz="27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Are you satisfied of your professional </a:t>
            </a:r>
            <a:r>
              <a:rPr lang="en-US" sz="2700" dirty="0" err="1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carreer</a:t>
            </a:r>
            <a:r>
              <a:rPr lang="en-US" sz="2700" dirty="0">
                <a:solidFill>
                  <a:srgbClr val="000000"/>
                </a:solidFill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?</a:t>
            </a:r>
            <a:r>
              <a:rPr lang="tr-TR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7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607383"/>
              </p:ext>
            </p:extLst>
          </p:nvPr>
        </p:nvGraphicFramePr>
        <p:xfrm>
          <a:off x="2347414" y="914398"/>
          <a:ext cx="8434315" cy="5884866"/>
        </p:xfrm>
        <a:graphic>
          <a:graphicData uri="http://schemas.openxmlformats.org/drawingml/2006/table">
            <a:tbl>
              <a:tblPr firstRow="1" firstCol="1" bandRow="1"/>
              <a:tblGrid>
                <a:gridCol w="65372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936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34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      Yes, at all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24,4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      </a:t>
                      </a:r>
                      <a:r>
                        <a:rPr lang="it-IT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tr-TR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</a:t>
                      </a:r>
                      <a:r>
                        <a:rPr lang="tr-TR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      Yes, but I neglected my family life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28,1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      No, but I preferred to dedicate more time to my family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28,1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      No, I didn’t have fair opportunities since I am a woman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2072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11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u="non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tr-TR" sz="1800" b="0" u="non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u="sng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Do </a:t>
                      </a:r>
                      <a:r>
                        <a:rPr lang="en-US" sz="2400" b="0" u="sng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you think, in your workplace, there is a fair involvement of women doctors for management roles?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all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33,7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837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at the moment but there is a growing attention on this topic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606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30,3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and there is awareness regarding women authority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555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2002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84510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1590</Words>
  <Application>Microsoft Office PowerPoint</Application>
  <PresentationFormat>Personalizzato</PresentationFormat>
  <Paragraphs>198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Duman</vt:lpstr>
      <vt:lpstr>Towards a women oriented Medicine.  How European women doctors live and work: facilitations and barriers</vt:lpstr>
      <vt:lpstr>Number and  % of women students  and doctors, 2017</vt:lpstr>
      <vt:lpstr>         Number of the Members of TMA</vt:lpstr>
      <vt:lpstr>  Women  in the Elected Boards of TMA</vt:lpstr>
      <vt:lpstr>    Women  in the Elected Boards of TMA</vt:lpstr>
      <vt:lpstr>Results of the Survey</vt:lpstr>
      <vt:lpstr>    3. Work-life Balance In Work Organization</vt:lpstr>
      <vt:lpstr> </vt:lpstr>
      <vt:lpstr>5.    Are you satisfied of your professional carreer? </vt:lpstr>
      <vt:lpstr>7. In your Country, is there any law or collective agreement that is, in your opinion, women or family oriented? </vt:lpstr>
      <vt:lpstr>conclusion</vt:lpstr>
    </vt:vector>
  </TitlesOfParts>
  <Company>SilentAll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 women oriented Medicine.  How European women doctors live and work: facilitations and barriers</dc:title>
  <dc:creator>cemile şen</dc:creator>
  <cp:lastModifiedBy>Raffaella Rossano</cp:lastModifiedBy>
  <cp:revision>36</cp:revision>
  <dcterms:created xsi:type="dcterms:W3CDTF">2019-05-22T18:33:23Z</dcterms:created>
  <dcterms:modified xsi:type="dcterms:W3CDTF">2019-05-29T07:32:56Z</dcterms:modified>
</cp:coreProperties>
</file>