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handoutMasterIdLst>
    <p:handoutMasterId r:id="rId14"/>
  </p:handoutMasterIdLst>
  <p:sldIdLst>
    <p:sldId id="278" r:id="rId2"/>
    <p:sldId id="317" r:id="rId3"/>
    <p:sldId id="318" r:id="rId4"/>
    <p:sldId id="319" r:id="rId5"/>
    <p:sldId id="320" r:id="rId6"/>
    <p:sldId id="321" r:id="rId7"/>
    <p:sldId id="323" r:id="rId8"/>
    <p:sldId id="324" r:id="rId9"/>
    <p:sldId id="325" r:id="rId10"/>
    <p:sldId id="322" r:id="rId11"/>
    <p:sldId id="316" r:id="rId12"/>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593"/>
  </p:normalViewPr>
  <p:slideViewPr>
    <p:cSldViewPr>
      <p:cViewPr>
        <p:scale>
          <a:sx n="91" d="100"/>
          <a:sy n="91" d="100"/>
        </p:scale>
        <p:origin x="-1066" y="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34809C38-4A52-4A13-A679-E495BD641A83}" type="datetimeFigureOut">
              <a:rPr lang="fr-FR" smtClean="0"/>
              <a:pPr/>
              <a:t>22/05/2019</a:t>
            </a:fld>
            <a:endParaRPr lang="fr-FR"/>
          </a:p>
        </p:txBody>
      </p:sp>
      <p:sp>
        <p:nvSpPr>
          <p:cNvPr id="4" name="Espace réservé du pied de page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082EB7A7-0734-4852-9F54-F52B87144F13}" type="slidenum">
              <a:rPr lang="fr-FR" smtClean="0"/>
              <a:pPr/>
              <a:t>‹N›</a:t>
            </a:fld>
            <a:endParaRPr lang="fr-FR"/>
          </a:p>
        </p:txBody>
      </p:sp>
    </p:spTree>
    <p:extLst>
      <p:ext uri="{BB962C8B-B14F-4D97-AF65-F5344CB8AC3E}">
        <p14:creationId xmlns:p14="http://schemas.microsoft.com/office/powerpoint/2010/main" val="134392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68CB2E8-0597-6A4C-8D00-4E4000677A4A}" type="datetimeFigureOut">
              <a:rPr lang="fr-FR" smtClean="0"/>
              <a:t>22/05/2019</a:t>
            </a:fld>
            <a:endParaRPr lang="fr-FR"/>
          </a:p>
        </p:txBody>
      </p:sp>
      <p:sp>
        <p:nvSpPr>
          <p:cNvPr id="4" name="Espace réservé de l'image des diapositives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2168AFB-642E-AF4D-BD34-43D44BD1BC6D}" type="slidenum">
              <a:rPr lang="fr-FR" smtClean="0"/>
              <a:t>‹N›</a:t>
            </a:fld>
            <a:endParaRPr lang="fr-FR"/>
          </a:p>
        </p:txBody>
      </p:sp>
    </p:spTree>
    <p:extLst>
      <p:ext uri="{BB962C8B-B14F-4D97-AF65-F5344CB8AC3E}">
        <p14:creationId xmlns:p14="http://schemas.microsoft.com/office/powerpoint/2010/main" val="22509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2168AFB-642E-AF4D-BD34-43D44BD1BC6D}" type="slidenum">
              <a:rPr lang="fr-FR" smtClean="0"/>
              <a:t>2</a:t>
            </a:fld>
            <a:endParaRPr lang="fr-FR"/>
          </a:p>
        </p:txBody>
      </p:sp>
    </p:spTree>
    <p:extLst>
      <p:ext uri="{BB962C8B-B14F-4D97-AF65-F5344CB8AC3E}">
        <p14:creationId xmlns:p14="http://schemas.microsoft.com/office/powerpoint/2010/main" val="4151340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AED5E9-74CF-4C5C-B5EB-D27673D249A2}" type="slidenum">
              <a:rPr lang="fr-FR" smtClean="0"/>
              <a:pPr/>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1132" y="6184924"/>
            <a:ext cx="2882900" cy="6731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AED5E9-74CF-4C5C-B5EB-D27673D249A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AED5E9-74CF-4C5C-B5EB-D27673D249A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AED5E9-74CF-4C5C-B5EB-D27673D249A2}" type="slidenum">
              <a:rPr lang="fr-FR" smtClean="0"/>
              <a:pPr/>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1132" y="6184924"/>
            <a:ext cx="2882900" cy="673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AED5E9-74CF-4C5C-B5EB-D27673D249A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AED5E9-74CF-4C5C-B5EB-D27673D249A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9AED5E9-74CF-4C5C-B5EB-D27673D249A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9AED5E9-74CF-4C5C-B5EB-D27673D249A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9AED5E9-74CF-4C5C-B5EB-D27673D249A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AED5E9-74CF-4C5C-B5EB-D27673D249A2}" type="slidenum">
              <a:rPr lang="fr-FR" smtClean="0"/>
              <a:pPr/>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92651FA3-3D57-44CA-B3F7-4F8C331A0623}" type="datetimeFigureOut">
              <a:rPr lang="fr-FR" smtClean="0"/>
              <a:pPr/>
              <a:t>22/05/2019</a:t>
            </a:fld>
            <a:endParaRPr lang="fr-FR"/>
          </a:p>
        </p:txBody>
      </p:sp>
      <p:sp>
        <p:nvSpPr>
          <p:cNvPr id="9" name="Slide Number Placeholder 8"/>
          <p:cNvSpPr>
            <a:spLocks noGrp="1"/>
          </p:cNvSpPr>
          <p:nvPr>
            <p:ph type="sldNum" sz="quarter" idx="11"/>
          </p:nvPr>
        </p:nvSpPr>
        <p:spPr/>
        <p:txBody>
          <a:bodyPr/>
          <a:lstStyle/>
          <a:p>
            <a:fld id="{F9AED5E9-74CF-4C5C-B5EB-D27673D249A2}" type="slidenum">
              <a:rPr lang="fr-FR" smtClean="0"/>
              <a:pPr/>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9AED5E9-74CF-4C5C-B5EB-D27673D249A2}" type="slidenum">
              <a:rPr lang="fr-FR" smtClean="0"/>
              <a:pPr/>
              <a:t>‹N›</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2651FA3-3D57-44CA-B3F7-4F8C331A0623}" type="datetimeFigureOut">
              <a:rPr lang="fr-FR" smtClean="0"/>
              <a:pPr/>
              <a:t>22/05/2019</a:t>
            </a:fld>
            <a:endParaRPr lang="fr-F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97382" y="764704"/>
            <a:ext cx="7963049" cy="3728537"/>
          </a:xfrm>
        </p:spPr>
        <p:txBody>
          <a:bodyPr/>
          <a:lstStyle/>
          <a:p>
            <a:pPr algn="ctr"/>
            <a:r>
              <a:rPr lang="en-GB" sz="3600" dirty="0">
                <a:solidFill>
                  <a:srgbClr val="0070C0"/>
                </a:solidFill>
              </a:rPr>
              <a:t>Towards a women oriented Medicine</a:t>
            </a:r>
            <a:br>
              <a:rPr lang="en-GB" sz="3600" dirty="0">
                <a:solidFill>
                  <a:srgbClr val="0070C0"/>
                </a:solidFill>
              </a:rPr>
            </a:br>
            <a:r>
              <a:rPr lang="en-GB" sz="3600" dirty="0">
                <a:solidFill>
                  <a:srgbClr val="0070C0"/>
                </a:solidFill>
              </a:rPr>
              <a:t/>
            </a:r>
            <a:br>
              <a:rPr lang="en-GB" sz="3600" dirty="0">
                <a:solidFill>
                  <a:srgbClr val="0070C0"/>
                </a:solidFill>
              </a:rPr>
            </a:br>
            <a:r>
              <a:rPr lang="en-GB" sz="3600" dirty="0">
                <a:solidFill>
                  <a:srgbClr val="0070C0"/>
                </a:solidFill>
              </a:rPr>
              <a:t> European women doctors’ life and work: facilitations and barriers</a:t>
            </a:r>
            <a:br>
              <a:rPr lang="en-GB" sz="3600" dirty="0">
                <a:solidFill>
                  <a:srgbClr val="0070C0"/>
                </a:solidFill>
              </a:rPr>
            </a:br>
            <a:r>
              <a:rPr lang="en-GB" sz="3600" dirty="0">
                <a:solidFill>
                  <a:srgbClr val="0070C0"/>
                </a:solidFill>
              </a:rPr>
              <a:t/>
            </a:r>
            <a:br>
              <a:rPr lang="en-GB" sz="3600" dirty="0">
                <a:solidFill>
                  <a:srgbClr val="0070C0"/>
                </a:solidFill>
              </a:rPr>
            </a:br>
            <a:r>
              <a:rPr lang="en-GB" sz="2800" dirty="0">
                <a:solidFill>
                  <a:srgbClr val="0070C0"/>
                </a:solidFill>
              </a:rPr>
              <a:t>FEMS Conference - Naples (I) </a:t>
            </a:r>
            <a:br>
              <a:rPr lang="en-GB" sz="2800" dirty="0">
                <a:solidFill>
                  <a:srgbClr val="0070C0"/>
                </a:solidFill>
              </a:rPr>
            </a:br>
            <a:r>
              <a:rPr lang="en-GB" sz="2800" dirty="0">
                <a:solidFill>
                  <a:srgbClr val="0070C0"/>
                </a:solidFill>
              </a:rPr>
              <a:t>May 30th, 2019</a:t>
            </a:r>
          </a:p>
        </p:txBody>
      </p:sp>
      <p:sp>
        <p:nvSpPr>
          <p:cNvPr id="3" name="Sous-titre 2"/>
          <p:cNvSpPr>
            <a:spLocks noGrp="1"/>
          </p:cNvSpPr>
          <p:nvPr>
            <p:ph type="subTitle" idx="1"/>
          </p:nvPr>
        </p:nvSpPr>
        <p:spPr>
          <a:xfrm>
            <a:off x="2843808" y="4882177"/>
            <a:ext cx="3225442" cy="663952"/>
          </a:xfrm>
        </p:spPr>
        <p:txBody>
          <a:bodyPr>
            <a:noAutofit/>
          </a:bodyPr>
          <a:lstStyle/>
          <a:p>
            <a:pPr algn="ctr"/>
            <a:r>
              <a:rPr lang="en-GB" sz="1600" b="1" dirty="0">
                <a:solidFill>
                  <a:srgbClr val="0070C0"/>
                </a:solidFill>
              </a:rPr>
              <a:t>Dr Claude WETZE</a:t>
            </a:r>
            <a:r>
              <a:rPr lang="en-GB" sz="1600" dirty="0">
                <a:solidFill>
                  <a:srgbClr val="0070C0"/>
                </a:solidFill>
              </a:rPr>
              <a:t>L</a:t>
            </a:r>
          </a:p>
          <a:p>
            <a:pPr algn="ctr"/>
            <a:r>
              <a:rPr lang="en-GB" sz="1600" dirty="0">
                <a:solidFill>
                  <a:srgbClr val="0070C0"/>
                </a:solidFill>
              </a:rPr>
              <a:t>SNPHARE European Policy Advisor</a:t>
            </a:r>
          </a:p>
        </p:txBody>
      </p:sp>
      <p:pic>
        <p:nvPicPr>
          <p:cNvPr id="7" name="Image 6">
            <a:extLst>
              <a:ext uri="{FF2B5EF4-FFF2-40B4-BE49-F238E27FC236}">
                <a16:creationId xmlns:a16="http://schemas.microsoft.com/office/drawing/2014/main" xmlns="" id="{529DBDF5-2519-164D-80E5-8C2E6705E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932915"/>
            <a:ext cx="2306081" cy="869838"/>
          </a:xfrm>
          <a:prstGeom prst="rect">
            <a:avLst/>
          </a:prstGeom>
        </p:spPr>
      </p:pic>
      <p:pic>
        <p:nvPicPr>
          <p:cNvPr id="5" name="Image 4">
            <a:extLst>
              <a:ext uri="{FF2B5EF4-FFF2-40B4-BE49-F238E27FC236}">
                <a16:creationId xmlns:a16="http://schemas.microsoft.com/office/drawing/2014/main" xmlns="" id="{179631A0-8621-274A-BC70-8F71B4B5E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5915834"/>
            <a:ext cx="1656183" cy="886918"/>
          </a:xfrm>
          <a:prstGeom prst="rect">
            <a:avLst/>
          </a:prstGeom>
        </p:spPr>
      </p:pic>
      <p:pic>
        <p:nvPicPr>
          <p:cNvPr id="6" name="Image 5">
            <a:extLst>
              <a:ext uri="{FF2B5EF4-FFF2-40B4-BE49-F238E27FC236}">
                <a16:creationId xmlns:a16="http://schemas.microsoft.com/office/drawing/2014/main" xmlns="" id="{52F153A5-17E6-A143-9F40-EBBB2D85D3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5932914"/>
            <a:ext cx="1296144" cy="8698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79D9EC0-07F9-C34B-92D0-771BC128B01C}"/>
              </a:ext>
            </a:extLst>
          </p:cNvPr>
          <p:cNvSpPr>
            <a:spLocks noGrp="1"/>
          </p:cNvSpPr>
          <p:nvPr>
            <p:ph type="title"/>
          </p:nvPr>
        </p:nvSpPr>
        <p:spPr/>
        <p:txBody>
          <a:bodyPr/>
          <a:lstStyle/>
          <a:p>
            <a:pPr algn="ctr"/>
            <a:r>
              <a:rPr lang="en-GB" sz="4400"/>
              <a:t>Trade Union proposals</a:t>
            </a:r>
          </a:p>
        </p:txBody>
      </p:sp>
      <p:sp>
        <p:nvSpPr>
          <p:cNvPr id="3" name="Espace réservé du contenu 2">
            <a:extLst>
              <a:ext uri="{FF2B5EF4-FFF2-40B4-BE49-F238E27FC236}">
                <a16:creationId xmlns:a16="http://schemas.microsoft.com/office/drawing/2014/main" xmlns="" id="{90A131E1-D956-844F-83D1-46CA37339F50}"/>
              </a:ext>
            </a:extLst>
          </p:cNvPr>
          <p:cNvSpPr>
            <a:spLocks noGrp="1"/>
          </p:cNvSpPr>
          <p:nvPr>
            <p:ph idx="1"/>
          </p:nvPr>
        </p:nvSpPr>
        <p:spPr>
          <a:xfrm>
            <a:off x="107504" y="1338985"/>
            <a:ext cx="8424936" cy="4610295"/>
          </a:xfrm>
        </p:spPr>
        <p:txBody>
          <a:bodyPr>
            <a:normAutofit/>
          </a:bodyPr>
          <a:lstStyle/>
          <a:p>
            <a:r>
              <a:rPr lang="en-GB" dirty="0"/>
              <a:t>Improve the basic salary to be able to </a:t>
            </a:r>
            <a:r>
              <a:rPr lang="en-GB" b="1" dirty="0"/>
              <a:t>stop the on-call duties (nightshifts) </a:t>
            </a:r>
            <a:r>
              <a:rPr lang="en-GB" dirty="0"/>
              <a:t>at the 3rd month of pregnancy (58% women cannot)</a:t>
            </a:r>
          </a:p>
          <a:p>
            <a:r>
              <a:rPr lang="en-GB" dirty="0"/>
              <a:t>Free access of </a:t>
            </a:r>
            <a:r>
              <a:rPr lang="en-GB" b="1" dirty="0"/>
              <a:t>hospital nurseries </a:t>
            </a:r>
            <a:r>
              <a:rPr lang="en-GB" dirty="0"/>
              <a:t>to doctors’ children</a:t>
            </a:r>
          </a:p>
          <a:p>
            <a:r>
              <a:rPr lang="en-GB" dirty="0"/>
              <a:t>Creation of hospitals’ premises for </a:t>
            </a:r>
            <a:r>
              <a:rPr lang="en-GB" b="1" dirty="0"/>
              <a:t>breastfeeding</a:t>
            </a:r>
          </a:p>
          <a:p>
            <a:r>
              <a:rPr lang="en-GB" dirty="0"/>
              <a:t>Creation of short replacement contracts allowing the taking of </a:t>
            </a:r>
            <a:r>
              <a:rPr lang="en-GB" b="1" dirty="0"/>
              <a:t>maternity leave </a:t>
            </a:r>
            <a:r>
              <a:rPr lang="en-GB" dirty="0"/>
              <a:t>(6% women cannot)</a:t>
            </a:r>
          </a:p>
          <a:p>
            <a:r>
              <a:rPr lang="en-GB" dirty="0"/>
              <a:t>Better organization of teams to allow doctors to take part in </a:t>
            </a:r>
            <a:r>
              <a:rPr lang="en-GB" b="1" dirty="0"/>
              <a:t>CPD actions</a:t>
            </a:r>
            <a:r>
              <a:rPr lang="en-GB" dirty="0"/>
              <a:t> (55% of women give up to protect family life time)</a:t>
            </a:r>
          </a:p>
          <a:p>
            <a:r>
              <a:rPr lang="en-GB" dirty="0"/>
              <a:t>Moving towards the </a:t>
            </a:r>
            <a:r>
              <a:rPr lang="en-GB" b="1" dirty="0"/>
              <a:t>parity of responsibility positions </a:t>
            </a:r>
            <a:r>
              <a:rPr lang="en-GB" dirty="0"/>
              <a:t>(University Professors, Presidents of Medical Councils, Head of Departments)</a:t>
            </a:r>
          </a:p>
          <a:p>
            <a:r>
              <a:rPr lang="en-GB" dirty="0"/>
              <a:t>Creation in each hospital of an </a:t>
            </a:r>
            <a:r>
              <a:rPr lang="en-GB" b="1" dirty="0"/>
              <a:t>Observatory of sexual discrimination and harassment </a:t>
            </a:r>
            <a:r>
              <a:rPr lang="en-GB" dirty="0"/>
              <a:t>(15% women are victims), with sanctions</a:t>
            </a:r>
          </a:p>
        </p:txBody>
      </p:sp>
      <p:pic>
        <p:nvPicPr>
          <p:cNvPr id="5" name="Image 4">
            <a:extLst>
              <a:ext uri="{FF2B5EF4-FFF2-40B4-BE49-F238E27FC236}">
                <a16:creationId xmlns:a16="http://schemas.microsoft.com/office/drawing/2014/main" xmlns="" id="{F79865B1-0482-3345-B826-F506A94308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837634"/>
            <a:ext cx="3092450" cy="1047750"/>
          </a:xfrm>
          <a:prstGeom prst="rect">
            <a:avLst/>
          </a:prstGeom>
        </p:spPr>
      </p:pic>
    </p:spTree>
    <p:extLst>
      <p:ext uri="{BB962C8B-B14F-4D97-AF65-F5344CB8AC3E}">
        <p14:creationId xmlns:p14="http://schemas.microsoft.com/office/powerpoint/2010/main" val="94067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Documents and Settings\wetzelc\Mes documents\Mes images\PhotosHUS\07[1].jpg">
            <a:extLst>
              <a:ext uri="{FF2B5EF4-FFF2-40B4-BE49-F238E27FC236}">
                <a16:creationId xmlns:a16="http://schemas.microsoft.com/office/drawing/2014/main" xmlns="" id="{4987AAAC-44DD-9C4E-9028-7218AFE755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710287"/>
            <a:ext cx="28956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35BR">
            <a:extLst>
              <a:ext uri="{FF2B5EF4-FFF2-40B4-BE49-F238E27FC236}">
                <a16:creationId xmlns:a16="http://schemas.microsoft.com/office/drawing/2014/main" xmlns="" id="{F5F4CE79-D45F-434F-A5A2-4BCB8BABE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0999"/>
            <a:ext cx="41148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Hautepierre">
            <a:extLst>
              <a:ext uri="{FF2B5EF4-FFF2-40B4-BE49-F238E27FC236}">
                <a16:creationId xmlns:a16="http://schemas.microsoft.com/office/drawing/2014/main" xmlns="" id="{64286F90-2FC4-FC4C-8F74-26E41A3BAC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689649"/>
            <a:ext cx="2667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334BR">
            <a:extLst>
              <a:ext uri="{FF2B5EF4-FFF2-40B4-BE49-F238E27FC236}">
                <a16:creationId xmlns:a16="http://schemas.microsoft.com/office/drawing/2014/main" xmlns="" id="{827439D1-4103-C64A-966A-0A1CFB6C0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50999"/>
            <a:ext cx="38862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300px-European_Court_of_Human_Rights">
            <a:extLst>
              <a:ext uri="{FF2B5EF4-FFF2-40B4-BE49-F238E27FC236}">
                <a16:creationId xmlns:a16="http://schemas.microsoft.com/office/drawing/2014/main" xmlns="" id="{0F1904C2-B937-F245-B8F5-7CE8508AD8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790999"/>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Strasbourg">
            <a:extLst>
              <a:ext uri="{FF2B5EF4-FFF2-40B4-BE49-F238E27FC236}">
                <a16:creationId xmlns:a16="http://schemas.microsoft.com/office/drawing/2014/main" xmlns="" id="{6575EFCC-21E4-FC41-AE73-259AEDEDD1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2765599"/>
            <a:ext cx="3124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DragonCathédrale">
            <a:extLst>
              <a:ext uri="{FF2B5EF4-FFF2-40B4-BE49-F238E27FC236}">
                <a16:creationId xmlns:a16="http://schemas.microsoft.com/office/drawing/2014/main" xmlns="" id="{2B3AFBC3-CBB0-AC43-B716-F9B2284111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4497562"/>
            <a:ext cx="2817440" cy="190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a:extLst>
              <a:ext uri="{FF2B5EF4-FFF2-40B4-BE49-F238E27FC236}">
                <a16:creationId xmlns:a16="http://schemas.microsoft.com/office/drawing/2014/main" xmlns="" id="{984E453A-DAD0-4444-8770-0DA0E3173A0D}"/>
              </a:ext>
            </a:extLst>
          </p:cNvPr>
          <p:cNvSpPr txBox="1">
            <a:spLocks noChangeArrowheads="1"/>
          </p:cNvSpPr>
          <p:nvPr/>
        </p:nvSpPr>
        <p:spPr bwMode="auto">
          <a:xfrm>
            <a:off x="1447800" y="44624"/>
            <a:ext cx="4995863" cy="598488"/>
          </a:xfrm>
          <a:prstGeom prst="rect">
            <a:avLst/>
          </a:prstGeom>
          <a:solidFill>
            <a:schemeClr val="bg2"/>
          </a:solidFill>
          <a:ln w="19050">
            <a:solidFill>
              <a:schemeClr val="bg2"/>
            </a:solidFill>
            <a:miter lim="800000"/>
            <a:headEnd/>
            <a:tailEnd/>
          </a:ln>
          <a:effectLst>
            <a:outerShdw blurRad="63500" dist="38099" dir="2700000" algn="ctr" rotWithShape="0">
              <a:schemeClr val="bg2">
                <a:alpha val="75000"/>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GB" sz="3200" b="1">
                <a:solidFill>
                  <a:srgbClr val="FAFD00"/>
                </a:solidFill>
                <a:effectLst>
                  <a:outerShdw blurRad="38100" dist="38100" dir="2700000" algn="tl">
                    <a:srgbClr val="000000"/>
                  </a:outerShdw>
                </a:effectLst>
                <a:cs typeface="Times New Roman" charset="0"/>
              </a:rPr>
              <a:t>Strasbourg </a:t>
            </a:r>
            <a:endParaRPr lang="fr-FR" sz="1800" b="1">
              <a:solidFill>
                <a:srgbClr val="FAFD00"/>
              </a:solidFill>
              <a:effectLst>
                <a:outerShdw blurRad="38100" dist="38100" dir="2700000" algn="tl">
                  <a:srgbClr val="000000"/>
                </a:outerShdw>
              </a:effectLst>
              <a:cs typeface="Times New Roman" charset="0"/>
            </a:endParaRPr>
          </a:p>
        </p:txBody>
      </p:sp>
      <p:sp>
        <p:nvSpPr>
          <p:cNvPr id="10" name="Text Box 22">
            <a:extLst>
              <a:ext uri="{FF2B5EF4-FFF2-40B4-BE49-F238E27FC236}">
                <a16:creationId xmlns:a16="http://schemas.microsoft.com/office/drawing/2014/main" xmlns="" id="{AA968AB0-B1B7-6449-9370-CC0337235A4C}"/>
              </a:ext>
            </a:extLst>
          </p:cNvPr>
          <p:cNvSpPr txBox="1">
            <a:spLocks noChangeArrowheads="1"/>
          </p:cNvSpPr>
          <p:nvPr/>
        </p:nvSpPr>
        <p:spPr bwMode="auto">
          <a:xfrm>
            <a:off x="457200" y="6270799"/>
            <a:ext cx="5257800" cy="476250"/>
          </a:xfrm>
          <a:prstGeom prst="rect">
            <a:avLst/>
          </a:prstGeom>
          <a:solidFill>
            <a:schemeClr val="bg2"/>
          </a:solidFill>
          <a:ln w="19050">
            <a:solidFill>
              <a:schemeClr val="bg2"/>
            </a:solidFill>
            <a:miter lim="800000"/>
            <a:headEnd/>
            <a:tailEnd/>
          </a:ln>
          <a:effectLst>
            <a:outerShdw blurRad="63500" dist="38099" dir="2700000" algn="ctr" rotWithShape="0">
              <a:schemeClr val="bg2">
                <a:alpha val="75000"/>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GB" b="1">
                <a:solidFill>
                  <a:srgbClr val="FAFD00"/>
                </a:solidFill>
                <a:effectLst>
                  <a:outerShdw blurRad="38100" dist="38100" dir="2700000" algn="tl">
                    <a:srgbClr val="000000"/>
                  </a:outerShdw>
                </a:effectLst>
                <a:cs typeface="Times New Roman" charset="0"/>
              </a:rPr>
              <a:t>University Hospitals</a:t>
            </a:r>
            <a:endParaRPr lang="fr-FR" sz="1400" b="1">
              <a:solidFill>
                <a:srgbClr val="FAFD00"/>
              </a:solidFill>
              <a:effectLst>
                <a:outerShdw blurRad="38100" dist="38100" dir="2700000" algn="tl">
                  <a:srgbClr val="000000"/>
                </a:outerShdw>
              </a:effectLst>
              <a:cs typeface="Times New Roman" charset="0"/>
            </a:endParaRPr>
          </a:p>
        </p:txBody>
      </p:sp>
      <p:pic>
        <p:nvPicPr>
          <p:cNvPr id="11" name="Picture 4" descr="1010837679_11w">
            <a:extLst>
              <a:ext uri="{FF2B5EF4-FFF2-40B4-BE49-F238E27FC236}">
                <a16:creationId xmlns:a16="http://schemas.microsoft.com/office/drawing/2014/main" xmlns="" id="{62CF3506-14F8-404E-A55E-86183CB13E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765599"/>
            <a:ext cx="30480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a:extLst>
              <a:ext uri="{FF2B5EF4-FFF2-40B4-BE49-F238E27FC236}">
                <a16:creationId xmlns:a16="http://schemas.microsoft.com/office/drawing/2014/main" xmlns="" id="{680FB680-4C47-5940-B81A-17926A19EFA3}"/>
              </a:ext>
            </a:extLst>
          </p:cNvPr>
          <p:cNvSpPr txBox="1">
            <a:spLocks noChangeArrowheads="1"/>
          </p:cNvSpPr>
          <p:nvPr/>
        </p:nvSpPr>
        <p:spPr bwMode="auto">
          <a:xfrm>
            <a:off x="5314950" y="4221337"/>
            <a:ext cx="3505200" cy="598487"/>
          </a:xfrm>
          <a:prstGeom prst="rect">
            <a:avLst/>
          </a:prstGeom>
          <a:solidFill>
            <a:schemeClr val="bg2"/>
          </a:solidFill>
          <a:ln w="19050">
            <a:solidFill>
              <a:schemeClr val="bg2"/>
            </a:solidFill>
            <a:miter lim="800000"/>
            <a:headEnd/>
            <a:tailEnd/>
          </a:ln>
          <a:effectLst>
            <a:outerShdw blurRad="63500" dist="38099" dir="2700000" algn="ctr" rotWithShape="0">
              <a:schemeClr val="bg2">
                <a:alpha val="74997"/>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GB" sz="3200" b="1">
                <a:solidFill>
                  <a:srgbClr val="FAFD00"/>
                </a:solidFill>
                <a:effectLst>
                  <a:outerShdw blurRad="38100" dist="38100" dir="2700000" algn="tl">
                    <a:srgbClr val="000000"/>
                  </a:outerShdw>
                </a:effectLst>
                <a:cs typeface="Times New Roman" charset="0"/>
              </a:rPr>
              <a:t>Many thanks! </a:t>
            </a:r>
            <a:endParaRPr lang="en-GB" sz="1800" b="1">
              <a:solidFill>
                <a:srgbClr val="FAFD00"/>
              </a:solidFill>
              <a:effectLst>
                <a:outerShdw blurRad="38100" dist="38100" dir="2700000" algn="tl">
                  <a:srgbClr val="000000"/>
                </a:outerShdw>
              </a:effectLst>
              <a:cs typeface="Times New Roman" charset="0"/>
            </a:endParaRPr>
          </a:p>
        </p:txBody>
      </p:sp>
      <p:sp>
        <p:nvSpPr>
          <p:cNvPr id="13" name="Text Box 10">
            <a:extLst>
              <a:ext uri="{FF2B5EF4-FFF2-40B4-BE49-F238E27FC236}">
                <a16:creationId xmlns:a16="http://schemas.microsoft.com/office/drawing/2014/main" xmlns="" id="{A80603F7-6D94-DB4A-B822-1F000EBE9862}"/>
              </a:ext>
            </a:extLst>
          </p:cNvPr>
          <p:cNvSpPr txBox="1">
            <a:spLocks noChangeArrowheads="1"/>
          </p:cNvSpPr>
          <p:nvPr/>
        </p:nvSpPr>
        <p:spPr bwMode="auto">
          <a:xfrm>
            <a:off x="1331913" y="2587799"/>
            <a:ext cx="4103687" cy="584200"/>
          </a:xfrm>
          <a:prstGeom prst="rect">
            <a:avLst/>
          </a:prstGeom>
          <a:solidFill>
            <a:schemeClr val="bg2"/>
          </a:solidFill>
          <a:ln w="19050">
            <a:solidFill>
              <a:schemeClr val="bg2"/>
            </a:solidFill>
            <a:miter lim="800000"/>
            <a:headEnd/>
            <a:tailEnd/>
          </a:ln>
          <a:effectLst>
            <a:outerShdw blurRad="63500" dist="38099" dir="2700000" algn="ctr" rotWithShape="0">
              <a:schemeClr val="bg2">
                <a:alpha val="74997"/>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GB" sz="3200" b="1">
                <a:solidFill>
                  <a:srgbClr val="FAFD00"/>
                </a:solidFill>
                <a:effectLst>
                  <a:outerShdw blurRad="38100" dist="38100" dir="2700000" algn="tl">
                    <a:srgbClr val="000000"/>
                  </a:outerShdw>
                </a:effectLst>
                <a:cs typeface="Times New Roman" charset="0"/>
              </a:rPr>
              <a:t>European Institutions</a:t>
            </a:r>
            <a:endParaRPr lang="pt-PT" sz="1800" b="1">
              <a:solidFill>
                <a:srgbClr val="FAFD00"/>
              </a:solidFill>
              <a:effectLst>
                <a:outerShdw blurRad="38100" dist="38100" dir="2700000" algn="tl">
                  <a:srgbClr val="000000"/>
                </a:outerShdw>
              </a:effectLst>
              <a:cs typeface="Times New Roman" charset="0"/>
            </a:endParaRPr>
          </a:p>
        </p:txBody>
      </p:sp>
    </p:spTree>
    <p:extLst>
      <p:ext uri="{BB962C8B-B14F-4D97-AF65-F5344CB8AC3E}">
        <p14:creationId xmlns:p14="http://schemas.microsoft.com/office/powerpoint/2010/main" val="196571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C0C5C5-0516-9545-84FB-72DD3213B8E7}"/>
              </a:ext>
            </a:extLst>
          </p:cNvPr>
          <p:cNvSpPr>
            <a:spLocks noGrp="1"/>
          </p:cNvSpPr>
          <p:nvPr>
            <p:ph type="title"/>
          </p:nvPr>
        </p:nvSpPr>
        <p:spPr>
          <a:xfrm>
            <a:off x="457200" y="274638"/>
            <a:ext cx="8003232" cy="1143000"/>
          </a:xfrm>
        </p:spPr>
        <p:txBody>
          <a:bodyPr/>
          <a:lstStyle/>
          <a:p>
            <a:pPr algn="ctr"/>
            <a:r>
              <a:rPr lang="fr-FR" dirty="0"/>
              <a:t>French Survey - </a:t>
            </a:r>
            <a:r>
              <a:rPr lang="en-GB" dirty="0"/>
              <a:t>February 2019</a:t>
            </a:r>
          </a:p>
        </p:txBody>
      </p:sp>
      <p:pic>
        <p:nvPicPr>
          <p:cNvPr id="10" name="Image 9">
            <a:extLst>
              <a:ext uri="{FF2B5EF4-FFF2-40B4-BE49-F238E27FC236}">
                <a16:creationId xmlns:a16="http://schemas.microsoft.com/office/drawing/2014/main" xmlns="" id="{1B298FD5-1D6A-8045-9C2F-91FF1F9B9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136" y="1189258"/>
            <a:ext cx="3984104" cy="1261633"/>
          </a:xfrm>
          <a:prstGeom prst="rect">
            <a:avLst/>
          </a:prstGeom>
        </p:spPr>
      </p:pic>
      <p:sp>
        <p:nvSpPr>
          <p:cNvPr id="11" name="Rectangle 10">
            <a:extLst>
              <a:ext uri="{FF2B5EF4-FFF2-40B4-BE49-F238E27FC236}">
                <a16:creationId xmlns:a16="http://schemas.microsoft.com/office/drawing/2014/main" xmlns="" id="{4223DEC3-72D4-4944-8A8F-9A3AB351E105}"/>
              </a:ext>
            </a:extLst>
          </p:cNvPr>
          <p:cNvSpPr/>
          <p:nvPr/>
        </p:nvSpPr>
        <p:spPr>
          <a:xfrm>
            <a:off x="683568" y="2185694"/>
            <a:ext cx="7519664" cy="4339650"/>
          </a:xfrm>
          <a:prstGeom prst="rect">
            <a:avLst/>
          </a:prstGeom>
        </p:spPr>
        <p:txBody>
          <a:bodyPr wrap="square">
            <a:spAutoFit/>
          </a:bodyPr>
          <a:lstStyle/>
          <a:p>
            <a:pPr algn="ctr">
              <a:spcAft>
                <a:spcPts val="0"/>
              </a:spcAft>
            </a:pPr>
            <a:r>
              <a:rPr lang="fr-FR" b="1" dirty="0">
                <a:latin typeface="Cambria" panose="02040503050406030204" pitchFamily="18" charset="0"/>
                <a:ea typeface="MS Mincho" panose="02020609040205080304" pitchFamily="49" charset="-128"/>
              </a:rPr>
              <a:t> </a:t>
            </a:r>
            <a:endParaRPr lang="fr-FR" sz="1400" dirty="0">
              <a:latin typeface="Cambria" panose="02040503050406030204" pitchFamily="18" charset="0"/>
              <a:ea typeface="MS Mincho" panose="02020609040205080304" pitchFamily="49" charset="-128"/>
            </a:endParaRPr>
          </a:p>
          <a:p>
            <a:pPr algn="ctr">
              <a:spcAft>
                <a:spcPts val="0"/>
              </a:spcAft>
            </a:pPr>
            <a:r>
              <a:rPr lang="en-GB" b="1" dirty="0"/>
              <a:t>Private/professional life balance for public hospitals’ Consultants</a:t>
            </a:r>
          </a:p>
          <a:p>
            <a:pPr algn="ctr">
              <a:spcAft>
                <a:spcPts val="0"/>
              </a:spcAft>
            </a:pPr>
            <a:r>
              <a:rPr lang="en-GB" sz="1200" b="1" dirty="0"/>
              <a:t>Dr Nicole SMOLSKI (AH/APH) – Dr </a:t>
            </a:r>
            <a:r>
              <a:rPr lang="en-GB" sz="1200" b="1" dirty="0" err="1"/>
              <a:t>Lamia</a:t>
            </a:r>
            <a:r>
              <a:rPr lang="en-GB" sz="1200" b="1" dirty="0"/>
              <a:t> KERDJANA (</a:t>
            </a:r>
            <a:r>
              <a:rPr lang="en-GB" sz="1200" b="1" dirty="0" err="1"/>
              <a:t>Jeunes</a:t>
            </a:r>
            <a:r>
              <a:rPr lang="en-GB" sz="1200" b="1" dirty="0"/>
              <a:t> Médecins) – Dr Jacques TREVIDIC (CPH/APH)</a:t>
            </a:r>
          </a:p>
          <a:p>
            <a:pPr algn="ctr">
              <a:spcAft>
                <a:spcPts val="0"/>
              </a:spcAft>
            </a:pPr>
            <a:endParaRPr lang="fr-FR" b="1" dirty="0">
              <a:latin typeface="Cambria" panose="02040503050406030204" pitchFamily="18" charset="0"/>
              <a:ea typeface="MS Mincho" panose="02020609040205080304" pitchFamily="49" charset="-128"/>
            </a:endParaRPr>
          </a:p>
          <a:p>
            <a:pPr>
              <a:spcAft>
                <a:spcPts val="0"/>
              </a:spcAft>
            </a:pPr>
            <a:r>
              <a:rPr lang="en-GB" sz="1400" b="1" dirty="0"/>
              <a:t>Actions </a:t>
            </a:r>
            <a:r>
              <a:rPr lang="en-GB" sz="1400" b="1" dirty="0" err="1"/>
              <a:t>Praticiens</a:t>
            </a:r>
            <a:r>
              <a:rPr lang="en-GB" sz="1400" b="1" dirty="0"/>
              <a:t> </a:t>
            </a:r>
            <a:r>
              <a:rPr lang="en-GB" sz="1400" b="1" dirty="0" err="1"/>
              <a:t>Hôpital</a:t>
            </a:r>
            <a:r>
              <a:rPr lang="en-GB" sz="1400" dirty="0"/>
              <a:t>, which brings together the 2 inter-unions of hospital consultants </a:t>
            </a:r>
            <a:r>
              <a:rPr lang="en-GB" sz="1400" dirty="0" err="1"/>
              <a:t>Avenir</a:t>
            </a:r>
            <a:r>
              <a:rPr lang="en-GB" sz="1400" dirty="0"/>
              <a:t> </a:t>
            </a:r>
            <a:r>
              <a:rPr lang="en-GB" sz="1400" dirty="0" err="1"/>
              <a:t>Hospitalier</a:t>
            </a:r>
            <a:r>
              <a:rPr lang="en-GB" sz="1400" dirty="0"/>
              <a:t> and the </a:t>
            </a:r>
            <a:r>
              <a:rPr lang="en-GB" sz="1400" dirty="0" err="1"/>
              <a:t>Confédération</a:t>
            </a:r>
            <a:r>
              <a:rPr lang="en-GB" sz="1400" dirty="0"/>
              <a:t> des </a:t>
            </a:r>
            <a:r>
              <a:rPr lang="en-GB" sz="1400" dirty="0" err="1"/>
              <a:t>Praticiens</a:t>
            </a:r>
            <a:r>
              <a:rPr lang="en-GB" sz="1400" dirty="0"/>
              <a:t> des </a:t>
            </a:r>
            <a:r>
              <a:rPr lang="en-GB" sz="1400" dirty="0" err="1"/>
              <a:t>Hôpitaux</a:t>
            </a:r>
            <a:r>
              <a:rPr lang="en-GB" sz="1400" dirty="0"/>
              <a:t>, and </a:t>
            </a:r>
            <a:r>
              <a:rPr lang="en-GB" sz="1400" b="1" dirty="0"/>
              <a:t>Young Doctors’ Union</a:t>
            </a:r>
            <a:r>
              <a:rPr lang="en-GB" sz="1400" dirty="0"/>
              <a:t>, launched a major national survey for all hospital doctors and pharmacists, men and women, of all ages and all statutes. This survey, conducted over a month, was a great success despite its length. More than 3,135 men and women of 44,332 consultants (7%) answered to 120 questions about work-life balance.</a:t>
            </a:r>
            <a:br>
              <a:rPr lang="en-GB" sz="1400" dirty="0"/>
            </a:br>
            <a:r>
              <a:rPr lang="en-GB" sz="1400" dirty="0"/>
              <a:t/>
            </a:r>
            <a:br>
              <a:rPr lang="en-GB" sz="1400" dirty="0"/>
            </a:br>
            <a:r>
              <a:rPr lang="en-GB" sz="1400" dirty="0"/>
              <a:t>Aimed at men and women, it has been of significant interest to women, who make up </a:t>
            </a:r>
            <a:r>
              <a:rPr lang="en-GB" sz="1400" b="1" dirty="0"/>
              <a:t>61%</a:t>
            </a:r>
            <a:r>
              <a:rPr lang="en-GB" sz="1400" dirty="0"/>
              <a:t> of respondents (</a:t>
            </a:r>
            <a:r>
              <a:rPr lang="en-GB" sz="1400" b="1" dirty="0"/>
              <a:t>1,912 women</a:t>
            </a:r>
            <a:r>
              <a:rPr lang="en-GB" sz="1400" dirty="0"/>
              <a:t>). The average age of male/female respondents is </a:t>
            </a:r>
            <a:r>
              <a:rPr lang="en-GB" sz="1400" b="1" dirty="0"/>
              <a:t>47 years </a:t>
            </a:r>
            <a:r>
              <a:rPr lang="en-GB" sz="1400" dirty="0"/>
              <a:t>old.</a:t>
            </a:r>
          </a:p>
          <a:p>
            <a:pPr>
              <a:spcAft>
                <a:spcPts val="0"/>
              </a:spcAft>
            </a:pPr>
            <a:r>
              <a:rPr lang="en-GB" sz="1400" dirty="0"/>
              <a:t>The "young women" answers are those of born after 1974, so under 45 years of age.</a:t>
            </a:r>
            <a:br>
              <a:rPr lang="en-GB" sz="1400" dirty="0"/>
            </a:br>
            <a:r>
              <a:rPr lang="en-GB" sz="1400" dirty="0"/>
              <a:t/>
            </a:r>
            <a:br>
              <a:rPr lang="en-GB" sz="1400" dirty="0"/>
            </a:br>
            <a:r>
              <a:rPr lang="en-GB" sz="1400" dirty="0"/>
              <a:t>The following extraction concerns only the particularities related to the specific aspects of the feminization of the profession, to the problems and difficulties encountered, as part of the day of March 8</a:t>
            </a:r>
            <a:r>
              <a:rPr lang="en-GB" sz="1400" baseline="30000" dirty="0"/>
              <a:t>th</a:t>
            </a:r>
            <a:r>
              <a:rPr lang="en-GB" sz="1400" dirty="0"/>
              <a:t> (</a:t>
            </a:r>
            <a:r>
              <a:rPr lang="fr-FR" sz="1400" dirty="0"/>
              <a:t>International </a:t>
            </a:r>
            <a:r>
              <a:rPr lang="en-GB" sz="1400" dirty="0"/>
              <a:t>Day of Women's Rights). </a:t>
            </a:r>
          </a:p>
          <a:p>
            <a:pPr>
              <a:spcAft>
                <a:spcPts val="0"/>
              </a:spcAft>
            </a:pPr>
            <a:endParaRPr lang="en-GB" sz="1400" dirty="0">
              <a:latin typeface="Cambria" panose="02040503050406030204" pitchFamily="18" charset="0"/>
              <a:ea typeface="MS Mincho" panose="02020609040205080304" pitchFamily="49" charset="-128"/>
            </a:endParaRPr>
          </a:p>
        </p:txBody>
      </p:sp>
    </p:spTree>
    <p:extLst>
      <p:ext uri="{BB962C8B-B14F-4D97-AF65-F5344CB8AC3E}">
        <p14:creationId xmlns:p14="http://schemas.microsoft.com/office/powerpoint/2010/main" val="3304093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68DF5D70-D88C-8949-8FD7-054A2E94B4A7}"/>
              </a:ext>
            </a:extLst>
          </p:cNvPr>
          <p:cNvSpPr>
            <a:spLocks noGrp="1"/>
          </p:cNvSpPr>
          <p:nvPr>
            <p:ph type="title"/>
          </p:nvPr>
        </p:nvSpPr>
        <p:spPr>
          <a:xfrm>
            <a:off x="0" y="274638"/>
            <a:ext cx="8460432" cy="1143000"/>
          </a:xfrm>
        </p:spPr>
        <p:txBody>
          <a:bodyPr/>
          <a:lstStyle/>
          <a:p>
            <a:pPr algn="ctr"/>
            <a:r>
              <a:rPr lang="en-GB" sz="3600"/>
              <a:t>Woman-friendly work </a:t>
            </a:r>
            <a:br>
              <a:rPr lang="en-GB" sz="3600"/>
            </a:br>
            <a:r>
              <a:rPr lang="en-GB" sz="3600"/>
              <a:t>and organization in the healthcare system</a:t>
            </a:r>
          </a:p>
        </p:txBody>
      </p:sp>
      <p:sp>
        <p:nvSpPr>
          <p:cNvPr id="5" name="Espace réservé du contenu 4">
            <a:extLst>
              <a:ext uri="{FF2B5EF4-FFF2-40B4-BE49-F238E27FC236}">
                <a16:creationId xmlns:a16="http://schemas.microsoft.com/office/drawing/2014/main" xmlns="" id="{805B8DE5-9652-3946-A64C-23C010684DAE}"/>
              </a:ext>
            </a:extLst>
          </p:cNvPr>
          <p:cNvSpPr>
            <a:spLocks noGrp="1"/>
          </p:cNvSpPr>
          <p:nvPr>
            <p:ph idx="1"/>
          </p:nvPr>
        </p:nvSpPr>
        <p:spPr>
          <a:xfrm>
            <a:off x="467544" y="1700808"/>
            <a:ext cx="7704856" cy="4464496"/>
          </a:xfrm>
        </p:spPr>
        <p:txBody>
          <a:bodyPr>
            <a:normAutofit fontScale="85000" lnSpcReduction="10000"/>
          </a:bodyPr>
          <a:lstStyle/>
          <a:p>
            <a:r>
              <a:rPr lang="en-GB" dirty="0"/>
              <a:t>1,912 women answered (61% of the survey respondents)</a:t>
            </a:r>
          </a:p>
          <a:p>
            <a:pPr lvl="1"/>
            <a:r>
              <a:rPr lang="en-GB" dirty="0"/>
              <a:t>85% Senior consultants, 10% Junior doctors, 5% University Professors</a:t>
            </a:r>
          </a:p>
          <a:p>
            <a:pPr lvl="1"/>
            <a:r>
              <a:rPr lang="en-GB" dirty="0"/>
              <a:t>72% have a full-time position (48h/week, on-call and stand-by duties)</a:t>
            </a:r>
          </a:p>
          <a:p>
            <a:pPr lvl="1"/>
            <a:r>
              <a:rPr lang="en-GB" dirty="0"/>
              <a:t>28% have a part-time position (60% full-time)</a:t>
            </a:r>
          </a:p>
          <a:p>
            <a:pPr marL="114300" indent="0">
              <a:buNone/>
            </a:pPr>
            <a:endParaRPr lang="en-GB" dirty="0"/>
          </a:p>
          <a:p>
            <a:r>
              <a:rPr lang="en-GB" dirty="0"/>
              <a:t>Age:</a:t>
            </a:r>
          </a:p>
          <a:p>
            <a:pPr lvl="1"/>
            <a:r>
              <a:rPr lang="en-GB" dirty="0"/>
              <a:t>961 women responding to the survey are born before 1975: </a:t>
            </a:r>
            <a:r>
              <a:rPr lang="en-GB" b="1" dirty="0"/>
              <a:t>50.2% &gt; 44 years years old</a:t>
            </a:r>
          </a:p>
          <a:p>
            <a:pPr lvl="1"/>
            <a:r>
              <a:rPr lang="en-GB" dirty="0"/>
              <a:t>951 women responding to the survey : </a:t>
            </a:r>
            <a:r>
              <a:rPr lang="en-GB" b="1" dirty="0"/>
              <a:t>49.7% &lt; 44 years old</a:t>
            </a:r>
          </a:p>
          <a:p>
            <a:pPr lvl="1"/>
            <a:endParaRPr lang="en-GB" dirty="0"/>
          </a:p>
          <a:p>
            <a:pPr marL="114300" indent="0">
              <a:buNone/>
            </a:pPr>
            <a:endParaRPr lang="en-GB" dirty="0"/>
          </a:p>
          <a:p>
            <a:r>
              <a:rPr lang="en-GB" b="1" dirty="0"/>
              <a:t>In your work have you or did you ever feel being discriminated as a woman doctor?</a:t>
            </a:r>
          </a:p>
          <a:p>
            <a:pPr lvl="1"/>
            <a:r>
              <a:rPr lang="en-GB" dirty="0"/>
              <a:t>57% No, never</a:t>
            </a:r>
          </a:p>
          <a:p>
            <a:pPr lvl="1"/>
            <a:r>
              <a:rPr lang="en-GB" dirty="0"/>
              <a:t>43% Yes, from my colleagues, from my supervisors and from my patients.</a:t>
            </a:r>
          </a:p>
        </p:txBody>
      </p:sp>
    </p:spTree>
    <p:extLst>
      <p:ext uri="{BB962C8B-B14F-4D97-AF65-F5344CB8AC3E}">
        <p14:creationId xmlns:p14="http://schemas.microsoft.com/office/powerpoint/2010/main" val="4067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E1678E1-921D-304D-9C88-8E187117727C}"/>
              </a:ext>
            </a:extLst>
          </p:cNvPr>
          <p:cNvSpPr>
            <a:spLocks noGrp="1"/>
          </p:cNvSpPr>
          <p:nvPr>
            <p:ph type="title"/>
          </p:nvPr>
        </p:nvSpPr>
        <p:spPr/>
        <p:txBody>
          <a:bodyPr/>
          <a:lstStyle/>
          <a:p>
            <a:pPr algn="ctr"/>
            <a:r>
              <a:rPr lang="en-GB"/>
              <a:t>Work-life balance</a:t>
            </a:r>
          </a:p>
        </p:txBody>
      </p:sp>
      <p:sp>
        <p:nvSpPr>
          <p:cNvPr id="3" name="Espace réservé du contenu 2">
            <a:extLst>
              <a:ext uri="{FF2B5EF4-FFF2-40B4-BE49-F238E27FC236}">
                <a16:creationId xmlns:a16="http://schemas.microsoft.com/office/drawing/2014/main" xmlns="" id="{885203CB-AFAF-FF41-8B52-CCC6BC5DC956}"/>
              </a:ext>
            </a:extLst>
          </p:cNvPr>
          <p:cNvSpPr>
            <a:spLocks noGrp="1"/>
          </p:cNvSpPr>
          <p:nvPr>
            <p:ph idx="1"/>
          </p:nvPr>
        </p:nvSpPr>
        <p:spPr>
          <a:xfrm>
            <a:off x="251520" y="1700808"/>
            <a:ext cx="8208912" cy="4464496"/>
          </a:xfrm>
        </p:spPr>
        <p:txBody>
          <a:bodyPr>
            <a:normAutofit/>
          </a:bodyPr>
          <a:lstStyle/>
          <a:p>
            <a:r>
              <a:rPr lang="en-GB" b="1" dirty="0"/>
              <a:t>What is your opinion about work-life balance in your work organisation?</a:t>
            </a:r>
          </a:p>
          <a:p>
            <a:pPr lvl="1"/>
            <a:r>
              <a:rPr lang="en-GB" dirty="0"/>
              <a:t>I’m not satisfied at all, neither from a family friendly nor from a career point of view</a:t>
            </a:r>
          </a:p>
          <a:p>
            <a:r>
              <a:rPr lang="en-GB" b="1" dirty="0"/>
              <a:t>What would you improve in your work for a more satisfying work-life balance?</a:t>
            </a:r>
          </a:p>
          <a:p>
            <a:pPr lvl="2"/>
            <a:r>
              <a:rPr lang="en-GB" dirty="0"/>
              <a:t>to be able to modulate the career without consequences and so access to more leadership (44% of answers),</a:t>
            </a:r>
          </a:p>
          <a:p>
            <a:pPr lvl="2"/>
            <a:r>
              <a:rPr lang="en-GB" dirty="0"/>
              <a:t>increase in remuneration is noted in 2nd position (43%),</a:t>
            </a:r>
          </a:p>
          <a:p>
            <a:pPr lvl="2"/>
            <a:r>
              <a:rPr lang="en-GB" dirty="0"/>
              <a:t>less working time per week/part-time work (40%),</a:t>
            </a:r>
          </a:p>
          <a:p>
            <a:pPr lvl="2"/>
            <a:r>
              <a:rPr lang="en-GB" dirty="0"/>
              <a:t>hospital nurseries open to doctors’ children (34%),</a:t>
            </a:r>
          </a:p>
          <a:p>
            <a:pPr lvl="2"/>
            <a:r>
              <a:rPr lang="en-GB" dirty="0"/>
              <a:t>positions’ replacements for easier maternity leave (32%),</a:t>
            </a:r>
          </a:p>
          <a:p>
            <a:pPr lvl="2"/>
            <a:r>
              <a:rPr lang="en-GB" dirty="0"/>
              <a:t>be able to better predict the time of exit from work in the evening (31%).</a:t>
            </a:r>
          </a:p>
        </p:txBody>
      </p:sp>
    </p:spTree>
    <p:extLst>
      <p:ext uri="{BB962C8B-B14F-4D97-AF65-F5344CB8AC3E}">
        <p14:creationId xmlns:p14="http://schemas.microsoft.com/office/powerpoint/2010/main" val="258935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D22BEBF-1DF6-4642-B212-1179DB819EE9}"/>
              </a:ext>
            </a:extLst>
          </p:cNvPr>
          <p:cNvSpPr>
            <a:spLocks noGrp="1"/>
          </p:cNvSpPr>
          <p:nvPr>
            <p:ph type="title"/>
          </p:nvPr>
        </p:nvSpPr>
        <p:spPr/>
        <p:txBody>
          <a:bodyPr/>
          <a:lstStyle/>
          <a:p>
            <a:pPr algn="ctr"/>
            <a:r>
              <a:rPr lang="en-GB"/>
              <a:t>Professional career</a:t>
            </a:r>
          </a:p>
        </p:txBody>
      </p:sp>
      <p:sp>
        <p:nvSpPr>
          <p:cNvPr id="3" name="Espace réservé du contenu 2">
            <a:extLst>
              <a:ext uri="{FF2B5EF4-FFF2-40B4-BE49-F238E27FC236}">
                <a16:creationId xmlns:a16="http://schemas.microsoft.com/office/drawing/2014/main" xmlns="" id="{1909E050-91C5-264C-A340-EF4BC628F390}"/>
              </a:ext>
            </a:extLst>
          </p:cNvPr>
          <p:cNvSpPr>
            <a:spLocks noGrp="1"/>
          </p:cNvSpPr>
          <p:nvPr>
            <p:ph idx="1"/>
          </p:nvPr>
        </p:nvSpPr>
        <p:spPr>
          <a:xfrm>
            <a:off x="457200" y="2248272"/>
            <a:ext cx="7715200" cy="3701008"/>
          </a:xfrm>
        </p:spPr>
        <p:txBody>
          <a:bodyPr>
            <a:normAutofit/>
          </a:bodyPr>
          <a:lstStyle/>
          <a:p>
            <a:r>
              <a:rPr lang="en-GB" b="1" dirty="0"/>
              <a:t>Are you satisfied of your professional career?</a:t>
            </a:r>
          </a:p>
          <a:p>
            <a:pPr lvl="1"/>
            <a:r>
              <a:rPr lang="en-GB" dirty="0"/>
              <a:t>No, but I preferred to dedicate more time to my family</a:t>
            </a:r>
          </a:p>
          <a:p>
            <a:r>
              <a:rPr lang="en-GB" b="1" dirty="0"/>
              <a:t>Do you think in your workplace there is a fair involvement of women doctors for management roles?</a:t>
            </a:r>
          </a:p>
          <a:p>
            <a:pPr lvl="1"/>
            <a:r>
              <a:rPr lang="en-GB" dirty="0"/>
              <a:t>No at the moment, but there is a growing attention on this topic</a:t>
            </a:r>
          </a:p>
          <a:p>
            <a:r>
              <a:rPr lang="en-GB" b="1" dirty="0"/>
              <a:t>In your country is there any law or collective agreement that is in your opinion, women or family oriented?</a:t>
            </a:r>
          </a:p>
          <a:p>
            <a:pPr lvl="1"/>
            <a:r>
              <a:rPr lang="en-GB" dirty="0"/>
              <a:t>Not in the Health Sector</a:t>
            </a:r>
          </a:p>
        </p:txBody>
      </p:sp>
    </p:spTree>
    <p:extLst>
      <p:ext uri="{BB962C8B-B14F-4D97-AF65-F5344CB8AC3E}">
        <p14:creationId xmlns:p14="http://schemas.microsoft.com/office/powerpoint/2010/main" val="88643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399472E-69AA-6941-B262-047EA4349F2F}"/>
              </a:ext>
            </a:extLst>
          </p:cNvPr>
          <p:cNvSpPr>
            <a:spLocks noGrp="1"/>
          </p:cNvSpPr>
          <p:nvPr>
            <p:ph type="title"/>
          </p:nvPr>
        </p:nvSpPr>
        <p:spPr/>
        <p:txBody>
          <a:bodyPr/>
          <a:lstStyle/>
          <a:p>
            <a:pPr algn="ctr"/>
            <a:r>
              <a:rPr lang="fr-FR"/>
              <a:t>General data</a:t>
            </a:r>
          </a:p>
        </p:txBody>
      </p:sp>
      <p:sp>
        <p:nvSpPr>
          <p:cNvPr id="3" name="Espace réservé du contenu 2">
            <a:extLst>
              <a:ext uri="{FF2B5EF4-FFF2-40B4-BE49-F238E27FC236}">
                <a16:creationId xmlns:a16="http://schemas.microsoft.com/office/drawing/2014/main" xmlns="" id="{8A79CA49-DFA6-C743-AD96-D2F1FB75934E}"/>
              </a:ext>
            </a:extLst>
          </p:cNvPr>
          <p:cNvSpPr>
            <a:spLocks noGrp="1"/>
          </p:cNvSpPr>
          <p:nvPr>
            <p:ph idx="1"/>
          </p:nvPr>
        </p:nvSpPr>
        <p:spPr>
          <a:xfrm>
            <a:off x="395536" y="1844824"/>
            <a:ext cx="8064896" cy="4320480"/>
          </a:xfrm>
        </p:spPr>
        <p:txBody>
          <a:bodyPr>
            <a:normAutofit fontScale="92500" lnSpcReduction="10000"/>
          </a:bodyPr>
          <a:lstStyle/>
          <a:p>
            <a:r>
              <a:rPr lang="en-GB" b="1" dirty="0"/>
              <a:t>Number and % of women students in Medical Schools</a:t>
            </a:r>
          </a:p>
          <a:p>
            <a:pPr marL="114300" indent="0">
              <a:buNone/>
            </a:pPr>
            <a:r>
              <a:rPr lang="en-GB" dirty="0"/>
              <a:t>		57,791 students (67% women) in PACES - 1</a:t>
            </a:r>
            <a:r>
              <a:rPr lang="en-GB" baseline="30000" dirty="0"/>
              <a:t>st</a:t>
            </a:r>
            <a:r>
              <a:rPr lang="en-GB" dirty="0"/>
              <a:t> year			common for the health professions (ranking				examination with 20% success for medicine)</a:t>
            </a:r>
          </a:p>
          <a:p>
            <a:pPr marL="114300" indent="0">
              <a:buNone/>
            </a:pPr>
            <a:r>
              <a:rPr lang="en-GB" dirty="0"/>
              <a:t>		8,205 medical students in 2</a:t>
            </a:r>
            <a:r>
              <a:rPr lang="en-GB" baseline="30000" dirty="0"/>
              <a:t>nd</a:t>
            </a:r>
            <a:r>
              <a:rPr lang="en-GB" dirty="0"/>
              <a:t> year of medical training</a:t>
            </a:r>
          </a:p>
          <a:p>
            <a:pPr marL="114300" indent="0">
              <a:buNone/>
            </a:pPr>
            <a:r>
              <a:rPr lang="en-GB" dirty="0"/>
              <a:t>		after PACES (62% women)</a:t>
            </a:r>
          </a:p>
          <a:p>
            <a:pPr marL="114300" indent="0">
              <a:buNone/>
            </a:pPr>
            <a:r>
              <a:rPr lang="en-GB" dirty="0"/>
              <a:t>		45,539 students (61% women) in the 43 French Medical 		Schools during the 5 years of general medicine training 		(master)</a:t>
            </a:r>
          </a:p>
          <a:p>
            <a:pPr marL="114300" indent="0">
              <a:buNone/>
            </a:pPr>
            <a:r>
              <a:rPr lang="en-GB" dirty="0"/>
              <a:t>		33,747 students in postgraduate training (57,5% women)</a:t>
            </a:r>
          </a:p>
          <a:p>
            <a:pPr marL="114300" indent="0">
              <a:buNone/>
            </a:pPr>
            <a:endParaRPr lang="en-GB" dirty="0"/>
          </a:p>
          <a:p>
            <a:r>
              <a:rPr lang="en-GB" dirty="0"/>
              <a:t>792 women members </a:t>
            </a:r>
            <a:r>
              <a:rPr lang="en-GB" b="1" dirty="0"/>
              <a:t>(42.5%) in the SNPHARE medical trade union</a:t>
            </a:r>
            <a:r>
              <a:rPr lang="en-GB" dirty="0"/>
              <a:t> and 8/21 women in the </a:t>
            </a:r>
            <a:r>
              <a:rPr lang="en-GB" b="1" dirty="0"/>
              <a:t>SNPHARE Board (38%) </a:t>
            </a:r>
          </a:p>
          <a:p>
            <a:endParaRPr lang="en-GB" dirty="0"/>
          </a:p>
        </p:txBody>
      </p:sp>
      <p:pic>
        <p:nvPicPr>
          <p:cNvPr id="4" name="Image 3">
            <a:extLst>
              <a:ext uri="{FF2B5EF4-FFF2-40B4-BE49-F238E27FC236}">
                <a16:creationId xmlns:a16="http://schemas.microsoft.com/office/drawing/2014/main" xmlns="" id="{8F66181F-C992-3742-9F82-9FD0B3A468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60848"/>
            <a:ext cx="2307495" cy="2998815"/>
          </a:xfrm>
          <a:prstGeom prst="rect">
            <a:avLst/>
          </a:prstGeom>
        </p:spPr>
      </p:pic>
    </p:spTree>
    <p:extLst>
      <p:ext uri="{BB962C8B-B14F-4D97-AF65-F5344CB8AC3E}">
        <p14:creationId xmlns:p14="http://schemas.microsoft.com/office/powerpoint/2010/main" val="325699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C17AD24B-D36E-B04F-B475-93E982901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06" y="116632"/>
            <a:ext cx="7315386" cy="6059760"/>
          </a:xfrm>
          <a:prstGeom prst="rect">
            <a:avLst/>
          </a:prstGeom>
        </p:spPr>
      </p:pic>
    </p:spTree>
    <p:extLst>
      <p:ext uri="{BB962C8B-B14F-4D97-AF65-F5344CB8AC3E}">
        <p14:creationId xmlns:p14="http://schemas.microsoft.com/office/powerpoint/2010/main" val="141718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15D8540-3914-A140-97AC-1630CE052137}"/>
              </a:ext>
            </a:extLst>
          </p:cNvPr>
          <p:cNvSpPr>
            <a:spLocks noGrp="1"/>
          </p:cNvSpPr>
          <p:nvPr>
            <p:ph type="title"/>
          </p:nvPr>
        </p:nvSpPr>
        <p:spPr>
          <a:xfrm>
            <a:off x="251520" y="274638"/>
            <a:ext cx="8280920" cy="1143000"/>
          </a:xfrm>
        </p:spPr>
        <p:txBody>
          <a:bodyPr/>
          <a:lstStyle/>
          <a:p>
            <a:pPr algn="ctr"/>
            <a:r>
              <a:rPr lang="en-GB" sz="4000"/>
              <a:t>Consultants in the Public Hospitals</a:t>
            </a:r>
          </a:p>
        </p:txBody>
      </p:sp>
      <p:pic>
        <p:nvPicPr>
          <p:cNvPr id="5" name="Image 4">
            <a:extLst>
              <a:ext uri="{FF2B5EF4-FFF2-40B4-BE49-F238E27FC236}">
                <a16:creationId xmlns:a16="http://schemas.microsoft.com/office/drawing/2014/main" xmlns="" id="{F67E7A03-70FC-EB49-9E60-CDA615A62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6" y="3445673"/>
            <a:ext cx="8201930" cy="2277859"/>
          </a:xfrm>
          <a:prstGeom prst="rect">
            <a:avLst/>
          </a:prstGeom>
        </p:spPr>
      </p:pic>
      <p:sp>
        <p:nvSpPr>
          <p:cNvPr id="6" name="ZoneTexte 5">
            <a:extLst>
              <a:ext uri="{FF2B5EF4-FFF2-40B4-BE49-F238E27FC236}">
                <a16:creationId xmlns:a16="http://schemas.microsoft.com/office/drawing/2014/main" xmlns="" id="{F279D778-98E5-1F41-84ED-5133EAFAB475}"/>
              </a:ext>
            </a:extLst>
          </p:cNvPr>
          <p:cNvSpPr txBox="1"/>
          <p:nvPr/>
        </p:nvSpPr>
        <p:spPr>
          <a:xfrm>
            <a:off x="5785284" y="5877272"/>
            <a:ext cx="2668166" cy="307777"/>
          </a:xfrm>
          <a:prstGeom prst="rect">
            <a:avLst/>
          </a:prstGeom>
          <a:noFill/>
        </p:spPr>
        <p:txBody>
          <a:bodyPr wrap="none" rtlCol="0">
            <a:spAutoFit/>
          </a:bodyPr>
          <a:lstStyle/>
          <a:p>
            <a:r>
              <a:rPr lang="fr-FR" sz="1400" i="1"/>
              <a:t>source : CNG-SIGMED 01/01/2018</a:t>
            </a:r>
          </a:p>
        </p:txBody>
      </p:sp>
      <p:sp>
        <p:nvSpPr>
          <p:cNvPr id="3" name="ZoneTexte 2">
            <a:extLst>
              <a:ext uri="{FF2B5EF4-FFF2-40B4-BE49-F238E27FC236}">
                <a16:creationId xmlns:a16="http://schemas.microsoft.com/office/drawing/2014/main" xmlns="" id="{55684E03-FEB3-1848-B253-F3F1672F4768}"/>
              </a:ext>
            </a:extLst>
          </p:cNvPr>
          <p:cNvSpPr txBox="1"/>
          <p:nvPr/>
        </p:nvSpPr>
        <p:spPr>
          <a:xfrm>
            <a:off x="251520" y="1969990"/>
            <a:ext cx="8201930" cy="923330"/>
          </a:xfrm>
          <a:prstGeom prst="rect">
            <a:avLst/>
          </a:prstGeom>
          <a:noFill/>
        </p:spPr>
        <p:txBody>
          <a:bodyPr wrap="square" rtlCol="0">
            <a:spAutoFit/>
          </a:bodyPr>
          <a:lstStyle/>
          <a:p>
            <a:r>
              <a:rPr lang="en-GB" dirty="0"/>
              <a:t>605 French public hospitals: 32 University hospitals – 573 </a:t>
            </a:r>
            <a:r>
              <a:rPr lang="en-GB" dirty="0" err="1"/>
              <a:t>nonU</a:t>
            </a:r>
            <a:r>
              <a:rPr lang="en-GB" dirty="0"/>
              <a:t> hospitals</a:t>
            </a:r>
          </a:p>
          <a:p>
            <a:r>
              <a:rPr lang="en-GB" b="1" dirty="0"/>
              <a:t>44,534 Consultants</a:t>
            </a:r>
            <a:r>
              <a:rPr lang="en-GB" dirty="0"/>
              <a:t>: 	39,965 (90%) full time (48h/week) – 52% are women</a:t>
            </a:r>
          </a:p>
          <a:p>
            <a:r>
              <a:rPr lang="en-GB" dirty="0"/>
              <a:t>			  4,569 (10%) part-time (30h/week) – 47.5% are women</a:t>
            </a:r>
          </a:p>
        </p:txBody>
      </p:sp>
      <p:pic>
        <p:nvPicPr>
          <p:cNvPr id="7" name="Image 6">
            <a:extLst>
              <a:ext uri="{FF2B5EF4-FFF2-40B4-BE49-F238E27FC236}">
                <a16:creationId xmlns:a16="http://schemas.microsoft.com/office/drawing/2014/main" xmlns="" id="{E10DA32B-3374-DF44-9B17-2716DEC9E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047060"/>
            <a:ext cx="8201930" cy="2868830"/>
          </a:xfrm>
          <a:prstGeom prst="rect">
            <a:avLst/>
          </a:prstGeom>
        </p:spPr>
      </p:pic>
      <p:pic>
        <p:nvPicPr>
          <p:cNvPr id="8" name="Image 7">
            <a:extLst>
              <a:ext uri="{FF2B5EF4-FFF2-40B4-BE49-F238E27FC236}">
                <a16:creationId xmlns:a16="http://schemas.microsoft.com/office/drawing/2014/main" xmlns="" id="{33037D6E-154A-4A4A-8895-7F5F5C736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943538"/>
            <a:ext cx="1296144" cy="869838"/>
          </a:xfrm>
          <a:prstGeom prst="rect">
            <a:avLst/>
          </a:prstGeom>
        </p:spPr>
      </p:pic>
    </p:spTree>
    <p:extLst>
      <p:ext uri="{BB962C8B-B14F-4D97-AF65-F5344CB8AC3E}">
        <p14:creationId xmlns:p14="http://schemas.microsoft.com/office/powerpoint/2010/main" val="345932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D2DB9AB-2D8C-0A4D-96B7-D9E4E0F3F224}"/>
              </a:ext>
            </a:extLst>
          </p:cNvPr>
          <p:cNvSpPr>
            <a:spLocks noGrp="1"/>
          </p:cNvSpPr>
          <p:nvPr>
            <p:ph type="title"/>
          </p:nvPr>
        </p:nvSpPr>
        <p:spPr>
          <a:xfrm>
            <a:off x="457200" y="274638"/>
            <a:ext cx="7988546" cy="1143000"/>
          </a:xfrm>
        </p:spPr>
        <p:txBody>
          <a:bodyPr/>
          <a:lstStyle/>
          <a:p>
            <a:pPr algn="ctr"/>
            <a:r>
              <a:rPr lang="en-GB" sz="4400"/>
              <a:t>Women in leadership positions</a:t>
            </a:r>
          </a:p>
        </p:txBody>
      </p:sp>
      <p:pic>
        <p:nvPicPr>
          <p:cNvPr id="5" name="Espace réservé du contenu 4">
            <a:extLst>
              <a:ext uri="{FF2B5EF4-FFF2-40B4-BE49-F238E27FC236}">
                <a16:creationId xmlns:a16="http://schemas.microsoft.com/office/drawing/2014/main" xmlns="" id="{A77CE472-7AB3-184B-9F30-8EF8170A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514" y="2633342"/>
            <a:ext cx="8003232" cy="3315938"/>
          </a:xfrm>
        </p:spPr>
      </p:pic>
      <p:sp>
        <p:nvSpPr>
          <p:cNvPr id="6" name="ZoneTexte 5">
            <a:extLst>
              <a:ext uri="{FF2B5EF4-FFF2-40B4-BE49-F238E27FC236}">
                <a16:creationId xmlns:a16="http://schemas.microsoft.com/office/drawing/2014/main" xmlns="" id="{820D4B81-54C2-7644-BB41-8D4ED5FF68FD}"/>
              </a:ext>
            </a:extLst>
          </p:cNvPr>
          <p:cNvSpPr txBox="1"/>
          <p:nvPr/>
        </p:nvSpPr>
        <p:spPr>
          <a:xfrm>
            <a:off x="5792266" y="5867980"/>
            <a:ext cx="2668166" cy="307777"/>
          </a:xfrm>
          <a:prstGeom prst="rect">
            <a:avLst/>
          </a:prstGeom>
          <a:noFill/>
        </p:spPr>
        <p:txBody>
          <a:bodyPr wrap="none" rtlCol="0">
            <a:spAutoFit/>
          </a:bodyPr>
          <a:lstStyle/>
          <a:p>
            <a:r>
              <a:rPr lang="fr-FR" sz="1400" i="1"/>
              <a:t>source : CNG-SIGMED 01/01/2018</a:t>
            </a:r>
          </a:p>
        </p:txBody>
      </p:sp>
      <p:sp>
        <p:nvSpPr>
          <p:cNvPr id="7" name="ZoneTexte 6">
            <a:extLst>
              <a:ext uri="{FF2B5EF4-FFF2-40B4-BE49-F238E27FC236}">
                <a16:creationId xmlns:a16="http://schemas.microsoft.com/office/drawing/2014/main" xmlns="" id="{BD552587-9B27-7641-A0B3-6FF4A6D4BDDC}"/>
              </a:ext>
            </a:extLst>
          </p:cNvPr>
          <p:cNvSpPr txBox="1"/>
          <p:nvPr/>
        </p:nvSpPr>
        <p:spPr>
          <a:xfrm>
            <a:off x="539552" y="1433013"/>
            <a:ext cx="7906194" cy="1200329"/>
          </a:xfrm>
          <a:prstGeom prst="rect">
            <a:avLst/>
          </a:prstGeom>
          <a:noFill/>
        </p:spPr>
        <p:txBody>
          <a:bodyPr wrap="square" rtlCol="0">
            <a:spAutoFit/>
          </a:bodyPr>
          <a:lstStyle/>
          <a:p>
            <a:r>
              <a:rPr lang="en-GB" b="1" dirty="0"/>
              <a:t>Medical Councils’ Presidents </a:t>
            </a:r>
            <a:r>
              <a:rPr lang="en-GB" dirty="0"/>
              <a:t>in the 605 French public hospitals:</a:t>
            </a:r>
          </a:p>
          <a:p>
            <a:r>
              <a:rPr lang="en-GB" dirty="0"/>
              <a:t>	32 University/Regional Hospitals: 30 men Professors - 50% &gt; 60 years old</a:t>
            </a:r>
          </a:p>
          <a:p>
            <a:r>
              <a:rPr lang="en-GB" dirty="0"/>
              <a:t>	573 non University Hospitals: 168 women (</a:t>
            </a:r>
            <a:r>
              <a:rPr lang="en-GB" b="1" dirty="0"/>
              <a:t>29.3%</a:t>
            </a:r>
            <a:r>
              <a:rPr lang="en-GB" dirty="0"/>
              <a:t>) - 405 men (70.7%)</a:t>
            </a:r>
          </a:p>
          <a:p>
            <a:r>
              <a:rPr lang="en-GB" b="1" dirty="0"/>
              <a:t>Head of Departments: same ratios (30% women)</a:t>
            </a:r>
          </a:p>
        </p:txBody>
      </p:sp>
      <p:pic>
        <p:nvPicPr>
          <p:cNvPr id="8" name="Image 7">
            <a:extLst>
              <a:ext uri="{FF2B5EF4-FFF2-40B4-BE49-F238E27FC236}">
                <a16:creationId xmlns:a16="http://schemas.microsoft.com/office/drawing/2014/main" xmlns="" id="{567D3246-31A5-594A-A8A7-7BAD8E85E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949280"/>
            <a:ext cx="1296144" cy="869838"/>
          </a:xfrm>
          <a:prstGeom prst="rect">
            <a:avLst/>
          </a:prstGeom>
        </p:spPr>
      </p:pic>
    </p:spTree>
    <p:extLst>
      <p:ext uri="{BB962C8B-B14F-4D97-AF65-F5344CB8AC3E}">
        <p14:creationId xmlns:p14="http://schemas.microsoft.com/office/powerpoint/2010/main" val="2008377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2076</TotalTime>
  <Words>537</Words>
  <Application>Microsoft Office PowerPoint</Application>
  <PresentationFormat>Presentazione su schermo (4:3)</PresentationFormat>
  <Paragraphs>74</Paragraphs>
  <Slides>11</Slides>
  <Notes>1</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Contiguïté</vt:lpstr>
      <vt:lpstr>Towards a women oriented Medicine   European women doctors’ life and work: facilitations and barriers  FEMS Conference - Naples (I)  May 30th, 2019</vt:lpstr>
      <vt:lpstr>French Survey - February 2019</vt:lpstr>
      <vt:lpstr>Woman-friendly work  and organization in the healthcare system</vt:lpstr>
      <vt:lpstr>Work-life balance</vt:lpstr>
      <vt:lpstr>Professional career</vt:lpstr>
      <vt:lpstr>General data</vt:lpstr>
      <vt:lpstr>Presentazione standard di PowerPoint</vt:lpstr>
      <vt:lpstr>Consultants in the Public Hospitals</vt:lpstr>
      <vt:lpstr>Women in leadership positions</vt:lpstr>
      <vt:lpstr>Trade Union proposals</vt:lpstr>
      <vt:lpstr>Presentazione standard di PowerPoint</vt:lpstr>
    </vt:vector>
  </TitlesOfParts>
  <Company>CHU-RENNES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DERAMOUDT</dc:creator>
  <cp:lastModifiedBy>Raffaella Rossano</cp:lastModifiedBy>
  <cp:revision>212</cp:revision>
  <dcterms:created xsi:type="dcterms:W3CDTF">2018-09-05T09:46:45Z</dcterms:created>
  <dcterms:modified xsi:type="dcterms:W3CDTF">2019-05-22T09:10:17Z</dcterms:modified>
</cp:coreProperties>
</file>