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5" r:id="rId5"/>
    <p:sldId id="259" r:id="rId6"/>
    <p:sldId id="266" r:id="rId7"/>
    <p:sldId id="267" r:id="rId8"/>
    <p:sldId id="262" r:id="rId9"/>
    <p:sldId id="260" r:id="rId10"/>
    <p:sldId id="261" r:id="rId11"/>
    <p:sldId id="263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5D32B-6719-47AD-BDCC-CD9473204143}" type="datetimeFigureOut">
              <a:rPr lang="it-IT" smtClean="0"/>
              <a:pPr/>
              <a:t>20/04/2023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A3A3-5C6D-4A54-821E-7283B2D0B78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7772400" cy="2786081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CONVEGNO NAZIONALE COSMED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4900" dirty="0" smtClean="0"/>
              <a:t>La pubblica amministrazione: innovazioni e prospettive</a:t>
            </a:r>
            <a:endParaRPr lang="it-IT" sz="49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6248" y="4643446"/>
            <a:ext cx="3843342" cy="785818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Roma, 21 aprile 2023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0072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it-IT" dirty="0"/>
              <a:t>rivisitazione e semplificazione della normativa concorsuale – razionalizzazione e attualizzazione delle equipollenze - abrogazione del DPR 483/1997 – introduzione del contratto di formazione e lavoro per gli specializzandi</a:t>
            </a:r>
          </a:p>
          <a:p>
            <a:pPr lvl="0"/>
            <a:r>
              <a:rPr lang="it-IT" dirty="0"/>
              <a:t>razionalizzazione delle norme sul collocamento a riposo e sugli eventuali trattenimenti</a:t>
            </a:r>
          </a:p>
          <a:p>
            <a:pPr lvl="0"/>
            <a:r>
              <a:rPr lang="it-IT" dirty="0"/>
              <a:t>razionalizzazione delle norme sulla </a:t>
            </a:r>
            <a:r>
              <a:rPr lang="it-IT" dirty="0" err="1"/>
              <a:t>inconferibilità</a:t>
            </a:r>
            <a:r>
              <a:rPr lang="it-IT" dirty="0"/>
              <a:t> e incompatibilità di incarichi di cui al d.lgs. 39/2013 e sulla trasparenza di cui all’art. 41 del d.lgs. 33/2013</a:t>
            </a:r>
          </a:p>
          <a:p>
            <a:pPr lvl="0"/>
            <a:r>
              <a:rPr lang="it-IT" dirty="0"/>
              <a:t>norme specifiche sulle violenze nei confronti del personale sanitario dedicate alla specificità </a:t>
            </a:r>
            <a:r>
              <a:rPr lang="it-IT" dirty="0" smtClean="0"/>
              <a:t>degli  esercenti le professioni sanitarie  </a:t>
            </a:r>
            <a:endParaRPr lang="it-IT" dirty="0"/>
          </a:p>
          <a:p>
            <a:pPr lvl="0"/>
            <a:r>
              <a:rPr lang="it-IT" dirty="0"/>
              <a:t>delega al Governo per </a:t>
            </a:r>
            <a:r>
              <a:rPr lang="it-IT" dirty="0" smtClean="0"/>
              <a:t>una nuova </a:t>
            </a:r>
            <a:r>
              <a:rPr lang="it-IT" dirty="0"/>
              <a:t>definizione </a:t>
            </a:r>
            <a:r>
              <a:rPr lang="it-IT" dirty="0" smtClean="0"/>
              <a:t>delle </a:t>
            </a:r>
            <a:r>
              <a:rPr lang="it-IT" dirty="0"/>
              <a:t>attività da considerare “lavori usuranti”</a:t>
            </a:r>
          </a:p>
          <a:p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5786446" y="5214950"/>
            <a:ext cx="978408" cy="14287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55468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Nell’art. 3 del decreto 502:</a:t>
            </a:r>
          </a:p>
          <a:p>
            <a:pPr>
              <a:buNone/>
            </a:pPr>
            <a:r>
              <a:rPr lang="it-IT" dirty="0"/>
              <a:t>“</a:t>
            </a:r>
            <a:r>
              <a:rPr lang="it-IT" i="1" dirty="0"/>
              <a:t>L’assicurazione dei livelli essenziali di assistenza è effettuata dai soggetti preposti avvalendosi di risorse umane interne</a:t>
            </a:r>
            <a:r>
              <a:rPr lang="it-IT" dirty="0" smtClean="0"/>
              <a:t>”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Ciò che </a:t>
            </a:r>
            <a:r>
              <a:rPr lang="it-IT" dirty="0"/>
              <a:t>manca completamente nella legge </a:t>
            </a:r>
            <a:r>
              <a:rPr lang="it-IT" dirty="0" smtClean="0"/>
              <a:t>113/2020  è che le </a:t>
            </a:r>
            <a:r>
              <a:rPr lang="it-IT" dirty="0"/>
              <a:t>norme </a:t>
            </a:r>
            <a:r>
              <a:rPr lang="it-IT" dirty="0" smtClean="0"/>
              <a:t>si </a:t>
            </a:r>
            <a:r>
              <a:rPr lang="it-IT" dirty="0"/>
              <a:t>riferiscono sempre alle persone fisiche e mai alle istituzioni. </a:t>
            </a:r>
            <a:r>
              <a:rPr lang="it-IT" dirty="0" smtClean="0"/>
              <a:t>Un </a:t>
            </a:r>
            <a:r>
              <a:rPr lang="it-IT" dirty="0"/>
              <a:t>Pronto soccorso per la fragilità dei pazienti presenti e l’assoluta incapacità di difesa dei sanitari deve essere considerato un luogo </a:t>
            </a:r>
            <a:r>
              <a:rPr lang="it-IT" dirty="0" smtClean="0"/>
              <a:t>sacro come una </a:t>
            </a:r>
            <a:r>
              <a:rPr lang="it-IT" dirty="0"/>
              <a:t>chiesa o </a:t>
            </a:r>
            <a:r>
              <a:rPr lang="it-IT" dirty="0" smtClean="0"/>
              <a:t>un’aula </a:t>
            </a:r>
            <a:r>
              <a:rPr lang="it-IT" dirty="0"/>
              <a:t>parlamentare.  Gli assalti premeditati e devastanti ai Pronto soccorso  – a Napoli negli anni scorsi se ne sono contati a decine </a:t>
            </a:r>
            <a:r>
              <a:rPr lang="it-IT" dirty="0" smtClean="0"/>
              <a:t>–, </a:t>
            </a:r>
            <a:r>
              <a:rPr lang="it-IT" dirty="0" smtClean="0"/>
              <a:t>ma anche ai singoli </a:t>
            </a:r>
            <a:r>
              <a:rPr lang="it-IT" dirty="0" smtClean="0"/>
              <a:t>professionisti, </a:t>
            </a:r>
            <a:r>
              <a:rPr lang="it-IT" dirty="0" smtClean="0"/>
              <a:t>sono </a:t>
            </a:r>
            <a:r>
              <a:rPr lang="it-IT" dirty="0"/>
              <a:t>una aggressione allo Stato  e allo stesso principio costituzionale di tutela della salute e dovrebbero trovare una forma di repressione specifica e molto </a:t>
            </a:r>
            <a:r>
              <a:rPr lang="it-IT" dirty="0" smtClean="0"/>
              <a:t>severa ma non nel Titolo XII “delitti contro la persona” bensì come delitti contro l’incolumità pubblica o l’ordine pubblico.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it-IT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aggiornamento sul 2023 </a:t>
            </a:r>
            <a:endParaRPr lang="it-IT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071546"/>
            <a:ext cx="8429684" cy="5572140"/>
          </a:xfrm>
        </p:spPr>
        <p:txBody>
          <a:bodyPr/>
          <a:lstStyle/>
          <a:p>
            <a:r>
              <a:rPr lang="it-IT" sz="2400" dirty="0" smtClean="0"/>
              <a:t>Legge 14/2023 di conversione del </a:t>
            </a:r>
            <a:r>
              <a:rPr lang="it-IT" sz="2400" dirty="0" err="1" smtClean="0"/>
              <a:t>Milleproroghe</a:t>
            </a:r>
            <a:r>
              <a:rPr lang="it-IT" sz="2400" dirty="0" smtClean="0"/>
              <a:t> - art. 4 </a:t>
            </a:r>
          </a:p>
          <a:p>
            <a:pPr>
              <a:buNone/>
            </a:pPr>
            <a:r>
              <a:rPr lang="it-IT" sz="2400" dirty="0" smtClean="0"/>
              <a:t>	</a:t>
            </a:r>
            <a:r>
              <a:rPr lang="it-IT" sz="1800" dirty="0" smtClean="0"/>
              <a:t>specializzandi, riapertura termini elenco DG, ECM, decreto Calabria, stabilizzazione del personale, liste d’attesa, bocciata l’estensione dell’età pensionabile</a:t>
            </a:r>
          </a:p>
          <a:p>
            <a:r>
              <a:rPr lang="it-IT" sz="2400" dirty="0" smtClean="0"/>
              <a:t>Decreto legge 24 febbraio 2023, n. 13  “PNRR 3” </a:t>
            </a:r>
            <a:r>
              <a:rPr lang="it-IT" sz="2400" b="1" dirty="0" smtClean="0"/>
              <a:t>- </a:t>
            </a:r>
            <a:r>
              <a:rPr lang="it-IT" sz="2400" dirty="0" smtClean="0"/>
              <a:t>art. 8</a:t>
            </a:r>
          </a:p>
          <a:p>
            <a:r>
              <a:rPr lang="it-IT" sz="2400" dirty="0" smtClean="0"/>
              <a:t>Pareri del Consiglio di Stato su schemi di revisione del DPR 487/1997 (n. 1887 del 30.1.2023) e 62/2013 (n.92 del 19.1.2023)</a:t>
            </a:r>
          </a:p>
          <a:p>
            <a:r>
              <a:rPr lang="it-IT" sz="2400" dirty="0" smtClean="0"/>
              <a:t>Relazione al Parlamento su Intramoenia e Rapporto AGENAS</a:t>
            </a:r>
          </a:p>
          <a:p>
            <a:r>
              <a:rPr lang="it-IT" sz="2400" dirty="0" smtClean="0"/>
              <a:t>L’assenza per malattia legata </a:t>
            </a:r>
            <a:r>
              <a:rPr lang="it-IT" sz="2400" dirty="0" smtClean="0"/>
              <a:t>al COVID-19</a:t>
            </a:r>
            <a:r>
              <a:rPr lang="it-IT" sz="2400" dirty="0" smtClean="0"/>
              <a:t> continua a essere equiparata al ricovero ospedaliero e a non essere computabile ai fini del periodo di comporto (Parere FP n. 52740 del 23.12.2022</a:t>
            </a:r>
            <a:r>
              <a:rPr lang="it-IT" sz="2400" dirty="0" smtClean="0"/>
              <a:t>)</a:t>
            </a:r>
          </a:p>
          <a:p>
            <a:r>
              <a:rPr lang="it-IT" sz="2400" dirty="0" smtClean="0"/>
              <a:t>Pagamento della una tantum straordinaria di cui alla legge 179/2022, pari a € 52,22</a:t>
            </a:r>
          </a:p>
          <a:p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Ulteriore breve aggiornamento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214974"/>
          </a:xfrm>
        </p:spPr>
        <p:txBody>
          <a:bodyPr>
            <a:normAutofit fontScale="25000" lnSpcReduction="20000"/>
          </a:bodyPr>
          <a:lstStyle/>
          <a:p>
            <a:endParaRPr lang="it-IT" dirty="0" smtClean="0"/>
          </a:p>
          <a:p>
            <a:r>
              <a:rPr lang="it-IT" sz="8000" dirty="0" smtClean="0"/>
              <a:t>L’Atto </a:t>
            </a:r>
            <a:r>
              <a:rPr lang="it-IT" sz="8000" dirty="0" smtClean="0"/>
              <a:t>di indirizzo per l’Area della dirigenza sanitaria del  13 dicembre   –  apertura delle trattative il 2 febbraio</a:t>
            </a:r>
          </a:p>
          <a:p>
            <a:r>
              <a:rPr lang="it-IT" sz="8000" dirty="0" smtClean="0"/>
              <a:t>Decreto 1.2.2023 sull’Anagrafe dei dipendenti pubblici (in vigore dall’1.4.2023)</a:t>
            </a:r>
          </a:p>
          <a:p>
            <a:r>
              <a:rPr lang="it-IT" sz="8000" dirty="0" smtClean="0"/>
              <a:t>D.lgs. 24/2023 sulla protezione del </a:t>
            </a:r>
            <a:r>
              <a:rPr lang="it-IT" sz="8000" dirty="0" err="1" smtClean="0"/>
              <a:t>whistleblower</a:t>
            </a:r>
            <a:r>
              <a:rPr lang="it-IT" sz="8000" dirty="0" smtClean="0"/>
              <a:t> (in vigore dal 30.3.2023)</a:t>
            </a:r>
          </a:p>
          <a:p>
            <a:r>
              <a:rPr lang="it-IT" sz="8000" dirty="0" smtClean="0"/>
              <a:t>Le mozioni presentate alla Camera sul </a:t>
            </a:r>
            <a:r>
              <a:rPr lang="it-IT" sz="8000" dirty="0" err="1" smtClean="0"/>
              <a:t>S.s.n.</a:t>
            </a:r>
            <a:r>
              <a:rPr lang="it-IT" sz="8000" dirty="0" smtClean="0"/>
              <a:t> : </a:t>
            </a:r>
            <a:r>
              <a:rPr lang="it-IT" sz="8000" dirty="0" smtClean="0"/>
              <a:t>118 punti approvati e </a:t>
            </a:r>
            <a:r>
              <a:rPr lang="it-IT" sz="8000" dirty="0" smtClean="0"/>
              <a:t>8 </a:t>
            </a:r>
            <a:r>
              <a:rPr lang="it-IT" sz="8000" dirty="0" smtClean="0"/>
              <a:t>respinti </a:t>
            </a:r>
            <a:endParaRPr lang="it-IT" sz="8000" dirty="0" smtClean="0"/>
          </a:p>
          <a:p>
            <a:r>
              <a:rPr lang="it-IT" sz="8000" dirty="0" smtClean="0"/>
              <a:t>Monitoraggio dei provvedimenti attuativi mancanti – documento dell’1.3.2023 dell’Ufficio studi della Camera – per la Sanità mancano circa 60 decreti</a:t>
            </a:r>
          </a:p>
          <a:p>
            <a:r>
              <a:rPr lang="it-IT" sz="8000" dirty="0" smtClean="0"/>
              <a:t>Prima Relazione annuale </a:t>
            </a:r>
            <a:r>
              <a:rPr lang="it-IT" sz="8000" dirty="0" smtClean="0"/>
              <a:t>dell’ </a:t>
            </a:r>
            <a:r>
              <a:rPr lang="it-IT" sz="8000" dirty="0" smtClean="0"/>
              <a:t>ONSEPS  sul sito del Governo</a:t>
            </a:r>
          </a:p>
          <a:p>
            <a:r>
              <a:rPr lang="it-IT" sz="8000" dirty="0" smtClean="0"/>
              <a:t>Corte di Cassazione, sez. </a:t>
            </a:r>
            <a:r>
              <a:rPr lang="it-IT" sz="8000" dirty="0" err="1" smtClean="0"/>
              <a:t>lav</a:t>
            </a:r>
            <a:r>
              <a:rPr lang="it-IT" sz="8000" dirty="0" smtClean="0"/>
              <a:t>., ordinanza  n. 6008 del 28.2.2023 – eccesso di prestazioni lavorative del medico e danno biologico</a:t>
            </a:r>
          </a:p>
          <a:p>
            <a:r>
              <a:rPr lang="it-IT" sz="8000" dirty="0" err="1" smtClean="0"/>
              <a:t>DL</a:t>
            </a:r>
            <a:r>
              <a:rPr lang="it-IT" sz="8000" dirty="0" smtClean="0"/>
              <a:t> 34/2023 (da convertire entro il 29 maggio) – artt. 8-15  - prestazioni aggiuntive, indennità PS, misure per l’emergenza-urgenza, libera professione per il comparto, riconoscimento titoli stranieri, violenze sui sanitari  -   emendamenti richiesti dalle </a:t>
            </a:r>
            <a:r>
              <a:rPr lang="it-IT" sz="8000" dirty="0" smtClean="0"/>
              <a:t>Regioni</a:t>
            </a:r>
          </a:p>
          <a:p>
            <a:r>
              <a:rPr lang="it-IT" sz="8000" dirty="0" smtClean="0"/>
              <a:t>DEF 2023 : non sono </a:t>
            </a:r>
            <a:r>
              <a:rPr lang="it-IT" sz="8000" dirty="0" smtClean="0"/>
              <a:t>previste risorse per il rinnovo dei </a:t>
            </a:r>
            <a:r>
              <a:rPr lang="it-IT" sz="8000" dirty="0" smtClean="0"/>
              <a:t>CCNL scaduti </a:t>
            </a:r>
            <a:r>
              <a:rPr lang="it-IT" sz="8000" dirty="0" smtClean="0"/>
              <a:t>a dicembre 2021</a:t>
            </a:r>
            <a:r>
              <a:rPr lang="it-IT" sz="2000" dirty="0" smtClean="0"/>
              <a:t>,</a:t>
            </a:r>
            <a:endParaRPr lang="it-IT" sz="8000" dirty="0" smtClean="0"/>
          </a:p>
          <a:p>
            <a:r>
              <a:rPr lang="it-IT" sz="8000" dirty="0" smtClean="0"/>
              <a:t>Audizione della Corte dei conti del 19 aprile presso la Commissione </a:t>
            </a:r>
            <a:r>
              <a:rPr lang="it-IT" sz="8000" dirty="0" smtClean="0"/>
              <a:t>Bilancio alla </a:t>
            </a:r>
            <a:r>
              <a:rPr lang="it-IT" sz="8000" dirty="0" smtClean="0"/>
              <a:t>Camera  (pag. 33-38)</a:t>
            </a:r>
            <a:endParaRPr lang="it-IT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“Pubblica amministrazione”  e Sanità</a:t>
            </a:r>
            <a:endParaRPr lang="it-IT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75775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Le aziende e gli enti del </a:t>
            </a:r>
            <a:r>
              <a:rPr lang="it-IT" dirty="0" err="1" smtClean="0"/>
              <a:t>S.s.n.</a:t>
            </a:r>
            <a:r>
              <a:rPr lang="it-IT" dirty="0" smtClean="0"/>
              <a:t> fanno senz’altro parte della pubblica amministrazione in senso generale (art. 1, c. 2 del decreto 165)</a:t>
            </a:r>
          </a:p>
          <a:p>
            <a:r>
              <a:rPr lang="it-IT" dirty="0" smtClean="0"/>
              <a:t>Nel concetto di PA </a:t>
            </a:r>
            <a:r>
              <a:rPr lang="it-IT" dirty="0" smtClean="0"/>
              <a:t>spesso, però, </a:t>
            </a:r>
            <a:r>
              <a:rPr lang="it-IT" dirty="0" smtClean="0"/>
              <a:t>la Sanità non vi rientra:</a:t>
            </a:r>
          </a:p>
          <a:p>
            <a:pPr lvl="1"/>
            <a:r>
              <a:rPr lang="it-IT" dirty="0" smtClean="0"/>
              <a:t>Portale unico del reclutamento</a:t>
            </a:r>
          </a:p>
          <a:p>
            <a:pPr lvl="1"/>
            <a:r>
              <a:rPr lang="it-IT" dirty="0" smtClean="0"/>
              <a:t>Necessità dell’assenso in uscita per la </a:t>
            </a:r>
            <a:r>
              <a:rPr lang="it-IT" dirty="0" smtClean="0"/>
              <a:t>mobilità</a:t>
            </a:r>
          </a:p>
          <a:p>
            <a:pPr lvl="1"/>
            <a:r>
              <a:rPr lang="it-IT" dirty="0" smtClean="0"/>
              <a:t>I compensi alle Commissioni di concorso</a:t>
            </a:r>
            <a:endParaRPr lang="it-IT" dirty="0" smtClean="0"/>
          </a:p>
          <a:p>
            <a:pPr lvl="1"/>
            <a:r>
              <a:rPr lang="it-IT" dirty="0" smtClean="0"/>
              <a:t>Il Comitato dei Garanti</a:t>
            </a:r>
          </a:p>
          <a:p>
            <a:r>
              <a:rPr lang="it-IT" dirty="0" smtClean="0"/>
              <a:t>Le norme costituzionali di cui all’art. 117</a:t>
            </a:r>
          </a:p>
          <a:p>
            <a:pPr lvl="1"/>
            <a:r>
              <a:rPr lang="it-IT" dirty="0" smtClean="0"/>
              <a:t>lettera l), ordinamento civile			Stato</a:t>
            </a:r>
          </a:p>
          <a:p>
            <a:pPr lvl="1"/>
            <a:r>
              <a:rPr lang="it-IT" dirty="0" smtClean="0"/>
              <a:t>lettera m), livelli essenziali dei diritti civili         Stato</a:t>
            </a:r>
          </a:p>
          <a:p>
            <a:pPr lvl="1"/>
            <a:r>
              <a:rPr lang="it-IT" dirty="0" smtClean="0"/>
              <a:t>terzo comma, organizzazione dell’assistenza    Regioni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143000"/>
          </a:xfrm>
        </p:spPr>
        <p:txBody>
          <a:bodyPr>
            <a:normAutofit/>
          </a:bodyPr>
          <a:lstStyle/>
          <a:p>
            <a:r>
              <a:rPr lang="it-IT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it-IT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erchè</a:t>
            </a:r>
            <a:r>
              <a:rPr lang="it-IT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quella sanitaria è un dirigenza “speciale”  ? </a:t>
            </a:r>
            <a:endParaRPr lang="it-IT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t-IT" dirty="0"/>
              <a:t>Lo stato giuridico dei dirigenti medici e sanitari è contenuto negli artt. 15 e segg. del d.lgs. 502/1992 e </a:t>
            </a:r>
            <a:r>
              <a:rPr lang="it-IT" dirty="0" err="1"/>
              <a:t>s.i.m</a:t>
            </a:r>
            <a:r>
              <a:rPr lang="it-IT" dirty="0" err="1" smtClean="0"/>
              <a:t>.</a:t>
            </a:r>
            <a:r>
              <a:rPr lang="it-IT" dirty="0" smtClean="0"/>
              <a:t> e prevede  diverse deroghe    rispetto al resto della dirigenza pubblica  </a:t>
            </a:r>
            <a:endParaRPr lang="it-IT" dirty="0"/>
          </a:p>
          <a:p>
            <a:pPr lvl="0"/>
            <a:r>
              <a:rPr lang="it-IT" dirty="0"/>
              <a:t>Le norme del decreto 165/2001 sono applicabili </a:t>
            </a:r>
            <a:r>
              <a:rPr lang="it-IT" b="1" dirty="0"/>
              <a:t>solo</a:t>
            </a:r>
            <a:r>
              <a:rPr lang="it-IT" dirty="0"/>
              <a:t> in via residuale</a:t>
            </a:r>
          </a:p>
          <a:p>
            <a:pPr lvl="0"/>
            <a:r>
              <a:rPr lang="it-IT" dirty="0"/>
              <a:t>La legge delega 124/2015 all’art. 11 aveva ignorato la dirigenza sanitaria a conferma della specialità di questi dirigenti</a:t>
            </a:r>
          </a:p>
          <a:p>
            <a:pPr lvl="0"/>
            <a:r>
              <a:rPr lang="it-IT" dirty="0"/>
              <a:t>In più di </a:t>
            </a:r>
            <a:r>
              <a:rPr lang="it-IT" dirty="0" smtClean="0"/>
              <a:t> trenta </a:t>
            </a:r>
            <a:r>
              <a:rPr lang="it-IT" dirty="0" smtClean="0"/>
              <a:t>anni, </a:t>
            </a:r>
            <a:r>
              <a:rPr lang="it-IT" dirty="0"/>
              <a:t>al testo del citato art. 15 sono state apportate molte modifiche e integrazioni, molto spesso con decretazione di </a:t>
            </a:r>
            <a:r>
              <a:rPr lang="it-IT" dirty="0" smtClean="0"/>
              <a:t>urgenza , tramite </a:t>
            </a:r>
            <a:r>
              <a:rPr lang="it-IT" dirty="0"/>
              <a:t>il metodo della “</a:t>
            </a:r>
            <a:r>
              <a:rPr lang="it-IT" dirty="0" err="1"/>
              <a:t>novellazione</a:t>
            </a:r>
            <a:r>
              <a:rPr lang="it-IT" dirty="0"/>
              <a:t> a pettine”, secondo l’efficace definizione del Consiglio di Stato</a:t>
            </a:r>
          </a:p>
          <a:p>
            <a:pPr lvl="0"/>
            <a:r>
              <a:rPr lang="it-IT" dirty="0"/>
              <a:t>Di conseguenza, lo stato giuridico è attualmente privo di sistematicità e linearità</a:t>
            </a:r>
          </a:p>
          <a:p>
            <a:pPr lvl="0"/>
            <a:r>
              <a:rPr lang="it-IT" dirty="0"/>
              <a:t>Potrebbe essere </a:t>
            </a:r>
            <a:r>
              <a:rPr lang="it-IT" dirty="0" smtClean="0"/>
              <a:t>utile, </a:t>
            </a:r>
            <a:r>
              <a:rPr lang="it-IT" dirty="0"/>
              <a:t>se non </a:t>
            </a:r>
            <a:r>
              <a:rPr lang="it-IT" dirty="0" smtClean="0"/>
              <a:t>necessaria, </a:t>
            </a:r>
            <a:r>
              <a:rPr lang="it-IT" dirty="0"/>
              <a:t>l’adozione di un testo unico che riassuma e attualizzi in modo armonico e contestualizzato tutta la normativa sullo stato giuridico dei dirigenti </a:t>
            </a:r>
            <a:r>
              <a:rPr lang="it-IT" dirty="0" smtClean="0"/>
              <a:t>sanitari</a:t>
            </a:r>
            <a:endParaRPr lang="it-IT" dirty="0"/>
          </a:p>
          <a:p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7572396" y="4643446"/>
            <a:ext cx="978408" cy="2143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7286644" y="2214554"/>
            <a:ext cx="978408" cy="14287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Elementi di distinzione</a:t>
            </a:r>
            <a:endParaRPr lang="it-IT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07209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Una separata Area negoziale</a:t>
            </a:r>
          </a:p>
          <a:p>
            <a:r>
              <a:rPr lang="it-IT" dirty="0" smtClean="0"/>
              <a:t>L’esistenza del rapporto di lavoro “non esclusivo”</a:t>
            </a:r>
          </a:p>
          <a:p>
            <a:r>
              <a:rPr lang="it-IT" dirty="0" smtClean="0"/>
              <a:t>La sopravvivenza del lavoro straordinario </a:t>
            </a:r>
          </a:p>
          <a:p>
            <a:r>
              <a:rPr lang="it-IT" dirty="0" smtClean="0"/>
              <a:t>Le prestazioni aggiuntive</a:t>
            </a:r>
          </a:p>
          <a:p>
            <a:r>
              <a:rPr lang="it-IT" dirty="0" smtClean="0"/>
              <a:t>L’indennità di specificità medico-veterinaria</a:t>
            </a:r>
          </a:p>
          <a:p>
            <a:r>
              <a:rPr lang="it-IT" dirty="0" smtClean="0"/>
              <a:t>La disciplina di orari, riposi e turni </a:t>
            </a:r>
          </a:p>
          <a:p>
            <a:r>
              <a:rPr lang="it-IT" dirty="0" smtClean="0"/>
              <a:t>La possibilità dell’impegno </a:t>
            </a:r>
            <a:r>
              <a:rPr lang="it-IT" dirty="0" smtClean="0"/>
              <a:t>ridotto  </a:t>
            </a:r>
            <a:endParaRPr lang="it-IT" dirty="0" smtClean="0"/>
          </a:p>
          <a:p>
            <a:r>
              <a:rPr lang="it-IT" dirty="0" smtClean="0"/>
              <a:t>La previsione di una valutazione professionale accanto a quella gestionale</a:t>
            </a:r>
          </a:p>
          <a:p>
            <a:r>
              <a:rPr lang="it-IT" dirty="0" smtClean="0"/>
              <a:t>La deroga all’obbligo di pubblicazione sul sito web delle retribuzioni</a:t>
            </a:r>
          </a:p>
          <a:p>
            <a:pPr algn="ctr">
              <a:buNone/>
            </a:pPr>
            <a:r>
              <a:rPr lang="it-IT" i="1" dirty="0" smtClean="0">
                <a:solidFill>
                  <a:srgbClr val="FF0000"/>
                </a:solidFill>
              </a:rPr>
              <a:t>L’esempio dei due direttori aziendali coadiuvanti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Norme “affastellate”</a:t>
            </a:r>
            <a:endParaRPr lang="it-IT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Sono infiniti gli interventi congiunturali e spesso non coordinati che, a volte, si sono </a:t>
            </a:r>
            <a:r>
              <a:rPr lang="it-IT" dirty="0" smtClean="0"/>
              <a:t>sovrapposti generando solo confusione. </a:t>
            </a:r>
            <a:r>
              <a:rPr lang="it-IT" dirty="0" smtClean="0"/>
              <a:t>Ad esempio: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Collocamento a riposo e </a:t>
            </a:r>
            <a:r>
              <a:rPr lang="it-IT" dirty="0" smtClean="0"/>
              <a:t>trattenimento in servizio </a:t>
            </a:r>
            <a:r>
              <a:rPr lang="it-IT" dirty="0" smtClean="0"/>
              <a:t>(caso recente del veterinario)</a:t>
            </a:r>
          </a:p>
          <a:p>
            <a:r>
              <a:rPr lang="it-IT" dirty="0" smtClean="0"/>
              <a:t>Prestazioni aggiuntive (importo, fonte normativa, </a:t>
            </a:r>
            <a:r>
              <a:rPr lang="it-IT" i="1" dirty="0" smtClean="0"/>
              <a:t>dumping</a:t>
            </a:r>
            <a:r>
              <a:rPr lang="it-IT" dirty="0" smtClean="0"/>
              <a:t> regionale)</a:t>
            </a:r>
          </a:p>
          <a:p>
            <a:r>
              <a:rPr lang="it-IT" dirty="0" smtClean="0"/>
              <a:t>I medici “a gettone” </a:t>
            </a:r>
          </a:p>
          <a:p>
            <a:r>
              <a:rPr lang="it-IT" dirty="0" smtClean="0"/>
              <a:t>Tutta la normativa concorsuale, comprese le selezioni per le strutture complesse</a:t>
            </a:r>
          </a:p>
          <a:p>
            <a:r>
              <a:rPr lang="it-IT" dirty="0" smtClean="0"/>
              <a:t>Le violenze contro i sanitari</a:t>
            </a:r>
          </a:p>
          <a:p>
            <a:r>
              <a:rPr lang="it-IT" dirty="0" smtClean="0"/>
              <a:t>La pubblicazione dei dati patrimoniali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it-IT" sz="3600" dirty="0" smtClean="0">
                <a:solidFill>
                  <a:srgbClr val="FF0000"/>
                </a:solidFill>
              </a:rPr>
              <a:t/>
            </a:r>
            <a:br>
              <a:rPr lang="it-IT" sz="3600" dirty="0" smtClean="0">
                <a:solidFill>
                  <a:srgbClr val="FF0000"/>
                </a:solidFill>
              </a:rPr>
            </a:br>
            <a:r>
              <a:rPr lang="it-IT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Ipotesi di testo unico per la dirigenza medica e sanitaria in regime di dipendenza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principi generali – delimitazione del perimetro della legislazione esclusiva dello Stato rispetto a quella concorrente – declaratoria dell’atto medico in relazione al principio costituzionale della tutela della salute – razionalizzazione della normativa sulla responsabilità professionale -  individuazione dei servizi istituzionali di cui è vietata la esternalizzazione  </a:t>
            </a:r>
          </a:p>
          <a:p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7358082" y="5929330"/>
            <a:ext cx="97840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it-IT" dirty="0" smtClean="0"/>
              <a:t>definizione </a:t>
            </a:r>
            <a:r>
              <a:rPr lang="it-IT" dirty="0"/>
              <a:t>dello stato giuridico riprendendo le norme vigenti ex artt. 15 e segg. del decreto 502  – previsione di una norma specifica analoga all’art. 7, comma 6 del d.lgs. 165/2001 con il divieto di utilizzo generalizzato e indistinto e individuazione di una Autorità che monitori il ricorso a queste forme eccezionali di rapporto - mantenimento dei dirigenti sanitari all’interno del personale pubblico </a:t>
            </a:r>
            <a:r>
              <a:rPr lang="it-IT" dirty="0" err="1"/>
              <a:t>contrattualizzato</a:t>
            </a:r>
            <a:r>
              <a:rPr lang="it-IT" dirty="0"/>
              <a:t>,  ricomprendendo in questa categoria anche i medici del Ministero della salute e degli EPNE </a:t>
            </a:r>
            <a:r>
              <a:rPr lang="it-IT" dirty="0" smtClean="0"/>
              <a:t>– eventuale passaggio </a:t>
            </a:r>
            <a:r>
              <a:rPr lang="it-IT" dirty="0"/>
              <a:t>della contrattazione collettiva al Ministero della salute – delega al Governo per la verifica della fattibilità del passaggio di tutti i medici alla dipendenza </a:t>
            </a:r>
          </a:p>
          <a:p>
            <a:pPr lvl="0"/>
            <a:r>
              <a:rPr lang="it-IT" dirty="0"/>
              <a:t>sistema delle relazioni sindacali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1013</Words>
  <Application>Microsoft Office PowerPoint</Application>
  <PresentationFormat>Presentazione su schermo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CONVEGNO NAZIONALE COSMED  La pubblica amministrazione: innovazioni e prospettive</vt:lpstr>
      <vt:lpstr>Breve aggiornamento sul 2023 </vt:lpstr>
      <vt:lpstr>Ulteriore breve aggiornamento </vt:lpstr>
      <vt:lpstr>“Pubblica amministrazione”  e Sanità</vt:lpstr>
      <vt:lpstr>Perchè quella sanitaria è un dirigenza “speciale”  ? </vt:lpstr>
      <vt:lpstr>Elementi di distinzione</vt:lpstr>
      <vt:lpstr>Norme “affastellate”</vt:lpstr>
      <vt:lpstr> Ipotesi di testo unico per la dirigenza medica e sanitaria in regime di dipendenza 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STEFANO</dc:creator>
  <cp:lastModifiedBy>STEFANO</cp:lastModifiedBy>
  <cp:revision>5</cp:revision>
  <dcterms:created xsi:type="dcterms:W3CDTF">2023-04-19T10:24:11Z</dcterms:created>
  <dcterms:modified xsi:type="dcterms:W3CDTF">2023-04-20T10:38:54Z</dcterms:modified>
</cp:coreProperties>
</file>