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drawings/drawing2.xml" ContentType="application/vnd.openxmlformats-officedocument.drawingml.chartshapes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  <Override PartName="/ppt/charts/style6.xml" ContentType="application/vnd.ms-office.chartstyle+xml"/>
  <Override PartName="/ppt/charts/colors6.xml" ContentType="application/vnd.ms-office.chartcolorstyle+xml"/>
  <Override PartName="/ppt/charts/style7.xml" ContentType="application/vnd.ms-office.chartstyle+xml"/>
  <Override PartName="/ppt/charts/colors7.xml" ContentType="application/vnd.ms-office.chartcolorstyle+xml"/>
  <Override PartName="/ppt/charts/colors8.xml" ContentType="application/vnd.ms-office.chartcolorstyle+xml"/>
  <Override PartName="/ppt/charts/style8.xml" ContentType="application/vnd.ms-office.chartstyle+xml"/>
  <Override PartName="/ppt/charts/style9.xml" ContentType="application/vnd.ms-office.chartstyle+xml"/>
  <Override PartName="/ppt/charts/colors9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7" r:id="rId1"/>
  </p:sldMasterIdLst>
  <p:notesMasterIdLst>
    <p:notesMasterId r:id="rId26"/>
  </p:notesMasterIdLst>
  <p:sldIdLst>
    <p:sldId id="361" r:id="rId2"/>
    <p:sldId id="447" r:id="rId3"/>
    <p:sldId id="448" r:id="rId4"/>
    <p:sldId id="449" r:id="rId5"/>
    <p:sldId id="387" r:id="rId6"/>
    <p:sldId id="388" r:id="rId7"/>
    <p:sldId id="419" r:id="rId8"/>
    <p:sldId id="454" r:id="rId9"/>
    <p:sldId id="409" r:id="rId10"/>
    <p:sldId id="415" r:id="rId11"/>
    <p:sldId id="455" r:id="rId12"/>
    <p:sldId id="421" r:id="rId13"/>
    <p:sldId id="437" r:id="rId14"/>
    <p:sldId id="456" r:id="rId15"/>
    <p:sldId id="440" r:id="rId16"/>
    <p:sldId id="453" r:id="rId17"/>
    <p:sldId id="446" r:id="rId18"/>
    <p:sldId id="457" r:id="rId19"/>
    <p:sldId id="450" r:id="rId20"/>
    <p:sldId id="451" r:id="rId21"/>
    <p:sldId id="458" r:id="rId22"/>
    <p:sldId id="460" r:id="rId23"/>
    <p:sldId id="452" r:id="rId24"/>
    <p:sldId id="441" r:id="rId25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000000"/>
    <a:srgbClr val="0D2CC9"/>
    <a:srgbClr val="66FF33"/>
    <a:srgbClr val="99FF33"/>
    <a:srgbClr val="FFFFFF"/>
    <a:srgbClr val="669900"/>
    <a:srgbClr val="FFFF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99" autoAdjust="0"/>
    <p:restoredTop sz="94660"/>
  </p:normalViewPr>
  <p:slideViewPr>
    <p:cSldViewPr>
      <p:cViewPr>
        <p:scale>
          <a:sx n="90" d="100"/>
          <a:sy n="90" d="100"/>
        </p:scale>
        <p:origin x="-151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28" d="100"/>
          <a:sy n="28" d="100"/>
        </p:scale>
        <p:origin x="-1266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G:\lucru\CAMERA%20FEDERATIVA\FEMS\2019\Neapole\Lucrare%202,1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n\Desktop\Lucrare%202,1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oleObject" Target="file:///G:\lucru\CAMERA%20FEDERATIVA\FEMS\2019\Neapole\Lucrare%202,1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Lucrare%202,1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microsoft.com/office/2011/relationships/chartColorStyle" Target="colors8.xml"/><Relationship Id="rId2" Type="http://schemas.openxmlformats.org/officeDocument/2006/relationships/chartUserShapes" Target="../drawings/drawing2.xml"/><Relationship Id="rId1" Type="http://schemas.openxmlformats.org/officeDocument/2006/relationships/oleObject" Target="file:///G:\lucru\CAMERA%20FEDERATIVA\FEMS\2019\Neapole\Lucrare%202,1.xlsx" TargetMode="External"/><Relationship Id="rId4" Type="http://schemas.microsoft.com/office/2011/relationships/chartStyle" Target="style8.xml"/></Relationships>
</file>

<file path=ppt/charts/_rels/chart14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oleObject" Target="file:///G:\lucru\CAMERA%20FEDERATIVA\FEMS\2019\Neapole\Lucrare%202,1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dan\Desktop\Lucrare%202,1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G:\lucru\CAMERA%20FEDERATIVA\FEMS\2019\Neapole\Lucrare%202,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n\Desktop\Lucrare%202,1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G:\lucru\CAMERA%20FEDERATIVA\FEMS\2019\Neapole\Lucrare%202,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n\Desktop\Lucrare%202,1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G:\lucru\CAMERA%20FEDERATIVA\FEMS\2019\Neapole\Lucrare%202,1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G:\lucru\CAMERA%20FEDERATIVA\FEMS\2019\Neapole\Lucrare%202,1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file:///G:\lucru\CAMERA%20FEDERATIVA\FEMS\2019\Neapole\Lucrare%202,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u="none" strike="noStrike" baseline="0" dirty="0" smtClean="0">
                <a:effectLst/>
              </a:rPr>
              <a:t>Women doctors in Romania </a:t>
            </a:r>
            <a:r>
              <a:rPr lang="en-US" sz="1400" b="0" i="0" u="none" strike="noStrike" baseline="0" dirty="0" smtClean="0">
                <a:effectLst/>
              </a:rPr>
              <a:t>(without dentists) </a:t>
            </a:r>
            <a:r>
              <a:rPr lang="en-US" sz="1400" b="0" i="0" u="none" strike="noStrike" baseline="0" dirty="0" smtClean="0"/>
              <a:t> 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spPr>
            <a:ln>
              <a:solidFill>
                <a:schemeClr val="accent1"/>
              </a:solidFill>
            </a:ln>
          </c:spPr>
          <c:dPt>
            <c:idx val="0"/>
            <c:bubble3D val="0"/>
            <c:spPr>
              <a:solidFill>
                <a:srgbClr val="FF0000"/>
              </a:solidFill>
              <a:ln w="25400">
                <a:solidFill>
                  <a:schemeClr val="accent1"/>
                </a:solidFill>
              </a:ln>
              <a:effectLst/>
              <a:sp3d contourW="25400">
                <a:contourClr>
                  <a:schemeClr val="accen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accent1"/>
                </a:solidFill>
              </a:ln>
              <a:effectLst/>
              <a:sp3d contourW="25400">
                <a:contourClr>
                  <a:schemeClr val="accent1"/>
                </a:contourClr>
              </a:sp3d>
            </c:spPr>
          </c:dPt>
          <c:dLbls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Sheet1!$U$4:$V$4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Sheet1!$U$5:$V$5</c:f>
              <c:numCache>
                <c:formatCode>General</c:formatCode>
                <c:ptCount val="2"/>
                <c:pt idx="0">
                  <c:v>39892</c:v>
                </c:pt>
                <c:pt idx="1">
                  <c:v>17412</c:v>
                </c:pt>
              </c:numCache>
            </c:numRef>
          </c:val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Sheet1!$U$4:$V$4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Sheet1!$U$6:$V$6</c:f>
              <c:numCache>
                <c:formatCode>General</c:formatCode>
                <c:ptCount val="2"/>
                <c:pt idx="0">
                  <c:v>69.614686583833603</c:v>
                </c:pt>
                <c:pt idx="1">
                  <c:v>30.385313416166412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 sz="2400"/>
            </a:pPr>
            <a:r>
              <a:rPr lang="en-US" sz="2400" dirty="0"/>
              <a:t>Romania dentists doctors by age and gender</a:t>
            </a:r>
          </a:p>
        </c:rich>
      </c:tx>
      <c:overlay val="0"/>
      <c:spPr>
        <a:noFill/>
        <a:ln>
          <a:solidFill>
            <a:srgbClr val="0D2CC9"/>
          </a:solidFill>
        </a:ln>
        <a:effectLst/>
      </c:sp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v>Men</c:v>
          </c:tx>
          <c:spPr>
            <a:solidFill>
              <a:srgbClr val="0000FF"/>
            </a:solidFill>
            <a:ln>
              <a:solidFill>
                <a:schemeClr val="bg2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Sheet1!$B$53:$B$59</c:f>
              <c:strCache>
                <c:ptCount val="7"/>
                <c:pt idx="0">
                  <c:v>24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65-74</c:v>
                </c:pt>
                <c:pt idx="6">
                  <c:v>75+</c:v>
                </c:pt>
              </c:strCache>
            </c:strRef>
          </c:cat>
          <c:val>
            <c:numRef>
              <c:f>Sheet1!$F$53:$F$59</c:f>
              <c:numCache>
                <c:formatCode>0.00</c:formatCode>
                <c:ptCount val="7"/>
                <c:pt idx="0">
                  <c:v>-6.0856864654333124E-3</c:v>
                </c:pt>
                <c:pt idx="1">
                  <c:v>-11.246348588120741</c:v>
                </c:pt>
                <c:pt idx="2">
                  <c:v>-10.52823758519961</c:v>
                </c:pt>
                <c:pt idx="3">
                  <c:v>-5.2884615384615383</c:v>
                </c:pt>
                <c:pt idx="4">
                  <c:v>-3.8704965920155794</c:v>
                </c:pt>
                <c:pt idx="5">
                  <c:v>-1.4483933787731256</c:v>
                </c:pt>
                <c:pt idx="6">
                  <c:v>-8.5199610516066226E-2</c:v>
                </c:pt>
              </c:numCache>
            </c:numRef>
          </c:val>
        </c:ser>
        <c:ser>
          <c:idx val="1"/>
          <c:order val="1"/>
          <c:tx>
            <c:v>Women</c:v>
          </c:tx>
          <c:spPr>
            <a:solidFill>
              <a:srgbClr val="FF0000"/>
            </a:solidFill>
            <a:ln>
              <a:solidFill>
                <a:srgbClr val="0000FF"/>
              </a:solidFill>
            </a:ln>
            <a:effectLst/>
          </c:spPr>
          <c:invertIfNegative val="0"/>
          <c:cat>
            <c:strRef>
              <c:f>Sheet1!$B$53:$B$59</c:f>
              <c:strCache>
                <c:ptCount val="7"/>
                <c:pt idx="0">
                  <c:v>24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65-74</c:v>
                </c:pt>
                <c:pt idx="6">
                  <c:v>75+</c:v>
                </c:pt>
              </c:strCache>
            </c:strRef>
          </c:cat>
          <c:val>
            <c:numRef>
              <c:f>Sheet1!$G$53:$G$59</c:f>
              <c:numCache>
                <c:formatCode>0.00</c:formatCode>
                <c:ptCount val="7"/>
                <c:pt idx="0">
                  <c:v>1.8257059396299905E-2</c:v>
                </c:pt>
                <c:pt idx="1">
                  <c:v>22.723953261927921</c:v>
                </c:pt>
                <c:pt idx="2">
                  <c:v>21.111246348588121</c:v>
                </c:pt>
                <c:pt idx="3">
                  <c:v>13.601509250243438</c:v>
                </c:pt>
                <c:pt idx="4">
                  <c:v>8.0817916260954199</c:v>
                </c:pt>
                <c:pt idx="5">
                  <c:v>1.9413339824732241</c:v>
                </c:pt>
                <c:pt idx="6">
                  <c:v>4.8685491723466423E-2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337408"/>
        <c:axId val="42338944"/>
      </c:barChart>
      <c:catAx>
        <c:axId val="423374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solidFill>
            <a:srgbClr val="66FF33"/>
          </a:solidFill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800" b="1"/>
            </a:pPr>
            <a:endParaRPr lang="it-IT"/>
          </a:p>
        </c:txPr>
        <c:crossAx val="42338944"/>
        <c:crosses val="autoZero"/>
        <c:auto val="1"/>
        <c:lblAlgn val="ctr"/>
        <c:lblOffset val="100"/>
        <c:noMultiLvlLbl val="0"/>
      </c:catAx>
      <c:valAx>
        <c:axId val="423389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 sz="1800" b="1"/>
            </a:pPr>
            <a:endParaRPr lang="it-IT"/>
          </a:p>
        </c:txPr>
        <c:crossAx val="42337408"/>
        <c:crosses val="autoZero"/>
        <c:crossBetween val="between"/>
      </c:valAx>
      <c:spPr>
        <a:noFill/>
        <a:ln>
          <a:solidFill>
            <a:srgbClr val="0D2CC9"/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 sz="1800" b="1"/>
          </a:pPr>
          <a:endParaRPr lang="it-IT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it-IT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400" b="1" i="0" u="none" strike="noStrike" baseline="0" dirty="0" smtClean="0">
                <a:effectLst/>
              </a:rPr>
              <a:t>Head of departments in "Carol Davila" Bucharest 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400" b="1" i="0" u="none" strike="noStrike" baseline="0" dirty="0" smtClean="0">
                <a:effectLst/>
              </a:rPr>
              <a:t>Faculty of Medicine </a:t>
            </a:r>
            <a:endParaRPr lang="en-US" dirty="0"/>
          </a:p>
        </c:rich>
      </c:tx>
      <c:layout>
        <c:manualLayout>
          <c:xMode val="edge"/>
          <c:yMode val="edge"/>
          <c:x val="0.13167036995889328"/>
          <c:y val="1.3395136124115605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rgbClr val="0D2CC9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Sheet1!$H$128:$I$128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Sheet1!$H$129:$I$129</c:f>
              <c:numCache>
                <c:formatCode>General</c:formatCode>
                <c:ptCount val="2"/>
                <c:pt idx="0">
                  <c:v>25</c:v>
                </c:pt>
                <c:pt idx="1">
                  <c:v>44</c:v>
                </c:pt>
              </c:numCache>
            </c:numRef>
          </c:val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Sheet1!$H$128:$I$128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Sheet1!$H$130:$I$130</c:f>
              <c:numCache>
                <c:formatCode>General</c:formatCode>
                <c:ptCount val="2"/>
                <c:pt idx="0" formatCode="0.00">
                  <c:v>36.231884057970994</c:v>
                </c:pt>
                <c:pt idx="1">
                  <c:v>63.768115942029134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solidFill>
        <a:srgbClr val="0D2CC9"/>
      </a:solidFill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00FF"/>
              </a:solidFill>
            </c:spPr>
          </c:dPt>
          <c:dLbls>
            <c:dLbl>
              <c:idx val="0"/>
              <c:layout>
                <c:manualLayout>
                  <c:x val="-3.4363765406864202E-3"/>
                  <c:y val="4.4523822749853177E-2"/>
                </c:manualLayout>
              </c:layout>
              <c:tx>
                <c:rich>
                  <a:bodyPr/>
                  <a:lstStyle/>
                  <a:p>
                    <a:pPr>
                      <a:defRPr sz="3200"/>
                    </a:pPr>
                    <a:r>
                      <a:rPr lang="en-US" sz="3200" dirty="0" smtClean="0"/>
                      <a:t>Women80%</a:t>
                    </a:r>
                    <a:endParaRPr lang="en-US" sz="3200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7076721788193993E-2"/>
                  <c:y val="0"/>
                </c:manualLayout>
              </c:layout>
              <c:tx>
                <c:rich>
                  <a:bodyPr/>
                  <a:lstStyle/>
                  <a:p>
                    <a:pPr>
                      <a:defRPr sz="3200"/>
                    </a:pPr>
                    <a:r>
                      <a:rPr lang="en-US" sz="3200" dirty="0" smtClean="0"/>
                      <a:t>Men 20%</a:t>
                    </a:r>
                    <a:endParaRPr lang="en-US" sz="3200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44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Sheet1!$P$152:$Q$152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Sheet1!$P$153:$Q$153</c:f>
              <c:numCache>
                <c:formatCode>General</c:formatCode>
                <c:ptCount val="2"/>
                <c:pt idx="0">
                  <c:v>4</c:v>
                </c:pt>
                <c:pt idx="1">
                  <c:v>1</c:v>
                </c:pt>
              </c:numCache>
            </c:numRef>
          </c:val>
        </c:ser>
        <c:ser>
          <c:idx val="1"/>
          <c:order val="1"/>
          <c:cat>
            <c:strRef>
              <c:f>Sheet1!$P$152:$Q$152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Sheet1!$P$154:$Q$154</c:f>
              <c:numCache>
                <c:formatCode>General</c:formatCode>
                <c:ptCount val="2"/>
                <c:pt idx="0" formatCode="0">
                  <c:v>80</c:v>
                </c:pt>
                <c:pt idx="1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400" b="1" i="0" u="none" strike="noStrike" baseline="0" dirty="0" smtClean="0">
                <a:effectLst/>
              </a:rPr>
              <a:t>Women doctors in The Board of CFSMR-RTUPR</a:t>
            </a:r>
            <a:r>
              <a:rPr lang="en-GB" sz="1400" b="0" i="0" u="none" strike="noStrike" baseline="0" dirty="0" smtClean="0"/>
              <a:t> 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Sheet1!$H$93:$I$93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Sheet1!$H$94:$I$94</c:f>
              <c:numCache>
                <c:formatCode>General</c:formatCode>
                <c:ptCount val="2"/>
                <c:pt idx="0">
                  <c:v>2</c:v>
                </c:pt>
                <c:pt idx="1">
                  <c:v>3</c:v>
                </c:pt>
              </c:numCache>
            </c:numRef>
          </c:val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Sheet1!$H$93:$I$93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Sheet1!$H$95:$I$95</c:f>
              <c:numCache>
                <c:formatCode>General</c:formatCode>
                <c:ptCount val="2"/>
                <c:pt idx="0">
                  <c:v>40</c:v>
                </c:pt>
                <c:pt idx="1">
                  <c:v>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solidFill>
        <a:srgbClr val="0D2CC9"/>
      </a:solidFill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400" b="1" i="0" u="none" strike="noStrike" baseline="0" dirty="0" smtClean="0">
                <a:effectLst/>
              </a:rPr>
              <a:t>Women doctors Presidents in the National Council of CFSMR-RTUPR</a:t>
            </a:r>
            <a:r>
              <a:rPr lang="en-GB" sz="1400" b="0" i="0" u="none" strike="noStrike" baseline="0" dirty="0" smtClean="0"/>
              <a:t> 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Sheet1!$H$113:$I$113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Sheet1!$H$114:$I$114</c:f>
              <c:numCache>
                <c:formatCode>General</c:formatCode>
                <c:ptCount val="2"/>
                <c:pt idx="0">
                  <c:v>6</c:v>
                </c:pt>
                <c:pt idx="1">
                  <c:v>12</c:v>
                </c:pt>
              </c:numCache>
            </c:numRef>
          </c:val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Sheet1!$H$113:$I$113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Sheet1!$H$115:$I$115</c:f>
              <c:numCache>
                <c:formatCode>General</c:formatCode>
                <c:ptCount val="2"/>
                <c:pt idx="0">
                  <c:v>33.333333333333336</c:v>
                </c:pt>
                <c:pt idx="1">
                  <c:v>66.666666666666657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solidFill>
        <a:srgbClr val="0D2CC9"/>
      </a:solidFill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 sz="2400"/>
            </a:pPr>
            <a:r>
              <a:rPr lang="en-US" sz="2400" dirty="0" smtClean="0"/>
              <a:t>Romania</a:t>
            </a:r>
            <a:r>
              <a:rPr lang="ro-RO" sz="2400" dirty="0" smtClean="0"/>
              <a:t>n</a:t>
            </a:r>
            <a:r>
              <a:rPr lang="en-US" sz="2400" dirty="0" smtClean="0"/>
              <a:t> </a:t>
            </a:r>
            <a:r>
              <a:rPr lang="en-US" sz="2400" dirty="0"/>
              <a:t>Doctors (without dentists) </a:t>
            </a:r>
            <a:endParaRPr lang="ro-RO" sz="2400" dirty="0" smtClean="0"/>
          </a:p>
          <a:p>
            <a:pPr>
              <a:defRPr sz="2400"/>
            </a:pPr>
            <a:r>
              <a:rPr lang="en-US" sz="2400" dirty="0" smtClean="0"/>
              <a:t>by </a:t>
            </a:r>
            <a:r>
              <a:rPr lang="en-US" sz="2400" dirty="0"/>
              <a:t>age and </a:t>
            </a:r>
            <a:r>
              <a:rPr lang="en-US" sz="2400" dirty="0" smtClean="0"/>
              <a:t>gender</a:t>
            </a:r>
            <a:r>
              <a:rPr lang="ro-RO" sz="2400" dirty="0" smtClean="0"/>
              <a:t> – percent data</a:t>
            </a:r>
            <a:endParaRPr lang="en-US" sz="2400" dirty="0"/>
          </a:p>
        </c:rich>
      </c:tx>
      <c:layout>
        <c:manualLayout>
          <c:xMode val="edge"/>
          <c:yMode val="edge"/>
          <c:x val="0.1765534776902887"/>
          <c:y val="2.9003645377661178E-2"/>
        </c:manualLayout>
      </c:layout>
      <c:overlay val="0"/>
      <c:spPr>
        <a:ln>
          <a:solidFill>
            <a:srgbClr val="0000FF"/>
          </a:solidFill>
        </a:ln>
      </c:sp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v>Men</c:v>
          </c:tx>
          <c:spPr>
            <a:solidFill>
              <a:srgbClr val="0000FF"/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c:spPr>
          <c:invertIfNegative val="0"/>
          <c:cat>
            <c:strRef>
              <c:f>Sheet1!$B$4:$B$10</c:f>
              <c:strCache>
                <c:ptCount val="7"/>
                <c:pt idx="0">
                  <c:v>24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65-74</c:v>
                </c:pt>
                <c:pt idx="6">
                  <c:v>75+</c:v>
                </c:pt>
              </c:strCache>
            </c:strRef>
          </c:cat>
          <c:val>
            <c:numRef>
              <c:f>Sheet1!$F$4:$F$10</c:f>
              <c:numCache>
                <c:formatCode>0.00</c:formatCode>
                <c:ptCount val="7"/>
                <c:pt idx="0">
                  <c:v>-1.7450788775652662E-2</c:v>
                </c:pt>
                <c:pt idx="1">
                  <c:v>-8.2716738796593603</c:v>
                </c:pt>
                <c:pt idx="2">
                  <c:v>-7.1809995811810694</c:v>
                </c:pt>
                <c:pt idx="3">
                  <c:v>-6.5754572106659168</c:v>
                </c:pt>
                <c:pt idx="4">
                  <c:v>-6.4585369258690495</c:v>
                </c:pt>
                <c:pt idx="5">
                  <c:v>-1.8079017171576128</c:v>
                </c:pt>
                <c:pt idx="6">
                  <c:v>-7.329331285774128E-2</c:v>
                </c:pt>
              </c:numCache>
            </c:numRef>
          </c:val>
        </c:ser>
        <c:ser>
          <c:idx val="1"/>
          <c:order val="1"/>
          <c:tx>
            <c:v>Women</c:v>
          </c:tx>
          <c:spPr>
            <a:solidFill>
              <a:srgbClr val="FF0000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c:spPr>
          <c:invertIfNegative val="0"/>
          <c:cat>
            <c:strRef>
              <c:f>Sheet1!$B$4:$B$10</c:f>
              <c:strCache>
                <c:ptCount val="7"/>
                <c:pt idx="0">
                  <c:v>24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65-74</c:v>
                </c:pt>
                <c:pt idx="6">
                  <c:v>75+</c:v>
                </c:pt>
              </c:strCache>
            </c:strRef>
          </c:cat>
          <c:val>
            <c:numRef>
              <c:f>Sheet1!$G$4:$G$10</c:f>
              <c:numCache>
                <c:formatCode>0.00</c:formatCode>
                <c:ptCount val="7"/>
                <c:pt idx="0">
                  <c:v>2.9666340918609566E-2</c:v>
                </c:pt>
                <c:pt idx="1">
                  <c:v>20.942691609660724</c:v>
                </c:pt>
                <c:pt idx="2">
                  <c:v>17.107008236772302</c:v>
                </c:pt>
                <c:pt idx="3">
                  <c:v>15.78772860533295</c:v>
                </c:pt>
                <c:pt idx="4">
                  <c:v>13.780887896132906</c:v>
                </c:pt>
                <c:pt idx="5">
                  <c:v>1.9387826329750117</c:v>
                </c:pt>
                <c:pt idx="6">
                  <c:v>2.7921262041044285E-2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0092416"/>
        <c:axId val="40093952"/>
      </c:barChart>
      <c:catAx>
        <c:axId val="400924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solidFill>
            <a:srgbClr val="66FF33"/>
          </a:solidFill>
        </c:spPr>
        <c:txPr>
          <a:bodyPr rot="-60000000" vert="horz"/>
          <a:lstStyle/>
          <a:p>
            <a:pPr>
              <a:defRPr sz="1800" b="1"/>
            </a:pPr>
            <a:endParaRPr lang="it-IT"/>
          </a:p>
        </c:txPr>
        <c:crossAx val="40093952"/>
        <c:crosses val="autoZero"/>
        <c:auto val="1"/>
        <c:lblAlgn val="ctr"/>
        <c:lblOffset val="100"/>
        <c:noMultiLvlLbl val="0"/>
      </c:catAx>
      <c:valAx>
        <c:axId val="40093952"/>
        <c:scaling>
          <c:orientation val="minMax"/>
        </c:scaling>
        <c:delete val="0"/>
        <c:axPos val="b"/>
        <c:majorGridlines/>
        <c:numFmt formatCode="0.00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 sz="1800" b="1"/>
            </a:pPr>
            <a:endParaRPr lang="it-IT"/>
          </a:p>
        </c:txPr>
        <c:crossAx val="40092416"/>
        <c:crosses val="autoZero"/>
        <c:crossBetween val="between"/>
      </c:valAx>
      <c:spPr>
        <a:ln>
          <a:solidFill>
            <a:srgbClr val="0000FF"/>
          </a:solidFill>
        </a:ln>
      </c:spPr>
    </c:plotArea>
    <c:legend>
      <c:legendPos val="b"/>
      <c:layout/>
      <c:overlay val="0"/>
      <c:txPr>
        <a:bodyPr rot="0" vert="horz"/>
        <a:lstStyle/>
        <a:p>
          <a:pPr>
            <a:defRPr sz="2000" b="1"/>
          </a:pPr>
          <a:endParaRPr lang="it-IT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it-IT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400" b="1" i="0" u="none" strike="noStrike" baseline="0" dirty="0" smtClean="0">
                <a:effectLst/>
              </a:rPr>
              <a:t>Women General Practitioners in Romania</a:t>
            </a:r>
            <a:r>
              <a:rPr lang="en-GB" sz="1400" b="0" i="0" u="none" strike="noStrike" baseline="0" dirty="0" smtClean="0"/>
              <a:t> 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Sheet1!$U$23:$V$23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Sheet1!$U$24:$V$24</c:f>
              <c:numCache>
                <c:formatCode>General</c:formatCode>
                <c:ptCount val="2"/>
                <c:pt idx="0">
                  <c:v>9584</c:v>
                </c:pt>
                <c:pt idx="1">
                  <c:v>2750</c:v>
                </c:pt>
              </c:numCache>
            </c:numRef>
          </c:val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Sheet1!$U$23:$V$23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Sheet1!$U$25:$V$25</c:f>
              <c:numCache>
                <c:formatCode>"$"#,##0.00</c:formatCode>
                <c:ptCount val="2"/>
                <c:pt idx="0">
                  <c:v>77.703907896870419</c:v>
                </c:pt>
                <c:pt idx="1">
                  <c:v>22.296092103129546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 sz="2400"/>
            </a:pPr>
            <a:r>
              <a:rPr lang="en-US" sz="2400" dirty="0"/>
              <a:t>Romanian </a:t>
            </a:r>
            <a:r>
              <a:rPr lang="ro-RO" sz="2400" dirty="0" smtClean="0"/>
              <a:t>G</a:t>
            </a:r>
            <a:r>
              <a:rPr lang="en-US" sz="2400" dirty="0" err="1" smtClean="0"/>
              <a:t>eneral</a:t>
            </a:r>
            <a:r>
              <a:rPr lang="en-US" sz="2400" dirty="0" smtClean="0"/>
              <a:t> </a:t>
            </a:r>
            <a:r>
              <a:rPr lang="ro-RO" sz="2400" dirty="0" smtClean="0"/>
              <a:t>P</a:t>
            </a:r>
            <a:r>
              <a:rPr lang="en-US" sz="2400" dirty="0" err="1" smtClean="0"/>
              <a:t>ractitioners</a:t>
            </a:r>
            <a:r>
              <a:rPr lang="en-US" sz="2400" dirty="0" smtClean="0"/>
              <a:t> </a:t>
            </a:r>
            <a:endParaRPr lang="ro-RO" sz="2400" dirty="0" smtClean="0"/>
          </a:p>
          <a:p>
            <a:pPr>
              <a:defRPr sz="2400"/>
            </a:pPr>
            <a:r>
              <a:rPr lang="en-US" sz="2400" dirty="0" smtClean="0"/>
              <a:t>by </a:t>
            </a:r>
            <a:r>
              <a:rPr lang="en-US" sz="2400" dirty="0"/>
              <a:t>age and </a:t>
            </a:r>
            <a:r>
              <a:rPr lang="en-US" sz="2400" dirty="0" smtClean="0"/>
              <a:t>gender</a:t>
            </a:r>
            <a:r>
              <a:rPr lang="ro-RO" sz="2400" dirty="0" smtClean="0"/>
              <a:t> –percent data</a:t>
            </a:r>
            <a:endParaRPr lang="en-US" sz="2400" dirty="0"/>
          </a:p>
        </c:rich>
      </c:tx>
      <c:layout>
        <c:manualLayout>
          <c:xMode val="edge"/>
          <c:yMode val="edge"/>
          <c:x val="0.33588779527559143"/>
          <c:y val="2.9097841936424642E-2"/>
        </c:manualLayout>
      </c:layout>
      <c:overlay val="0"/>
      <c:spPr>
        <a:noFill/>
        <a:ln>
          <a:solidFill>
            <a:schemeClr val="tx1"/>
          </a:solidFill>
        </a:ln>
        <a:effectLst/>
      </c:sp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v>Men</c:v>
          </c:tx>
          <c:spPr>
            <a:solidFill>
              <a:srgbClr val="0000FF"/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c:spPr>
          <c:invertIfNegative val="0"/>
          <c:cat>
            <c:strRef>
              <c:f>Sheet1!$B$20:$B$26</c:f>
              <c:strCache>
                <c:ptCount val="7"/>
                <c:pt idx="0">
                  <c:v>24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65-74</c:v>
                </c:pt>
                <c:pt idx="6">
                  <c:v>75+</c:v>
                </c:pt>
              </c:strCache>
            </c:strRef>
          </c:cat>
          <c:val>
            <c:numRef>
              <c:f>Sheet1!$F$20:$F$26</c:f>
              <c:numCache>
                <c:formatCode>0.00</c:formatCode>
                <c:ptCount val="7"/>
                <c:pt idx="0">
                  <c:v>0</c:v>
                </c:pt>
                <c:pt idx="1">
                  <c:v>-2.7079617317982811</c:v>
                </c:pt>
                <c:pt idx="2">
                  <c:v>-5.0591859899464842</c:v>
                </c:pt>
                <c:pt idx="3">
                  <c:v>-5.5375385114318147</c:v>
                </c:pt>
                <c:pt idx="4">
                  <c:v>-7.2969028701151286</c:v>
                </c:pt>
                <c:pt idx="5">
                  <c:v>-1.6701799902707961</c:v>
                </c:pt>
                <c:pt idx="6">
                  <c:v>-1.6215339711366974E-2</c:v>
                </c:pt>
              </c:numCache>
            </c:numRef>
          </c:val>
        </c:ser>
        <c:ser>
          <c:idx val="1"/>
          <c:order val="1"/>
          <c:tx>
            <c:v>Women</c:v>
          </c:tx>
          <c:spPr>
            <a:solidFill>
              <a:srgbClr val="FF0000"/>
            </a:solidFill>
            <a:ln>
              <a:solidFill>
                <a:schemeClr val="tx2">
                  <a:lumMod val="75000"/>
                </a:schemeClr>
              </a:solidFill>
            </a:ln>
            <a:effectLst/>
          </c:spPr>
          <c:invertIfNegative val="0"/>
          <c:cat>
            <c:strRef>
              <c:f>Sheet1!$B$20:$B$26</c:f>
              <c:strCache>
                <c:ptCount val="7"/>
                <c:pt idx="0">
                  <c:v>24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65-74</c:v>
                </c:pt>
                <c:pt idx="6">
                  <c:v>75+</c:v>
                </c:pt>
              </c:strCache>
            </c:strRef>
          </c:cat>
          <c:val>
            <c:numRef>
              <c:f>Sheet1!$G$20:$G$26</c:f>
              <c:numCache>
                <c:formatCode>0.00</c:formatCode>
                <c:ptCount val="7"/>
                <c:pt idx="0">
                  <c:v>0</c:v>
                </c:pt>
                <c:pt idx="1">
                  <c:v>7.7103940327549862</c:v>
                </c:pt>
                <c:pt idx="2">
                  <c:v>17.820658342792285</c:v>
                </c:pt>
                <c:pt idx="3">
                  <c:v>22.490676179665925</c:v>
                </c:pt>
                <c:pt idx="4">
                  <c:v>26.917463920869142</c:v>
                </c:pt>
                <c:pt idx="5">
                  <c:v>2.756607750932385</c:v>
                </c:pt>
                <c:pt idx="6">
                  <c:v>8.1076698556834768E-3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566784"/>
        <c:axId val="42568320"/>
      </c:barChart>
      <c:catAx>
        <c:axId val="4256678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low"/>
        <c:spPr>
          <a:solidFill>
            <a:srgbClr val="66FF33"/>
          </a:solidFill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800" b="1"/>
            </a:pPr>
            <a:endParaRPr lang="it-IT"/>
          </a:p>
        </c:txPr>
        <c:crossAx val="42568320"/>
        <c:crosses val="autoZero"/>
        <c:auto val="1"/>
        <c:lblAlgn val="ctr"/>
        <c:lblOffset val="100"/>
        <c:noMultiLvlLbl val="0"/>
      </c:catAx>
      <c:valAx>
        <c:axId val="425683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 sz="1800" b="1"/>
            </a:pPr>
            <a:endParaRPr lang="it-IT"/>
          </a:p>
        </c:txPr>
        <c:crossAx val="42566784"/>
        <c:crosses val="autoZero"/>
        <c:crossBetween val="between"/>
      </c:valAx>
      <c:spPr>
        <a:noFill/>
        <a:ln>
          <a:solidFill>
            <a:srgbClr val="0000FF"/>
          </a:solidFill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 sz="2000" b="1"/>
          </a:pPr>
          <a:endParaRPr lang="it-IT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o-RO" sz="1400" b="1" dirty="0" smtClean="0"/>
              <a:t>Romanian</a:t>
            </a:r>
            <a:r>
              <a:rPr lang="en-US" sz="1400" b="1" dirty="0" smtClean="0"/>
              <a:t>a</a:t>
            </a:r>
            <a:r>
              <a:rPr lang="ro-RO" sz="1400" b="1" dirty="0" smtClean="0"/>
              <a:t>n</a:t>
            </a:r>
            <a:r>
              <a:rPr lang="ro-RO" sz="1400" b="1" baseline="0" dirty="0" smtClean="0"/>
              <a:t> Other Medicine Specialities by Age and Gender</a:t>
            </a:r>
            <a:endParaRPr lang="en-US" sz="1400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  <a:ln w="25400">
                <a:solidFill>
                  <a:schemeClr val="accent1"/>
                </a:solidFill>
              </a:ln>
              <a:effectLst/>
              <a:sp3d contourW="25400">
                <a:contourClr>
                  <a:schemeClr val="accen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Sheet1!$U$35:$V$35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Sheet1!$U$36:$V$36</c:f>
              <c:numCache>
                <c:formatCode>General</c:formatCode>
                <c:ptCount val="2"/>
                <c:pt idx="0">
                  <c:v>29321</c:v>
                </c:pt>
                <c:pt idx="1">
                  <c:v>16522</c:v>
                </c:pt>
              </c:numCache>
            </c:numRef>
          </c:val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Sheet1!$U$35:$V$35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Sheet1!$U$37:$V$37</c:f>
              <c:numCache>
                <c:formatCode>"$"#,##0.00</c:formatCode>
                <c:ptCount val="2"/>
                <c:pt idx="0">
                  <c:v>63.959601247736792</c:v>
                </c:pt>
                <c:pt idx="1">
                  <c:v>36.040398752263144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 sz="2400"/>
            </a:pPr>
            <a:r>
              <a:rPr lang="en-US" sz="2400"/>
              <a:t>Romanian other medicine specialists by age and gender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v>Men</c:v>
          </c:tx>
          <c:spPr>
            <a:solidFill>
              <a:srgbClr val="0000FF"/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c:spPr>
          <c:invertIfNegative val="0"/>
          <c:cat>
            <c:strRef>
              <c:f>Sheet1!$B$36:$B$42</c:f>
              <c:strCache>
                <c:ptCount val="7"/>
                <c:pt idx="0">
                  <c:v>24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65-74</c:v>
                </c:pt>
                <c:pt idx="6">
                  <c:v>75+</c:v>
                </c:pt>
              </c:strCache>
            </c:strRef>
          </c:cat>
          <c:val>
            <c:numRef>
              <c:f>Sheet1!$F$36:$F$42</c:f>
              <c:numCache>
                <c:formatCode>0.00</c:formatCode>
                <c:ptCount val="7"/>
                <c:pt idx="0">
                  <c:v>0</c:v>
                </c:pt>
                <c:pt idx="1">
                  <c:v>-9.6088824902384182</c:v>
                </c:pt>
                <c:pt idx="2">
                  <c:v>-7.6151211744432086</c:v>
                </c:pt>
                <c:pt idx="3">
                  <c:v>-8.6927120825425916</c:v>
                </c:pt>
                <c:pt idx="4">
                  <c:v>-8.0732063782911236</c:v>
                </c:pt>
                <c:pt idx="5">
                  <c:v>-1.8105272342560481</c:v>
                </c:pt>
                <c:pt idx="6">
                  <c:v>-8.7254324542460321E-2</c:v>
                </c:pt>
              </c:numCache>
            </c:numRef>
          </c:val>
        </c:ser>
        <c:ser>
          <c:idx val="1"/>
          <c:order val="1"/>
          <c:tx>
            <c:v>Women</c:v>
          </c:tx>
          <c:spPr>
            <a:solidFill>
              <a:srgbClr val="FF0000"/>
            </a:solidFill>
            <a:ln>
              <a:solidFill>
                <a:srgbClr val="0D2CC9"/>
              </a:solidFill>
            </a:ln>
            <a:effectLst/>
          </c:spPr>
          <c:invertIfNegative val="0"/>
          <c:cat>
            <c:strRef>
              <c:f>Sheet1!$B$36:$B$42</c:f>
              <c:strCache>
                <c:ptCount val="7"/>
                <c:pt idx="0">
                  <c:v>24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65-74</c:v>
                </c:pt>
                <c:pt idx="6">
                  <c:v>75+</c:v>
                </c:pt>
              </c:strCache>
            </c:strRef>
          </c:cat>
          <c:val>
            <c:numRef>
              <c:f>Sheet1!$G$36:$G$42</c:f>
              <c:numCache>
                <c:formatCode>0.00</c:formatCode>
                <c:ptCount val="7"/>
                <c:pt idx="0">
                  <c:v>0</c:v>
                </c:pt>
                <c:pt idx="1">
                  <c:v>24.104007154854653</c:v>
                </c:pt>
                <c:pt idx="2">
                  <c:v>16.589228453635229</c:v>
                </c:pt>
                <c:pt idx="3">
                  <c:v>13.68365944637131</c:v>
                </c:pt>
                <c:pt idx="4">
                  <c:v>8.0208537835656486</c:v>
                </c:pt>
                <c:pt idx="5">
                  <c:v>1.6818271055559191</c:v>
                </c:pt>
                <c:pt idx="6">
                  <c:v>3.2720371703422582E-2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148032"/>
        <c:axId val="43149568"/>
      </c:barChart>
      <c:catAx>
        <c:axId val="431480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solidFill>
            <a:srgbClr val="66FF33"/>
          </a:solidFill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800" b="1"/>
            </a:pPr>
            <a:endParaRPr lang="it-IT"/>
          </a:p>
        </c:txPr>
        <c:crossAx val="43149568"/>
        <c:crosses val="autoZero"/>
        <c:auto val="1"/>
        <c:lblAlgn val="ctr"/>
        <c:lblOffset val="100"/>
        <c:noMultiLvlLbl val="0"/>
      </c:catAx>
      <c:valAx>
        <c:axId val="431495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 sz="1800" b="1"/>
            </a:pPr>
            <a:endParaRPr lang="it-IT"/>
          </a:p>
        </c:txPr>
        <c:crossAx val="43148032"/>
        <c:crosses val="autoZero"/>
        <c:crossBetween val="between"/>
      </c:valAx>
      <c:spPr>
        <a:noFill/>
        <a:ln>
          <a:solidFill>
            <a:srgbClr val="0D2CC9"/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 sz="1800" b="1"/>
          </a:pPr>
          <a:endParaRPr lang="it-IT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it-IT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  <a:ln w="25400">
                <a:solidFill>
                  <a:schemeClr val="accent1"/>
                </a:solidFill>
              </a:ln>
              <a:effectLst/>
              <a:sp3d contourW="25400">
                <a:contourClr>
                  <a:schemeClr val="accen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Sheet1!$U$35:$V$35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Sheet1!$U$36:$V$36</c:f>
              <c:numCache>
                <c:formatCode>General</c:formatCode>
                <c:ptCount val="2"/>
                <c:pt idx="0">
                  <c:v>29321</c:v>
                </c:pt>
                <c:pt idx="1">
                  <c:v>16522</c:v>
                </c:pt>
              </c:numCache>
            </c:numRef>
          </c:val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Sheet1!$U$35:$V$35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Sheet1!$U$37:$V$37</c:f>
              <c:numCache>
                <c:formatCode>"$"#,##0.00</c:formatCode>
                <c:ptCount val="2"/>
                <c:pt idx="0">
                  <c:v>63.959601247736792</c:v>
                </c:pt>
                <c:pt idx="1">
                  <c:v>36.040398752263144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Sheet1!$U$23:$V$23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Sheet1!$U$24:$V$24</c:f>
              <c:numCache>
                <c:formatCode>General</c:formatCode>
                <c:ptCount val="2"/>
                <c:pt idx="0">
                  <c:v>9584</c:v>
                </c:pt>
                <c:pt idx="1">
                  <c:v>2750</c:v>
                </c:pt>
              </c:numCache>
            </c:numRef>
          </c:val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Sheet1!$U$23:$V$23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Sheet1!$U$25:$V$25</c:f>
              <c:numCache>
                <c:formatCode>"$"#,##0.00</c:formatCode>
                <c:ptCount val="2"/>
                <c:pt idx="0">
                  <c:v>77.703907896870419</c:v>
                </c:pt>
                <c:pt idx="1">
                  <c:v>22.296092103129546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u="none" strike="noStrike" baseline="0" dirty="0" smtClean="0">
                <a:effectLst/>
              </a:rPr>
              <a:t>Women Medical Dentist in Romania</a:t>
            </a:r>
            <a:r>
              <a:rPr lang="en-US" sz="1400" b="0" i="0" u="none" strike="noStrike" baseline="0" dirty="0" smtClean="0"/>
              <a:t> 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explosion val="2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Sheet1!$U$52:$V$52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Sheet1!$U$53:$V$53</c:f>
              <c:numCache>
                <c:formatCode>General</c:formatCode>
                <c:ptCount val="2"/>
                <c:pt idx="0">
                  <c:v>11096</c:v>
                </c:pt>
                <c:pt idx="1">
                  <c:v>5336</c:v>
                </c:pt>
              </c:numCache>
            </c:numRef>
          </c:val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Sheet1!$U$52:$V$52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Sheet1!$U$54:$V$54</c:f>
              <c:numCache>
                <c:formatCode>"$"#,##0.00</c:formatCode>
                <c:ptCount val="2"/>
                <c:pt idx="0">
                  <c:v>67.526777020447767</c:v>
                </c:pt>
                <c:pt idx="1">
                  <c:v>32.473222979552091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solidFill>
        <a:srgbClr val="0D2CC9"/>
      </a:solidFill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0.46854</cdr:x>
      <cdr:y>0.58442</cdr:y>
    </cdr:from>
    <cdr:to>
      <cdr:x>0.64798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87600" y="206057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0.01963</cdr:x>
      <cdr:y>0.06951</cdr:y>
    </cdr:from>
    <cdr:to>
      <cdr:x>0.09439</cdr:x>
      <cdr:y>0.143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79512" y="476672"/>
          <a:ext cx="683568" cy="504056"/>
        </a:xfrm>
        <a:prstGeom xmlns:a="http://schemas.openxmlformats.org/drawingml/2006/main" prst="rect">
          <a:avLst/>
        </a:prstGeom>
        <a:solidFill xmlns:a="http://schemas.openxmlformats.org/drawingml/2006/main">
          <a:srgbClr val="66FF33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o-RO" sz="2000" b="1" dirty="0" smtClean="0"/>
            <a:t>AGE</a:t>
          </a:r>
          <a:endParaRPr lang="en-GB" sz="20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0.61441</cdr:x>
      <cdr:y>0.2962</cdr:y>
    </cdr:from>
    <cdr:to>
      <cdr:x>0.74737</cdr:x>
      <cdr:y>0.4526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327478" y="1090978"/>
          <a:ext cx="720080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3200" b="1" dirty="0" smtClean="0"/>
            <a:t>2</a:t>
          </a:r>
          <a:endParaRPr lang="en-US" sz="3200" b="1" dirty="0"/>
        </a:p>
      </cdr:txBody>
    </cdr:sp>
  </cdr:relSizeAnchor>
  <cdr:relSizeAnchor xmlns:cdr="http://schemas.openxmlformats.org/drawingml/2006/chartDrawing">
    <cdr:from>
      <cdr:x>0.3219</cdr:x>
      <cdr:y>0.3744</cdr:y>
    </cdr:from>
    <cdr:to>
      <cdr:x>0.45486</cdr:x>
      <cdr:y>0.5308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743302" y="1379010"/>
          <a:ext cx="720080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3200" b="1" dirty="0"/>
            <a:t>3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B9AFE3E-B8D4-41CD-8245-19931576AF52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1828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7AF7F-D0CA-47B8-AA0E-C47ED1108E27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9923E-B35D-4B9E-A64C-1377439AF8C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D6128-55A6-4F8E-9059-07676D211F3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0A0E671-5E27-450E-ACD4-136CF4702313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F8334-57A4-41ED-81C7-5D51FC741AF7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A3D70-B2D2-49B2-A0F3-31F9A76FEC4E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C06F-FDB7-41F6-B850-2EE4C431793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61866-0F1B-4ECF-8958-FACE37CE474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E1BDC-4D6B-4424-AF1E-BEE8BE7A8C8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B489-DE14-4F7C-A510-2713B7B43EFA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193D4-7A39-4BD2-A0EE-1B69FDD6D9C5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7159B45-11DA-44F2-A28B-79281A167401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32D648A-5CE1-4409-829B-C5624317735B}" type="slidenum">
              <a:rPr lang="en-US" smtClean="0"/>
              <a:pPr/>
              <a:t>‹N›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64" name="Rectangle 132"/>
          <p:cNvSpPr>
            <a:spLocks noChangeArrowheads="1"/>
          </p:cNvSpPr>
          <p:nvPr/>
        </p:nvSpPr>
        <p:spPr bwMode="auto">
          <a:xfrm>
            <a:off x="500034" y="1071546"/>
            <a:ext cx="8280400" cy="532453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000" b="1" dirty="0" smtClean="0"/>
              <a:t>Towards a women oriented medicine. </a:t>
            </a:r>
            <a:r>
              <a:rPr lang="ro-RO" sz="4000" b="1" dirty="0" smtClean="0"/>
              <a:t>R</a:t>
            </a:r>
            <a:r>
              <a:rPr lang="en-US" sz="4000" b="1" dirty="0" err="1" smtClean="0"/>
              <a:t>omanian</a:t>
            </a:r>
            <a:r>
              <a:rPr lang="en-US" sz="4000" b="1" dirty="0" smtClean="0"/>
              <a:t> </a:t>
            </a:r>
            <a:r>
              <a:rPr lang="ro-RO" sz="4000" b="1" dirty="0" smtClean="0"/>
              <a:t>W</a:t>
            </a:r>
            <a:r>
              <a:rPr lang="en-US" sz="4000" b="1" dirty="0" smtClean="0"/>
              <a:t>omen doctors</a:t>
            </a:r>
            <a:r>
              <a:rPr lang="ro-RO" sz="4000" b="1" dirty="0" smtClean="0"/>
              <a:t> vs Romanian Men doctors </a:t>
            </a:r>
          </a:p>
          <a:p>
            <a:r>
              <a:rPr lang="ro-RO" sz="4000" b="1" dirty="0" smtClean="0"/>
              <a:t>Ratios</a:t>
            </a:r>
            <a:endParaRPr lang="en-US" sz="3600" dirty="0" smtClean="0"/>
          </a:p>
          <a:p>
            <a:endParaRPr kumimoji="1" lang="en-US" sz="3600" b="1" dirty="0">
              <a:solidFill>
                <a:srgbClr val="000000"/>
              </a:solidFill>
            </a:endParaRPr>
          </a:p>
          <a:p>
            <a:r>
              <a:rPr lang="en-US" sz="2400" dirty="0" smtClean="0"/>
              <a:t>Dr. Denis P</a:t>
            </a:r>
            <a:r>
              <a:rPr lang="ro-RO" sz="2400" dirty="0" smtClean="0"/>
              <a:t>ă</a:t>
            </a:r>
            <a:r>
              <a:rPr lang="en-US" sz="2400" dirty="0" err="1" smtClean="0"/>
              <a:t>duraru</a:t>
            </a:r>
            <a:r>
              <a:rPr lang="en-US" sz="2400" dirty="0" smtClean="0"/>
              <a:t>, Dr. Victor E</a:t>
            </a:r>
            <a:r>
              <a:rPr lang="ro-RO" sz="2400" dirty="0" smtClean="0"/>
              <a:t>ș</a:t>
            </a:r>
            <a:r>
              <a:rPr lang="en-US" sz="2400" dirty="0" err="1" smtClean="0"/>
              <a:t>anu</a:t>
            </a:r>
            <a:r>
              <a:rPr lang="en-US" sz="2400" dirty="0" smtClean="0"/>
              <a:t>, </a:t>
            </a:r>
            <a:endParaRPr lang="ro-RO" sz="2400" dirty="0" smtClean="0"/>
          </a:p>
          <a:p>
            <a:r>
              <a:rPr lang="en-US" sz="2400" dirty="0" smtClean="0"/>
              <a:t>Dr. </a:t>
            </a:r>
            <a:r>
              <a:rPr lang="en-US" sz="2400" dirty="0" err="1" smtClean="0"/>
              <a:t>Vlad</a:t>
            </a:r>
            <a:r>
              <a:rPr lang="en-US" sz="2400" dirty="0" smtClean="0"/>
              <a:t> </a:t>
            </a:r>
            <a:r>
              <a:rPr lang="en-US" sz="2400" dirty="0" err="1" smtClean="0"/>
              <a:t>Haralambie</a:t>
            </a:r>
            <a:r>
              <a:rPr lang="ro-RO" sz="2400" dirty="0" smtClean="0"/>
              <a:t>, </a:t>
            </a:r>
            <a:r>
              <a:rPr lang="en-US" sz="2400" dirty="0" smtClean="0"/>
              <a:t>Dr. Dan </a:t>
            </a:r>
            <a:r>
              <a:rPr lang="en-US" sz="2400" dirty="0" err="1" smtClean="0"/>
              <a:t>Pere</a:t>
            </a:r>
            <a:r>
              <a:rPr lang="ro-RO" sz="2400" dirty="0" smtClean="0"/>
              <a:t>ț</a:t>
            </a:r>
            <a:r>
              <a:rPr lang="en-US" sz="2400" dirty="0" err="1" smtClean="0"/>
              <a:t>ianu</a:t>
            </a:r>
            <a:endParaRPr lang="ro-RO" sz="2400" dirty="0" smtClean="0"/>
          </a:p>
          <a:p>
            <a:endParaRPr lang="en-US" sz="2400" dirty="0" smtClean="0"/>
          </a:p>
          <a:p>
            <a:r>
              <a:rPr kumimoji="1" lang="en-US" sz="2400" dirty="0" smtClean="0">
                <a:solidFill>
                  <a:srgbClr val="000000"/>
                </a:solidFill>
              </a:rPr>
              <a:t>CFSMR- RTUPR</a:t>
            </a:r>
          </a:p>
          <a:p>
            <a:r>
              <a:rPr kumimoji="1" lang="en-US" sz="2400" dirty="0" smtClean="0">
                <a:solidFill>
                  <a:srgbClr val="000000"/>
                </a:solidFill>
              </a:rPr>
              <a:t>For GA FEMS Napoli </a:t>
            </a:r>
            <a:r>
              <a:rPr kumimoji="1" lang="ro-RO" sz="2400" dirty="0" smtClean="0">
                <a:solidFill>
                  <a:srgbClr val="000000"/>
                </a:solidFill>
              </a:rPr>
              <a:t>, </a:t>
            </a:r>
            <a:r>
              <a:rPr lang="ro-RO" sz="2400" dirty="0" smtClean="0"/>
              <a:t>30-31 May - 1 June 2019 </a:t>
            </a:r>
            <a:r>
              <a:rPr kumimoji="1" lang="en-US" sz="3200" b="1" dirty="0">
                <a:solidFill>
                  <a:srgbClr val="FFFF66"/>
                </a:solidFill>
              </a:rPr>
              <a:t/>
            </a:r>
            <a:br>
              <a:rPr kumimoji="1" lang="en-US" sz="3200" b="1" dirty="0">
                <a:solidFill>
                  <a:srgbClr val="FFFF66"/>
                </a:solidFill>
              </a:rPr>
            </a:br>
            <a:endParaRPr kumimoji="1" lang="en-US" sz="2400" b="1" dirty="0">
              <a:solidFill>
                <a:srgbClr val="FFFF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536" y="836712"/>
            <a:ext cx="8352928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Romanian General Practitioners by age and gender</a:t>
            </a:r>
            <a:endParaRPr lang="en-GB" sz="28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23526" y="1628802"/>
          <a:ext cx="8280924" cy="4968549"/>
        </p:xfrm>
        <a:graphic>
          <a:graphicData uri="http://schemas.openxmlformats.org/drawingml/2006/table">
            <a:tbl>
              <a:tblPr/>
              <a:tblGrid>
                <a:gridCol w="1380154"/>
                <a:gridCol w="1380154"/>
                <a:gridCol w="1380154"/>
                <a:gridCol w="1380154"/>
                <a:gridCol w="1380154"/>
                <a:gridCol w="1380154"/>
              </a:tblGrid>
              <a:tr h="55206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Age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D2CC9"/>
                          </a:solidFill>
                          <a:latin typeface="Calibri"/>
                        </a:rPr>
                        <a:t>Men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Women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Men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Women%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06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06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25-34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2,71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06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35-44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2198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5,06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17,82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06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45-54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3457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5,54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22,49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06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55-64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4220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7,30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26,92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06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65-74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1,67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2,76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06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75+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0,02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06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9584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12334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22,30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77,70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Oval 6"/>
          <p:cNvSpPr/>
          <p:nvPr/>
        </p:nvSpPr>
        <p:spPr>
          <a:xfrm>
            <a:off x="7236296" y="2492896"/>
            <a:ext cx="1440160" cy="9361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7164288" y="3861048"/>
            <a:ext cx="1440160" cy="10801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5796136" y="5777880"/>
            <a:ext cx="2952328" cy="10801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4917969"/>
              </p:ext>
            </p:extLst>
          </p:nvPr>
        </p:nvGraphicFramePr>
        <p:xfrm>
          <a:off x="755576" y="476672"/>
          <a:ext cx="7704856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20727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523555501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1"/>
          <p:cNvSpPr txBox="1"/>
          <p:nvPr/>
        </p:nvSpPr>
        <p:spPr>
          <a:xfrm>
            <a:off x="179512" y="332656"/>
            <a:ext cx="683568" cy="504056"/>
          </a:xfrm>
          <a:prstGeom prst="rect">
            <a:avLst/>
          </a:prstGeom>
          <a:solidFill>
            <a:srgbClr val="66FF33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o-RO" sz="2000" b="1" dirty="0" smtClean="0"/>
              <a:t>AGE</a:t>
            </a:r>
            <a:endParaRPr lang="en-GB" sz="2000" b="1" dirty="0"/>
          </a:p>
        </p:txBody>
      </p:sp>
      <p:sp>
        <p:nvSpPr>
          <p:cNvPr id="7" name="Rectangle 6"/>
          <p:cNvSpPr/>
          <p:nvPr/>
        </p:nvSpPr>
        <p:spPr>
          <a:xfrm>
            <a:off x="467544" y="6093296"/>
            <a:ext cx="144016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475656" y="6093296"/>
            <a:ext cx="144016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260648"/>
            <a:ext cx="7704856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Romanian Other Medicine </a:t>
            </a:r>
            <a:r>
              <a:rPr lang="ro-RO" sz="2000" b="1" dirty="0" smtClean="0"/>
              <a:t>S</a:t>
            </a:r>
            <a:r>
              <a:rPr lang="en-GB" sz="2000" b="1" dirty="0" err="1" smtClean="0"/>
              <a:t>peciali</a:t>
            </a:r>
            <a:r>
              <a:rPr lang="ro-RO" sz="2000" b="1" dirty="0" smtClean="0"/>
              <a:t>ties</a:t>
            </a:r>
            <a:r>
              <a:rPr lang="en-GB" sz="2000" b="1" dirty="0" smtClean="0"/>
              <a:t> by age and gender</a:t>
            </a:r>
            <a:r>
              <a:rPr lang="en-GB" sz="2000" dirty="0" smtClean="0"/>
              <a:t> </a:t>
            </a:r>
            <a:endParaRPr lang="en-GB" sz="20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67544" y="980730"/>
          <a:ext cx="8208912" cy="5544612"/>
        </p:xfrm>
        <a:graphic>
          <a:graphicData uri="http://schemas.openxmlformats.org/drawingml/2006/table">
            <a:tbl>
              <a:tblPr/>
              <a:tblGrid>
                <a:gridCol w="1368152"/>
                <a:gridCol w="1368152"/>
                <a:gridCol w="1368152"/>
                <a:gridCol w="1368152"/>
                <a:gridCol w="1368152"/>
                <a:gridCol w="1368152"/>
              </a:tblGrid>
              <a:tr h="61606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Age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1" i="0" u="none" strike="noStrike" kern="1200" dirty="0">
                          <a:solidFill>
                            <a:srgbClr val="0D2CC9"/>
                          </a:solidFill>
                          <a:latin typeface="Calibri"/>
                          <a:ea typeface="+mn-ea"/>
                          <a:cs typeface="+mn-cs"/>
                        </a:rPr>
                        <a:t>Men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1" i="0" u="none" strike="noStrike" kern="1200" dirty="0">
                          <a:solidFill>
                            <a:srgbClr val="FF0000"/>
                          </a:solidFill>
                          <a:latin typeface="Calibri"/>
                          <a:ea typeface="+mn-ea"/>
                          <a:cs typeface="+mn-cs"/>
                        </a:rPr>
                        <a:t>Women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1" i="0" u="none" strike="noStrike" kern="1200" dirty="0">
                          <a:solidFill>
                            <a:srgbClr val="0000FF"/>
                          </a:solidFill>
                          <a:latin typeface="Calibri"/>
                          <a:ea typeface="+mn-ea"/>
                          <a:cs typeface="+mn-cs"/>
                        </a:rPr>
                        <a:t>Men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1" i="0" u="none" strike="noStrike" kern="1200" dirty="0">
                          <a:solidFill>
                            <a:srgbClr val="FF0000"/>
                          </a:solidFill>
                          <a:latin typeface="Calibri"/>
                          <a:ea typeface="+mn-ea"/>
                          <a:cs typeface="+mn-cs"/>
                        </a:rPr>
                        <a:t>Women%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606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606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25-34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4405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11050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15455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9,61</a:t>
                      </a:r>
                      <a:endParaRPr kumimoji="0" lang="en-GB" sz="18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24,10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606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35-44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3491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7605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11096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7,62</a:t>
                      </a:r>
                      <a:endParaRPr kumimoji="0" lang="en-GB" sz="18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16,59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606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45-54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3985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6273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10258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8,69</a:t>
                      </a:r>
                      <a:endParaRPr kumimoji="0" lang="en-GB" sz="18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13,68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606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55-64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3701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3677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7378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8,07</a:t>
                      </a:r>
                      <a:endParaRPr kumimoji="0" lang="en-GB" sz="18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8,02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606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65-74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771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1601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1,81</a:t>
                      </a:r>
                      <a:endParaRPr kumimoji="0" lang="en-GB" sz="18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1,68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606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75+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55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0,09</a:t>
                      </a:r>
                      <a:endParaRPr kumimoji="0" lang="en-GB" sz="18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0,03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606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16452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29391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45843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35,89</a:t>
                      </a:r>
                      <a:endParaRPr kumimoji="0" lang="en-GB" sz="18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64,11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7308304" y="2060848"/>
            <a:ext cx="1440160" cy="10801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7236296" y="3861048"/>
            <a:ext cx="1440160" cy="165618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5796136" y="5777880"/>
            <a:ext cx="2952328" cy="10801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854074"/>
              </p:ext>
            </p:extLst>
          </p:nvPr>
        </p:nvGraphicFramePr>
        <p:xfrm>
          <a:off x="755576" y="692696"/>
          <a:ext cx="7416824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743105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1"/>
          <p:cNvSpPr txBox="1"/>
          <p:nvPr/>
        </p:nvSpPr>
        <p:spPr>
          <a:xfrm>
            <a:off x="179512" y="332656"/>
            <a:ext cx="683568" cy="504056"/>
          </a:xfrm>
          <a:prstGeom prst="rect">
            <a:avLst/>
          </a:prstGeom>
          <a:solidFill>
            <a:srgbClr val="66FF33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o-RO" sz="2000" b="1" dirty="0" smtClean="0"/>
              <a:t>AGE</a:t>
            </a:r>
            <a:endParaRPr lang="en-GB" sz="2000" b="1" dirty="0"/>
          </a:p>
        </p:txBody>
      </p:sp>
      <p:sp>
        <p:nvSpPr>
          <p:cNvPr id="7" name="Rectangle 6"/>
          <p:cNvSpPr/>
          <p:nvPr/>
        </p:nvSpPr>
        <p:spPr>
          <a:xfrm>
            <a:off x="467544" y="6093296"/>
            <a:ext cx="144016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331640" y="6093296"/>
            <a:ext cx="144016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2267744" y="6093296"/>
            <a:ext cx="144016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3568" y="404664"/>
            <a:ext cx="7774632" cy="3312368"/>
          </a:xfrm>
        </p:spPr>
        <p:txBody>
          <a:bodyPr>
            <a:normAutofit/>
          </a:bodyPr>
          <a:lstStyle/>
          <a:p>
            <a:r>
              <a:rPr lang="ro-RO" dirty="0" smtClean="0"/>
              <a:t>The difference </a:t>
            </a:r>
            <a:r>
              <a:rPr lang="en-GB" dirty="0" smtClean="0"/>
              <a:t>on</a:t>
            </a:r>
            <a:r>
              <a:rPr lang="ro-RO" dirty="0" smtClean="0"/>
              <a:t> the percent between women doctor general practitioner and other specialities is huge </a:t>
            </a:r>
          </a:p>
          <a:p>
            <a:r>
              <a:rPr lang="ro-RO" dirty="0" smtClean="0"/>
              <a:t>Test z = 28,5</a:t>
            </a:r>
            <a:r>
              <a:rPr lang="en-GB" dirty="0" smtClean="0"/>
              <a:t>. </a:t>
            </a:r>
            <a:r>
              <a:rPr lang="ro-RO" dirty="0" smtClean="0"/>
              <a:t>P </a:t>
            </a:r>
            <a:r>
              <a:rPr lang="en-GB" dirty="0" smtClean="0"/>
              <a:t>&lt;&lt; 0,001</a:t>
            </a:r>
          </a:p>
          <a:p>
            <a:r>
              <a:rPr lang="en-GB" dirty="0" smtClean="0"/>
              <a:t>This difference is generated by the few number of younger GP women </a:t>
            </a:r>
            <a:r>
              <a:rPr lang="en-GB" dirty="0" err="1" smtClean="0"/>
              <a:t>vs</a:t>
            </a:r>
            <a:r>
              <a:rPr lang="en-GB" dirty="0" smtClean="0"/>
              <a:t> other specialities women !</a:t>
            </a:r>
          </a:p>
          <a:p>
            <a:r>
              <a:rPr lang="en-GB" dirty="0" smtClean="0"/>
              <a:t>Test z = -13,44. P &lt;&lt; 0,001</a:t>
            </a:r>
            <a:endParaRPr lang="en-GB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3923008"/>
              </p:ext>
            </p:extLst>
          </p:nvPr>
        </p:nvGraphicFramePr>
        <p:xfrm>
          <a:off x="5076056" y="3645024"/>
          <a:ext cx="2664296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4230450"/>
              </p:ext>
            </p:extLst>
          </p:nvPr>
        </p:nvGraphicFramePr>
        <p:xfrm>
          <a:off x="1403648" y="3645024"/>
          <a:ext cx="2808312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3059832" y="4797152"/>
            <a:ext cx="1152128" cy="1656184"/>
          </a:xfrm>
          <a:prstGeom prst="straightConnector1">
            <a:avLst/>
          </a:prstGeom>
          <a:ln w="7620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4211960" y="4725144"/>
            <a:ext cx="2448272" cy="1728192"/>
          </a:xfrm>
          <a:prstGeom prst="straightConnector1">
            <a:avLst/>
          </a:prstGeom>
          <a:ln w="7620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71600" y="260648"/>
            <a:ext cx="7704856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Romanian dentists doctors by age and gender</a:t>
            </a:r>
            <a:endParaRPr lang="en-GB" sz="20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23526" y="980730"/>
          <a:ext cx="8352930" cy="5688630"/>
        </p:xfrm>
        <a:graphic>
          <a:graphicData uri="http://schemas.openxmlformats.org/drawingml/2006/table">
            <a:tbl>
              <a:tblPr/>
              <a:tblGrid>
                <a:gridCol w="1392155"/>
                <a:gridCol w="1392155"/>
                <a:gridCol w="1392155"/>
                <a:gridCol w="1392155"/>
                <a:gridCol w="1392155"/>
                <a:gridCol w="1392155"/>
              </a:tblGrid>
              <a:tr h="632070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Age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1" i="0" u="none" strike="noStrike" kern="1200" dirty="0">
                          <a:solidFill>
                            <a:srgbClr val="0D2CC9"/>
                          </a:solidFill>
                          <a:latin typeface="Calibri"/>
                          <a:ea typeface="+mn-ea"/>
                          <a:cs typeface="+mn-cs"/>
                        </a:rPr>
                        <a:t>Men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1" i="0" u="none" strike="noStrike" kern="1200" dirty="0">
                          <a:solidFill>
                            <a:srgbClr val="FF0000"/>
                          </a:solidFill>
                          <a:latin typeface="Calibri"/>
                          <a:ea typeface="+mn-ea"/>
                          <a:cs typeface="+mn-cs"/>
                        </a:rPr>
                        <a:t>Women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1" i="0" u="none" strike="noStrike" kern="1200" dirty="0">
                          <a:solidFill>
                            <a:srgbClr val="0000FF"/>
                          </a:solidFill>
                          <a:latin typeface="Calibri"/>
                          <a:ea typeface="+mn-ea"/>
                          <a:cs typeface="+mn-cs"/>
                        </a:rPr>
                        <a:t>Men 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1" i="0" u="none" strike="noStrike" kern="1200" dirty="0">
                          <a:solidFill>
                            <a:srgbClr val="FF0000"/>
                          </a:solidFill>
                          <a:latin typeface="Calibri"/>
                          <a:ea typeface="+mn-ea"/>
                          <a:cs typeface="+mn-cs"/>
                        </a:rPr>
                        <a:t>Women%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2070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0,01</a:t>
                      </a:r>
                      <a:endParaRPr kumimoji="0" lang="en-GB" sz="18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0,02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2070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25-34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1848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3734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5582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11,25</a:t>
                      </a:r>
                      <a:endParaRPr kumimoji="0" lang="en-GB" sz="18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22,72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2070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35-44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1730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3469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5199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10,53</a:t>
                      </a:r>
                      <a:endParaRPr kumimoji="0" lang="en-GB" sz="18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21,11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2070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45-54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869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2235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3104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5,29</a:t>
                      </a:r>
                      <a:endParaRPr kumimoji="0" lang="en-GB" sz="18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13,60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2070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55-64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1328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1964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3,87</a:t>
                      </a:r>
                      <a:endParaRPr kumimoji="0" lang="en-GB" sz="18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8,08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2070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65-74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557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1,45</a:t>
                      </a:r>
                      <a:endParaRPr kumimoji="0" lang="en-GB" sz="18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1,94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2070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75+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0,09</a:t>
                      </a:r>
                      <a:endParaRPr kumimoji="0" lang="en-GB" sz="18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0,05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2070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5336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11096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16432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32,47</a:t>
                      </a:r>
                      <a:endParaRPr kumimoji="0" lang="en-GB" sz="18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GB" sz="18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67,53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4634815"/>
              </p:ext>
            </p:extLst>
          </p:nvPr>
        </p:nvGraphicFramePr>
        <p:xfrm>
          <a:off x="683568" y="620688"/>
          <a:ext cx="7632848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055903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1"/>
          <p:cNvSpPr txBox="1"/>
          <p:nvPr/>
        </p:nvSpPr>
        <p:spPr>
          <a:xfrm>
            <a:off x="179512" y="332656"/>
            <a:ext cx="683568" cy="504056"/>
          </a:xfrm>
          <a:prstGeom prst="rect">
            <a:avLst/>
          </a:prstGeom>
          <a:solidFill>
            <a:srgbClr val="66FF33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o-RO" sz="2000" b="1" dirty="0" smtClean="0"/>
              <a:t>AGE</a:t>
            </a:r>
            <a:endParaRPr lang="en-GB" sz="2000" b="1" dirty="0"/>
          </a:p>
        </p:txBody>
      </p:sp>
      <p:sp>
        <p:nvSpPr>
          <p:cNvPr id="4" name="Rectangle 3"/>
          <p:cNvSpPr/>
          <p:nvPr/>
        </p:nvSpPr>
        <p:spPr>
          <a:xfrm>
            <a:off x="467544" y="6093296"/>
            <a:ext cx="144016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1475656" y="6093296"/>
            <a:ext cx="144016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483768" y="6093296"/>
            <a:ext cx="144016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2"/>
          </p:nvPr>
        </p:nvSpPr>
        <p:spPr>
          <a:xfrm>
            <a:off x="395536" y="332656"/>
            <a:ext cx="8352928" cy="5256584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ro-RO" b="1" u="sng" dirty="0" smtClean="0"/>
              <a:t>Introduction</a:t>
            </a:r>
          </a:p>
          <a:p>
            <a:endParaRPr lang="en-GB" dirty="0" smtClean="0"/>
          </a:p>
          <a:p>
            <a:r>
              <a:rPr lang="ro-RO" dirty="0" smtClean="0"/>
              <a:t>Gender equity in medicine is a prominent topic in the medical profession represented in medical editorials, scientific literature, and mass media.</a:t>
            </a:r>
          </a:p>
          <a:p>
            <a:r>
              <a:rPr lang="ro-RO" dirty="0" smtClean="0"/>
              <a:t>There is </a:t>
            </a:r>
            <a:r>
              <a:rPr lang="en-US" dirty="0" smtClean="0"/>
              <a:t>a </a:t>
            </a:r>
            <a:r>
              <a:rPr lang="ro-RO" dirty="0" smtClean="0"/>
              <a:t>gender disparity in the medical profession, including evidence for inequities in evaluation, promotion and ava</a:t>
            </a:r>
            <a:r>
              <a:rPr lang="en-GB" dirty="0" smtClean="0"/>
              <a:t>n</a:t>
            </a:r>
            <a:r>
              <a:rPr lang="ro-RO" dirty="0" smtClean="0"/>
              <a:t>cement</a:t>
            </a:r>
            <a:r>
              <a:rPr lang="en-GB" dirty="0" smtClean="0"/>
              <a:t> </a:t>
            </a:r>
            <a:r>
              <a:rPr lang="ro-RO" baseline="30000" dirty="0" smtClean="0"/>
              <a:t>1</a:t>
            </a:r>
            <a:r>
              <a:rPr lang="ro-RO" dirty="0" smtClean="0"/>
              <a:t>. </a:t>
            </a:r>
          </a:p>
          <a:p>
            <a:r>
              <a:rPr lang="ro-RO" dirty="0" smtClean="0"/>
              <a:t>Contributors to gender inequity in medicine include implicit and explicit bias, cultural factors, unsuportive work environments, and representation of women in medicine</a:t>
            </a:r>
            <a:r>
              <a:rPr lang="en-GB" dirty="0" smtClean="0"/>
              <a:t> </a:t>
            </a:r>
            <a:r>
              <a:rPr lang="ro-RO" baseline="30000" dirty="0" smtClean="0"/>
              <a:t>2</a:t>
            </a:r>
            <a:r>
              <a:rPr lang="en-US" dirty="0" smtClean="0"/>
              <a:t>.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395536" y="5877272"/>
            <a:ext cx="8352928" cy="76944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100" dirty="0" smtClean="0"/>
              <a:t>1. Shannon </a:t>
            </a:r>
            <a:r>
              <a:rPr lang="en-US" sz="1100" dirty="0"/>
              <a:t>M. </a:t>
            </a:r>
            <a:r>
              <a:rPr lang="en-US" sz="1100" dirty="0" err="1" smtClean="0"/>
              <a:t>Ruzycki</a:t>
            </a:r>
            <a:r>
              <a:rPr lang="en-US" sz="1100" dirty="0" smtClean="0"/>
              <a:t>, Sarah </a:t>
            </a:r>
            <a:r>
              <a:rPr lang="en-US" sz="1100" dirty="0"/>
              <a:t>Fletcher; </a:t>
            </a:r>
            <a:r>
              <a:rPr lang="en-US" sz="1100" dirty="0" err="1"/>
              <a:t>Madalene</a:t>
            </a:r>
            <a:r>
              <a:rPr lang="en-US" sz="1100" dirty="0"/>
              <a:t> Earp, </a:t>
            </a:r>
            <a:r>
              <a:rPr lang="en-US" sz="1100" dirty="0" err="1" smtClean="0"/>
              <a:t>Aleem</a:t>
            </a:r>
            <a:r>
              <a:rPr lang="en-US" sz="1100" dirty="0" smtClean="0"/>
              <a:t> </a:t>
            </a:r>
            <a:r>
              <a:rPr lang="en-US" sz="1100" dirty="0" err="1" smtClean="0"/>
              <a:t>Bharwani</a:t>
            </a:r>
            <a:r>
              <a:rPr lang="en-US" sz="1100" dirty="0" smtClean="0"/>
              <a:t>, </a:t>
            </a:r>
            <a:r>
              <a:rPr lang="en-US" sz="1100" dirty="0"/>
              <a:t>Kirstie C. </a:t>
            </a:r>
            <a:r>
              <a:rPr lang="en-US" sz="1100" dirty="0" smtClean="0"/>
              <a:t>Lithgow. </a:t>
            </a:r>
            <a:r>
              <a:rPr lang="en-GB" sz="1100" dirty="0"/>
              <a:t>Trends in the Proportion of Female Speakers at Medical </a:t>
            </a:r>
            <a:r>
              <a:rPr lang="en-GB" sz="1100" dirty="0" smtClean="0"/>
              <a:t>Conferences in </a:t>
            </a:r>
            <a:r>
              <a:rPr lang="en-GB" sz="1100" dirty="0"/>
              <a:t>the United States and in Canada, 2007 to </a:t>
            </a:r>
            <a:r>
              <a:rPr lang="en-GB" sz="1100" dirty="0" smtClean="0"/>
              <a:t>2017. </a:t>
            </a:r>
            <a:r>
              <a:rPr lang="en-GB" sz="1100" dirty="0"/>
              <a:t>JAMA Network Open. 2019;2(4):e192103</a:t>
            </a:r>
            <a:r>
              <a:rPr lang="en-GB" sz="1100" dirty="0" smtClean="0"/>
              <a:t>.</a:t>
            </a:r>
          </a:p>
          <a:p>
            <a:pPr algn="just"/>
            <a:r>
              <a:rPr lang="en-GB" sz="1100" dirty="0"/>
              <a:t>2. </a:t>
            </a:r>
            <a:r>
              <a:rPr lang="en-GB" sz="1100" dirty="0" err="1"/>
              <a:t>Mascarenhas</a:t>
            </a:r>
            <a:r>
              <a:rPr lang="en-GB" sz="1100" dirty="0"/>
              <a:t> A, Moore JE, </a:t>
            </a:r>
            <a:r>
              <a:rPr lang="en-GB" sz="1100" dirty="0" err="1"/>
              <a:t>Tricco</a:t>
            </a:r>
            <a:r>
              <a:rPr lang="en-GB" sz="1100" dirty="0"/>
              <a:t> AC, et al. Perceptions and experiences of a gender gap at a Canadian </a:t>
            </a:r>
            <a:r>
              <a:rPr lang="en-GB" sz="1100" dirty="0" smtClean="0"/>
              <a:t>research institute </a:t>
            </a:r>
            <a:r>
              <a:rPr lang="en-GB" sz="1100" dirty="0"/>
              <a:t>and potential strategies to mitigate this gap: a sequential mixed-methods study. CMAJ Open. 2017;5(1</a:t>
            </a:r>
            <a:r>
              <a:rPr lang="en-GB" sz="1100" dirty="0" smtClean="0"/>
              <a:t>): E144-E151.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6454966"/>
              </p:ext>
            </p:extLst>
          </p:nvPr>
        </p:nvGraphicFramePr>
        <p:xfrm>
          <a:off x="971600" y="620688"/>
          <a:ext cx="7200800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95536" y="1061418"/>
          <a:ext cx="8424936" cy="5247902"/>
        </p:xfrm>
        <a:graphic>
          <a:graphicData uri="http://schemas.openxmlformats.org/drawingml/2006/table">
            <a:tbl>
              <a:tblPr/>
              <a:tblGrid>
                <a:gridCol w="1440160"/>
                <a:gridCol w="864096"/>
                <a:gridCol w="948964"/>
                <a:gridCol w="707221"/>
                <a:gridCol w="1008111"/>
                <a:gridCol w="864096"/>
                <a:gridCol w="936104"/>
                <a:gridCol w="648072"/>
                <a:gridCol w="1008112"/>
              </a:tblGrid>
              <a:tr h="34252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Head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GB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681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Women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18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Women%</a:t>
                      </a:r>
                      <a:endParaRPr lang="en-GB" sz="18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Men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1800" b="1" i="0" u="none" strike="noStrike" dirty="0" smtClean="0">
                          <a:solidFill>
                            <a:srgbClr val="0000FF"/>
                          </a:solidFill>
                          <a:latin typeface="Calibri"/>
                        </a:rPr>
                        <a:t>Men</a:t>
                      </a:r>
                      <a:r>
                        <a:rPr lang="ro-RO" sz="1800" b="1" i="0" u="none" strike="noStrike" baseline="0" dirty="0" smtClean="0">
                          <a:solidFill>
                            <a:srgbClr val="0000FF"/>
                          </a:solidFill>
                          <a:latin typeface="Calibri"/>
                        </a:rPr>
                        <a:t> %</a:t>
                      </a:r>
                      <a:endParaRPr lang="en-GB" sz="1800" b="1" i="0" u="none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Women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18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Women%</a:t>
                      </a:r>
                      <a:endParaRPr lang="en-GB" sz="18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Men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1800" b="1" i="0" u="none" strike="noStrike" dirty="0" smtClean="0">
                          <a:solidFill>
                            <a:srgbClr val="0000FF"/>
                          </a:solidFill>
                          <a:latin typeface="Calibri"/>
                        </a:rPr>
                        <a:t>Men</a:t>
                      </a:r>
                      <a:r>
                        <a:rPr lang="ro-RO" sz="1800" b="1" i="0" u="none" strike="noStrike" baseline="0" dirty="0" smtClean="0">
                          <a:solidFill>
                            <a:srgbClr val="0000FF"/>
                          </a:solidFill>
                          <a:latin typeface="Calibri"/>
                        </a:rPr>
                        <a:t> %</a:t>
                      </a:r>
                      <a:endParaRPr lang="en-GB" sz="1800" b="1" i="0" u="none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46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Preclinical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56%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44%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9158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Internal Medicine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72%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28%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46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Surgical Dep.</a:t>
                      </a:r>
                      <a:endParaRPr lang="en-GB" sz="20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12%</a:t>
                      </a:r>
                      <a:endParaRPr lang="en-GB" sz="20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88%</a:t>
                      </a:r>
                      <a:endParaRPr lang="en-GB" sz="20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875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Nursing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75%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25%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46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Management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70%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30%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524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81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57%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43%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80%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20%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11425" y="260648"/>
            <a:ext cx="61702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Faculty of Medicine – University “Lucian </a:t>
            </a:r>
            <a:r>
              <a:rPr lang="en-GB" sz="2000" b="1" dirty="0" err="1" smtClean="0"/>
              <a:t>Blaga</a:t>
            </a:r>
            <a:r>
              <a:rPr lang="en-GB" sz="2000" b="1" dirty="0" smtClean="0"/>
              <a:t>” Sibiu</a:t>
            </a:r>
            <a:endParaRPr lang="en-GB" sz="2000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899592" y="1124744"/>
          <a:ext cx="7416824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07704" y="620688"/>
            <a:ext cx="5256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Head of Departments </a:t>
            </a:r>
            <a:r>
              <a:rPr lang="ro-RO" sz="1600" b="1" dirty="0" smtClean="0"/>
              <a:t>at</a:t>
            </a:r>
            <a:r>
              <a:rPr lang="en-GB" sz="1600" b="1" dirty="0" smtClean="0"/>
              <a:t> Faculty of Medicine. University “Lucian </a:t>
            </a:r>
            <a:r>
              <a:rPr lang="en-GB" sz="1600" b="1" dirty="0" err="1" smtClean="0"/>
              <a:t>Blaga</a:t>
            </a:r>
            <a:r>
              <a:rPr lang="en-GB" sz="1600" b="1" dirty="0" smtClean="0"/>
              <a:t>”</a:t>
            </a:r>
            <a:r>
              <a:rPr lang="ro-RO" sz="1600" b="1" dirty="0" smtClean="0"/>
              <a:t> Sibiu</a:t>
            </a:r>
            <a:r>
              <a:rPr lang="en-GB" sz="1600" b="1" dirty="0" smtClean="0"/>
              <a:t> *</a:t>
            </a:r>
            <a:endParaRPr lang="en-GB" sz="1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6269250"/>
            <a:ext cx="6984776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* The European Union Council Informal Summit – 9 May 2019</a:t>
            </a:r>
            <a:endParaRPr lang="en-GB" sz="2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1912413"/>
              </p:ext>
            </p:extLst>
          </p:nvPr>
        </p:nvGraphicFramePr>
        <p:xfrm>
          <a:off x="20387" y="33766"/>
          <a:ext cx="5343702" cy="3827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6415020"/>
              </p:ext>
            </p:extLst>
          </p:nvPr>
        </p:nvGraphicFramePr>
        <p:xfrm>
          <a:off x="3923928" y="3284984"/>
          <a:ext cx="5040560" cy="3456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64089" y="4869160"/>
            <a:ext cx="7200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12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660232" y="4312797"/>
            <a:ext cx="7200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5" name="Rectangle 1"/>
          <p:cNvSpPr>
            <a:spLocks noChangeArrowheads="1"/>
          </p:cNvSpPr>
          <p:nvPr/>
        </p:nvSpPr>
        <p:spPr bwMode="auto">
          <a:xfrm>
            <a:off x="179512" y="925270"/>
            <a:ext cx="8712968" cy="483209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IV. Conclusions</a:t>
            </a:r>
            <a:endParaRPr kumimoji="0" lang="en-GB" sz="28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algn="just"/>
            <a:r>
              <a:rPr lang="ro-RO" sz="2800" dirty="0" smtClean="0">
                <a:solidFill>
                  <a:srgbClr val="000000"/>
                </a:solidFill>
              </a:rPr>
              <a:t>1.Although our results indicate that the proportion of women doctors is incresed in healthcare field, women continue to be under</a:t>
            </a:r>
            <a:r>
              <a:rPr lang="en-GB" sz="2800" dirty="0" smtClean="0">
                <a:solidFill>
                  <a:srgbClr val="000000"/>
                </a:solidFill>
              </a:rPr>
              <a:t>-</a:t>
            </a:r>
            <a:r>
              <a:rPr lang="ro-RO" sz="2800" dirty="0" smtClean="0">
                <a:solidFill>
                  <a:srgbClr val="000000"/>
                </a:solidFill>
              </a:rPr>
              <a:t>represented as head of departments and in a leadership position.</a:t>
            </a:r>
            <a:endParaRPr lang="en-GB" sz="2800" dirty="0" smtClean="0">
              <a:solidFill>
                <a:srgbClr val="000000"/>
              </a:solidFill>
            </a:endParaRPr>
          </a:p>
          <a:p>
            <a:pPr algn="just"/>
            <a:endParaRPr lang="en-GB" sz="2800" dirty="0" smtClean="0">
              <a:solidFill>
                <a:srgbClr val="FF0000"/>
              </a:solidFill>
            </a:endParaRPr>
          </a:p>
          <a:p>
            <a:pPr algn="just"/>
            <a:r>
              <a:rPr lang="en-GB" sz="2800" dirty="0" smtClean="0"/>
              <a:t>2. Women doctors in Romania are mostly general practitioners.</a:t>
            </a:r>
          </a:p>
          <a:p>
            <a:pPr algn="just"/>
            <a:r>
              <a:rPr lang="en-GB" sz="2800" dirty="0" smtClean="0"/>
              <a:t>3. Younger doctors, including especially women, do not want to be general practitioners !!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9792" y="1484784"/>
            <a:ext cx="3810000" cy="288032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ro-RO" sz="3200" dirty="0" smtClean="0"/>
              <a:t>Visibility or representation of women doctors is an important facet of gender equity.</a:t>
            </a:r>
            <a:endParaRPr lang="en-GB" sz="3200" dirty="0" smtClean="0"/>
          </a:p>
          <a:p>
            <a:endParaRPr lang="en-GB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02624" cy="2455912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ro-RO" b="1" dirty="0" smtClean="0"/>
              <a:t>Objective</a:t>
            </a:r>
            <a:endParaRPr lang="ro-RO" dirty="0" smtClean="0"/>
          </a:p>
          <a:p>
            <a:r>
              <a:rPr lang="ro-RO" dirty="0" smtClean="0"/>
              <a:t>To determine the actual trend in the proportion of the women doctors in the healthcare field and medical work organization.</a:t>
            </a:r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2"/>
          </p:nvPr>
        </p:nvSpPr>
        <p:spPr>
          <a:xfrm>
            <a:off x="755576" y="1981200"/>
            <a:ext cx="7702624" cy="332000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ro-RO" b="1" u="sng" dirty="0" smtClean="0"/>
              <a:t>I.</a:t>
            </a:r>
            <a:r>
              <a:rPr lang="en-GB" b="1" u="sng" dirty="0" smtClean="0"/>
              <a:t> </a:t>
            </a:r>
            <a:r>
              <a:rPr lang="ro-RO" b="1" u="sng" dirty="0" smtClean="0"/>
              <a:t>Aim of the study</a:t>
            </a:r>
            <a:endParaRPr lang="en-GB" dirty="0" smtClean="0"/>
          </a:p>
          <a:p>
            <a:r>
              <a:rPr lang="ro-RO" dirty="0" smtClean="0"/>
              <a:t> To investigate the number and percentage of women students enrolled in medicine universities and women doctors involved in the healthcare sector and work organization.</a:t>
            </a:r>
            <a:endParaRPr lang="en-GB" dirty="0" smtClean="0"/>
          </a:p>
          <a:p>
            <a:r>
              <a:rPr lang="en-GB" dirty="0" smtClean="0"/>
              <a:t>Therefore, our study presents the situation in Romania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 txBox="1">
            <a:spLocks/>
          </p:cNvSpPr>
          <p:nvPr/>
        </p:nvSpPr>
        <p:spPr>
          <a:xfrm>
            <a:off x="323528" y="2060848"/>
            <a:ext cx="8062664" cy="20882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algn="just"/>
            <a:r>
              <a:rPr lang="ro-RO" sz="2800" b="1" u="sng" dirty="0" smtClean="0"/>
              <a:t>II.Material and method</a:t>
            </a:r>
            <a:endParaRPr lang="en-GB" sz="2800" b="1" u="sng" dirty="0" smtClean="0"/>
          </a:p>
          <a:p>
            <a:pPr algn="just"/>
            <a:endParaRPr lang="en-GB" sz="2800" dirty="0" smtClean="0"/>
          </a:p>
          <a:p>
            <a:pPr algn="just">
              <a:buFont typeface="Wingdings" pitchFamily="2" charset="2"/>
              <a:buChar char="v"/>
            </a:pPr>
            <a:r>
              <a:rPr lang="ro-RO" sz="2800" dirty="0" smtClean="0"/>
              <a:t>Collecting the data from Romanian Authorities in this field</a:t>
            </a:r>
            <a:endParaRPr lang="en-US" sz="2800" dirty="0" smtClean="0"/>
          </a:p>
          <a:p>
            <a:pPr algn="just">
              <a:buFont typeface="Wingdings" pitchFamily="2" charset="2"/>
              <a:buChar char="v"/>
            </a:pPr>
            <a:r>
              <a:rPr lang="en-US" sz="2800" dirty="0"/>
              <a:t> </a:t>
            </a:r>
            <a:r>
              <a:rPr lang="en-GB" sz="2800" dirty="0"/>
              <a:t>Romania in figures. Statistic breviary.  </a:t>
            </a:r>
            <a:r>
              <a:rPr lang="en-GB" sz="2800" dirty="0" smtClean="0"/>
              <a:t>Health. In </a:t>
            </a:r>
            <a:r>
              <a:rPr lang="en-GB" sz="2800" dirty="0"/>
              <a:t>Romanian National Institute of </a:t>
            </a:r>
            <a:r>
              <a:rPr lang="en-GB" sz="2800" dirty="0" smtClean="0"/>
              <a:t>Statistics, </a:t>
            </a:r>
            <a:r>
              <a:rPr lang="en-GB" sz="2800" dirty="0"/>
              <a:t>pp. 43-47, </a:t>
            </a:r>
            <a:r>
              <a:rPr lang="en-GB" sz="2800" dirty="0" smtClean="0"/>
              <a:t>2017.</a:t>
            </a:r>
            <a:r>
              <a:rPr lang="en-GB" sz="2800" dirty="0"/>
              <a:t> </a:t>
            </a:r>
            <a:endParaRPr lang="en-GB" sz="2800" dirty="0" smtClean="0"/>
          </a:p>
          <a:p>
            <a:pPr algn="just">
              <a:buFont typeface="Wingdings" pitchFamily="2" charset="2"/>
              <a:buChar char="v"/>
            </a:pPr>
            <a:endParaRPr lang="en-GB" sz="2800" dirty="0" smtClean="0"/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7" name="Rectangle 1"/>
          <p:cNvSpPr>
            <a:spLocks noChangeArrowheads="1"/>
          </p:cNvSpPr>
          <p:nvPr/>
        </p:nvSpPr>
        <p:spPr bwMode="auto">
          <a:xfrm>
            <a:off x="179512" y="261229"/>
            <a:ext cx="8640960" cy="95410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1" hangingPunct="1"/>
            <a:r>
              <a:rPr lang="en-GB" sz="2800" b="1" dirty="0" smtClean="0"/>
              <a:t>Romania</a:t>
            </a:r>
            <a:r>
              <a:rPr lang="ro-RO" sz="2800" b="1" dirty="0" smtClean="0"/>
              <a:t>n</a:t>
            </a:r>
            <a:r>
              <a:rPr lang="en-GB" sz="2800" b="1" dirty="0" smtClean="0"/>
              <a:t> Doctors (without dentists) </a:t>
            </a:r>
            <a:endParaRPr lang="ro-RO" sz="2800" b="1" dirty="0" smtClean="0"/>
          </a:p>
          <a:p>
            <a:pPr lvl="0" eaLnBrk="1" hangingPunct="1"/>
            <a:r>
              <a:rPr lang="en-GB" sz="2800" b="1" dirty="0" smtClean="0"/>
              <a:t>by age and gender</a:t>
            </a:r>
            <a:endParaRPr kumimoji="0" lang="en-US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3568" y="1484784"/>
          <a:ext cx="7704858" cy="4968549"/>
        </p:xfrm>
        <a:graphic>
          <a:graphicData uri="http://schemas.openxmlformats.org/drawingml/2006/table">
            <a:tbl>
              <a:tblPr/>
              <a:tblGrid>
                <a:gridCol w="1284143"/>
                <a:gridCol w="1284143"/>
                <a:gridCol w="1284143"/>
                <a:gridCol w="1284143"/>
                <a:gridCol w="1284143"/>
                <a:gridCol w="1284143"/>
              </a:tblGrid>
              <a:tr h="55206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Age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Men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Women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Men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Women%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06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0,02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06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25-34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4740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16741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8,27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20,94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06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35-44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4115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9803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13918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7,18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17,11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06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45-54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3768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9047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12815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6,58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15,79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06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55-64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3701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7897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11598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6,46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13,78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06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65-74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1036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2147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1,81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1,94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06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75+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0,07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06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17412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39892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57304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30,39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69,61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3167238"/>
              </p:ext>
            </p:extLst>
          </p:nvPr>
        </p:nvGraphicFramePr>
        <p:xfrm>
          <a:off x="611560" y="476672"/>
          <a:ext cx="7992888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2675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95536" y="6093296"/>
            <a:ext cx="216024" cy="21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467544" y="6093296"/>
            <a:ext cx="144016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547664" y="6093296"/>
            <a:ext cx="216024" cy="2160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3533</TotalTime>
  <Words>921</Words>
  <Application>Microsoft Office PowerPoint</Application>
  <PresentationFormat>Presentazione su schermo (4:3)</PresentationFormat>
  <Paragraphs>339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5" baseType="lpstr">
      <vt:lpstr>Flow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CMB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Corruption, democracy and health</dc:title>
  <dc:creator>Dr.Dan Peretianu</dc:creator>
  <cp:lastModifiedBy>Raffaella Rossano</cp:lastModifiedBy>
  <cp:revision>251</cp:revision>
  <dcterms:created xsi:type="dcterms:W3CDTF">1998-05-30T08:59:00Z</dcterms:created>
  <dcterms:modified xsi:type="dcterms:W3CDTF">2019-05-22T09:01:09Z</dcterms:modified>
</cp:coreProperties>
</file>