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6" r:id="rId10"/>
    <p:sldId id="267" r:id="rId11"/>
    <p:sldId id="269" r:id="rId12"/>
    <p:sldId id="268" r:id="rId13"/>
  </p:sldIdLst>
  <p:sldSz cx="12192000" cy="6858000"/>
  <p:notesSz cx="9855200" cy="6718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D7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D7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D7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55" y="24383"/>
            <a:ext cx="1325880" cy="11018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8338" y="3440048"/>
            <a:ext cx="9815322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D7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555241"/>
            <a:ext cx="11424919" cy="426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hyperlink" Target="http://www.portfoliofocus.it/allegati/video/LasicurezzapersonaleaportatadiGalaxy.mp4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67500">
              <a:lnSpc>
                <a:spcPct val="100000"/>
              </a:lnSpc>
              <a:spcBef>
                <a:spcPts val="105"/>
              </a:spcBef>
            </a:pPr>
            <a:r>
              <a:rPr dirty="0"/>
              <a:t>Pr</a:t>
            </a:r>
            <a:r>
              <a:rPr spc="-10" dirty="0"/>
              <a:t>o</a:t>
            </a:r>
            <a:r>
              <a:rPr spc="-20" dirty="0"/>
              <a:t>p</a:t>
            </a:r>
            <a:r>
              <a:rPr dirty="0"/>
              <a:t>osta</a:t>
            </a:r>
            <a:r>
              <a:rPr spc="-225" dirty="0"/>
              <a:t> </a:t>
            </a:r>
            <a:r>
              <a:rPr dirty="0"/>
              <a:t>ANAAO</a:t>
            </a:r>
          </a:p>
        </p:txBody>
      </p:sp>
      <p:sp>
        <p:nvSpPr>
          <p:cNvPr id="3" name="object 3"/>
          <p:cNvSpPr/>
          <p:nvPr/>
        </p:nvSpPr>
        <p:spPr>
          <a:xfrm>
            <a:off x="2843783" y="4014215"/>
            <a:ext cx="8270875" cy="0"/>
          </a:xfrm>
          <a:custGeom>
            <a:avLst/>
            <a:gdLst/>
            <a:ahLst/>
            <a:cxnLst/>
            <a:rect l="l" t="t" r="r" b="b"/>
            <a:pathLst>
              <a:path w="8270875">
                <a:moveTo>
                  <a:pt x="0" y="0"/>
                </a:moveTo>
                <a:lnTo>
                  <a:pt x="8270748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28A4FC15-4D9B-4DE1-A3CA-BB41E29E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071" y="595424"/>
            <a:ext cx="2743200" cy="1442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39623"/>
            <a:ext cx="1815083" cy="14996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01011" y="4963667"/>
            <a:ext cx="7672070" cy="1196340"/>
          </a:xfrm>
          <a:custGeom>
            <a:avLst/>
            <a:gdLst/>
            <a:ahLst/>
            <a:cxnLst/>
            <a:rect l="l" t="t" r="r" b="b"/>
            <a:pathLst>
              <a:path w="7672070" h="1196339">
                <a:moveTo>
                  <a:pt x="0" y="1196339"/>
                </a:moveTo>
                <a:lnTo>
                  <a:pt x="7671561" y="1196339"/>
                </a:lnTo>
                <a:lnTo>
                  <a:pt x="7671561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ln w="60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0" y="3429000"/>
            <a:ext cx="7672070" cy="1195070"/>
          </a:xfrm>
          <a:custGeom>
            <a:avLst/>
            <a:gdLst/>
            <a:ahLst/>
            <a:cxnLst/>
            <a:rect l="l" t="t" r="r" b="b"/>
            <a:pathLst>
              <a:path w="7672070" h="1195070">
                <a:moveTo>
                  <a:pt x="0" y="1194562"/>
                </a:moveTo>
                <a:lnTo>
                  <a:pt x="7671561" y="1194562"/>
                </a:lnTo>
                <a:lnTo>
                  <a:pt x="7671561" y="0"/>
                </a:lnTo>
                <a:lnTo>
                  <a:pt x="0" y="0"/>
                </a:lnTo>
                <a:lnTo>
                  <a:pt x="0" y="1194562"/>
                </a:lnTo>
                <a:close/>
              </a:path>
            </a:pathLst>
          </a:custGeom>
          <a:ln w="609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291" y="277825"/>
            <a:ext cx="386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Calibri Light"/>
                <a:cs typeface="Calibri Light"/>
              </a:rPr>
              <a:t>Desio</a:t>
            </a:r>
            <a:r>
              <a:rPr sz="4000" b="0" spc="-30" dirty="0">
                <a:latin typeface="Calibri Light"/>
                <a:cs typeface="Calibri Light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SMI</a:t>
            </a:r>
            <a:r>
              <a:rPr sz="4000" b="1" spc="-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4000" b="1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35" dirty="0">
                <a:latin typeface="Calibri Light"/>
                <a:cs typeface="Calibri Light"/>
              </a:rPr>
              <a:t>C</a:t>
            </a:r>
            <a:r>
              <a:rPr sz="4000" b="0" spc="-30" dirty="0">
                <a:latin typeface="Calibri Light"/>
                <a:cs typeface="Calibri Light"/>
              </a:rPr>
              <a:t>ar</a:t>
            </a:r>
            <a:r>
              <a:rPr sz="4000" b="0" spc="-5" dirty="0">
                <a:latin typeface="Calibri Light"/>
                <a:cs typeface="Calibri Light"/>
              </a:rPr>
              <a:t>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5589" y="1772633"/>
            <a:ext cx="4961890" cy="10966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ct val="106700"/>
              </a:lnSpc>
              <a:spcBef>
                <a:spcPts val="250"/>
              </a:spcBef>
            </a:pPr>
            <a:r>
              <a:rPr sz="1800" spc="-5" dirty="0">
                <a:solidFill>
                  <a:srgbClr val="1D3946"/>
                </a:solidFill>
                <a:latin typeface="Calibri"/>
                <a:cs typeface="Calibri"/>
              </a:rPr>
              <a:t>La </a:t>
            </a:r>
            <a:r>
              <a:rPr sz="1800" spc="-20" dirty="0">
                <a:solidFill>
                  <a:srgbClr val="1D3946"/>
                </a:solidFill>
                <a:latin typeface="Calibri"/>
                <a:cs typeface="Calibri"/>
              </a:rPr>
              <a:t>Carta </a:t>
            </a:r>
            <a:r>
              <a:rPr sz="1800" spc="-5" dirty="0">
                <a:solidFill>
                  <a:srgbClr val="1D3946"/>
                </a:solidFill>
                <a:latin typeface="Calibri"/>
                <a:cs typeface="Calibri"/>
              </a:rPr>
              <a:t>Desio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SMILE </a:t>
            </a:r>
            <a:r>
              <a:rPr sz="1800" spc="-10" dirty="0">
                <a:solidFill>
                  <a:srgbClr val="1D3946"/>
                </a:solidFill>
                <a:latin typeface="Calibri"/>
                <a:cs typeface="Calibri"/>
              </a:rPr>
              <a:t>Card </a:t>
            </a:r>
            <a:r>
              <a:rPr sz="1800" spc="-20" dirty="0">
                <a:solidFill>
                  <a:srgbClr val="1D3946"/>
                </a:solidFill>
                <a:latin typeface="Calibri"/>
                <a:cs typeface="Calibri"/>
              </a:rPr>
              <a:t>consente </a:t>
            </a:r>
            <a:r>
              <a:rPr sz="1800" dirty="0">
                <a:solidFill>
                  <a:srgbClr val="1D3946"/>
                </a:solidFill>
                <a:latin typeface="Calibri"/>
                <a:cs typeface="Calibri"/>
              </a:rPr>
              <a:t>al </a:t>
            </a:r>
            <a:r>
              <a:rPr sz="1800" spc="-20" dirty="0">
                <a:solidFill>
                  <a:srgbClr val="1D3946"/>
                </a:solidFill>
                <a:latin typeface="Calibri"/>
                <a:cs typeface="Calibri"/>
              </a:rPr>
              <a:t>titolare </a:t>
            </a:r>
            <a:r>
              <a:rPr sz="1800" spc="-1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3946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D3946"/>
                </a:solidFill>
                <a:latin typeface="Calibri"/>
                <a:cs typeface="Calibri"/>
              </a:rPr>
              <a:t>accedere </a:t>
            </a:r>
            <a:r>
              <a:rPr sz="1800" spc="-25" dirty="0">
                <a:solidFill>
                  <a:srgbClr val="1D3946"/>
                </a:solidFill>
                <a:latin typeface="Calibri"/>
                <a:cs typeface="Calibri"/>
              </a:rPr>
              <a:t>gratuitamente </a:t>
            </a:r>
            <a:r>
              <a:rPr sz="1800" dirty="0">
                <a:solidFill>
                  <a:srgbClr val="1D3946"/>
                </a:solidFill>
                <a:latin typeface="Calibri"/>
                <a:cs typeface="Calibri"/>
              </a:rPr>
              <a:t>ai </a:t>
            </a:r>
            <a:r>
              <a:rPr sz="1800" spc="-5" dirty="0">
                <a:solidFill>
                  <a:srgbClr val="1D3946"/>
                </a:solidFill>
                <a:latin typeface="Calibri"/>
                <a:cs typeface="Calibri"/>
              </a:rPr>
              <a:t>servizi </a:t>
            </a:r>
            <a:r>
              <a:rPr sz="1800" spc="-20" dirty="0">
                <a:solidFill>
                  <a:srgbClr val="1D3946"/>
                </a:solidFill>
                <a:latin typeface="Calibri"/>
                <a:cs typeface="Calibri"/>
              </a:rPr>
              <a:t>riservati </a:t>
            </a:r>
            <a:r>
              <a:rPr sz="1800" dirty="0">
                <a:solidFill>
                  <a:srgbClr val="1D3946"/>
                </a:solidFill>
                <a:latin typeface="Calibri"/>
                <a:cs typeface="Calibri"/>
              </a:rPr>
              <a:t>ai </a:t>
            </a:r>
            <a:r>
              <a:rPr sz="1800" spc="-5" dirty="0">
                <a:solidFill>
                  <a:srgbClr val="1D3946"/>
                </a:solidFill>
                <a:latin typeface="Calibri"/>
                <a:cs typeface="Calibri"/>
              </a:rPr>
              <a:t>clienti </a:t>
            </a:r>
            <a:r>
              <a:rPr sz="180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3946"/>
                </a:solidFill>
                <a:latin typeface="Calibri"/>
                <a:cs typeface="Calibri"/>
              </a:rPr>
              <a:t>della</a:t>
            </a:r>
            <a:r>
              <a:rPr sz="1800" spc="-1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3946"/>
                </a:solidFill>
                <a:latin typeface="Calibri"/>
                <a:cs typeface="Calibri"/>
              </a:rPr>
              <a:t>Banca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8863" y="3516629"/>
            <a:ext cx="7454265" cy="8991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125"/>
              </a:spcBef>
            </a:pP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“Desio</a:t>
            </a:r>
            <a:r>
              <a:rPr sz="1200" spc="7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Smile</a:t>
            </a:r>
            <a:r>
              <a:rPr sz="2000" b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Card”</a:t>
            </a:r>
            <a:r>
              <a:rPr sz="1200" spc="2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permette</a:t>
            </a:r>
            <a:r>
              <a:rPr sz="1200" spc="4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all’Utente</a:t>
            </a:r>
            <a:r>
              <a:rPr sz="1200" spc="2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di</a:t>
            </a:r>
            <a:r>
              <a:rPr sz="1200" spc="3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beneficiare</a:t>
            </a:r>
            <a:r>
              <a:rPr sz="1200" spc="1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di</a:t>
            </a:r>
            <a:r>
              <a:rPr sz="1200" spc="5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sconti</a:t>
            </a:r>
            <a:r>
              <a:rPr sz="1200" spc="5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e</a:t>
            </a:r>
            <a:r>
              <a:rPr sz="1200" spc="7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servizi</a:t>
            </a:r>
            <a:r>
              <a:rPr sz="1200" spc="2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D3946"/>
                </a:solidFill>
                <a:latin typeface="Calibri"/>
                <a:cs typeface="Calibri"/>
              </a:rPr>
              <a:t>esclusivi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,</a:t>
            </a:r>
            <a:r>
              <a:rPr sz="1200" spc="1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dei</a:t>
            </a:r>
            <a:r>
              <a:rPr sz="1200" spc="4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migliori</a:t>
            </a:r>
            <a:r>
              <a:rPr sz="1200" spc="1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brand</a:t>
            </a:r>
            <a:r>
              <a:rPr sz="1200" spc="2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con</a:t>
            </a:r>
            <a:r>
              <a:rPr sz="1200" spc="7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accesso</a:t>
            </a:r>
            <a:r>
              <a:rPr sz="1200" spc="5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ad </a:t>
            </a:r>
            <a:r>
              <a:rPr sz="1200" spc="-254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una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D3946"/>
                </a:solidFill>
                <a:latin typeface="Calibri"/>
                <a:cs typeface="Calibri"/>
              </a:rPr>
              <a:t>piattaforma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,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sempre</a:t>
            </a:r>
            <a:r>
              <a:rPr sz="1200" spc="-4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portata</a:t>
            </a:r>
            <a:r>
              <a:rPr sz="1200" spc="-4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di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mano: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viaggi,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 sport,</a:t>
            </a:r>
            <a:r>
              <a:rPr sz="1200" spc="-3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abbigliamento,</a:t>
            </a:r>
            <a:r>
              <a:rPr sz="1200" spc="-4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tecnologia.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Inoltre,</a:t>
            </a:r>
            <a:r>
              <a:rPr sz="1200" spc="-6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saranno</a:t>
            </a:r>
            <a:r>
              <a:rPr sz="1200" spc="-3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disposizione</a:t>
            </a:r>
            <a:r>
              <a:rPr sz="1200" spc="-5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del</a:t>
            </a:r>
            <a:r>
              <a:rPr sz="1200" spc="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cliente,</a:t>
            </a:r>
            <a:r>
              <a:rPr sz="1200" spc="-4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convenzioni</a:t>
            </a:r>
            <a:r>
              <a:rPr sz="1200" spc="-5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con</a:t>
            </a:r>
            <a:r>
              <a:rPr sz="1200" spc="2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condizioni</a:t>
            </a:r>
            <a:r>
              <a:rPr sz="1200" spc="-5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agevolate.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8863" y="5146294"/>
            <a:ext cx="71812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E’ il servizio che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permette all’Utente,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per il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tramite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del Servizio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Clienti 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telefonico,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di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prenotare, </a:t>
            </a:r>
            <a:r>
              <a:rPr sz="1200" b="1" spc="-5" dirty="0">
                <a:solidFill>
                  <a:srgbClr val="1D3946"/>
                </a:solidFill>
                <a:latin typeface="Calibri"/>
                <a:cs typeface="Calibri"/>
              </a:rPr>
              <a:t>senza lunghe </a:t>
            </a:r>
            <a:r>
              <a:rPr sz="1200" b="1" spc="-20" dirty="0">
                <a:solidFill>
                  <a:srgbClr val="1D3946"/>
                </a:solidFill>
                <a:latin typeface="Calibri"/>
                <a:cs typeface="Calibri"/>
              </a:rPr>
              <a:t>attese </a:t>
            </a:r>
            <a:r>
              <a:rPr sz="1200" b="1" spc="-5" dirty="0">
                <a:solidFill>
                  <a:srgbClr val="1D3946"/>
                </a:solidFill>
                <a:latin typeface="Calibri"/>
                <a:cs typeface="Calibri"/>
              </a:rPr>
              <a:t>al </a:t>
            </a:r>
            <a:r>
              <a:rPr sz="1200" b="1" spc="-26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D3946"/>
                </a:solidFill>
                <a:latin typeface="Calibri"/>
                <a:cs typeface="Calibri"/>
              </a:rPr>
              <a:t>telefono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,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una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visita specialistica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o una qualsiasi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altra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prestazione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libera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professione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nella 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struttura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sanitaria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appartenente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al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Network 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convenzionato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identificata dall’Utente.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oltre 11.000 </a:t>
            </a:r>
            <a:r>
              <a:rPr sz="1200" spc="-15" dirty="0">
                <a:solidFill>
                  <a:srgbClr val="1D3946"/>
                </a:solidFill>
                <a:latin typeface="Calibri"/>
                <a:cs typeface="Calibri"/>
              </a:rPr>
              <a:t>strutture, 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attiva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per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ogni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tipo di </a:t>
            </a:r>
            <a:r>
              <a:rPr sz="1200" spc="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prestazione</a:t>
            </a:r>
            <a:r>
              <a:rPr sz="1200" spc="-6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sanitaria,</a:t>
            </a:r>
            <a:r>
              <a:rPr sz="1200" spc="-3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dal</a:t>
            </a:r>
            <a:r>
              <a:rPr sz="1200" spc="-4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D3946"/>
                </a:solidFill>
                <a:latin typeface="Calibri"/>
                <a:cs typeface="Calibri"/>
              </a:rPr>
              <a:t>ricovero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alle</a:t>
            </a:r>
            <a:r>
              <a:rPr sz="1200" spc="2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visite</a:t>
            </a:r>
            <a:r>
              <a:rPr sz="1200" spc="-4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specialistiche,</a:t>
            </a:r>
            <a:r>
              <a:rPr sz="1200" spc="-3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dalla</a:t>
            </a:r>
            <a:r>
              <a:rPr sz="1200" spc="-3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fisioterapia</a:t>
            </a:r>
            <a:r>
              <a:rPr sz="1200" spc="-7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3946"/>
                </a:solidFill>
                <a:latin typeface="Calibri"/>
                <a:cs typeface="Calibri"/>
              </a:rPr>
              <a:t>alle</a:t>
            </a:r>
            <a:r>
              <a:rPr sz="1200" spc="15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3946"/>
                </a:solidFill>
                <a:latin typeface="Calibri"/>
                <a:cs typeface="Calibri"/>
              </a:rPr>
              <a:t>cure</a:t>
            </a:r>
            <a:r>
              <a:rPr sz="1200" spc="-30" dirty="0">
                <a:solidFill>
                  <a:srgbClr val="1D39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3946"/>
                </a:solidFill>
                <a:latin typeface="Calibri"/>
                <a:cs typeface="Calibri"/>
              </a:rPr>
              <a:t>odontoiatriche.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6167" y="4724400"/>
            <a:ext cx="310896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355"/>
              </a:lnSpc>
            </a:pPr>
            <a:r>
              <a:rPr sz="2000" b="1" spc="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acile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6167" y="3128772"/>
            <a:ext cx="310896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345"/>
              </a:lnSpc>
            </a:pP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Smil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699516"/>
            <a:ext cx="3979163" cy="28270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0388" y="6552000"/>
            <a:ext cx="112776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Area</a:t>
            </a:r>
            <a:r>
              <a:rPr sz="8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Bancassicurazione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8385A3-28FB-4802-9002-47C6B2B4536F}"/>
              </a:ext>
            </a:extLst>
          </p:cNvPr>
          <p:cNvSpPr txBox="1"/>
          <p:nvPr/>
        </p:nvSpPr>
        <p:spPr>
          <a:xfrm rot="180000">
            <a:off x="8297918" y="28850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err="1"/>
              <a:t>Fac</a:t>
            </a:r>
            <a:r>
              <a:rPr lang="it-IT"/>
              <a:t>- simile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536" y="1502663"/>
            <a:ext cx="6455664" cy="31120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0164" y="5138928"/>
            <a:ext cx="838200" cy="914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57547" y="6066231"/>
            <a:ext cx="9950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Cashback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4248" y="5209032"/>
            <a:ext cx="1139952" cy="8549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59939" y="6046419"/>
            <a:ext cx="8743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uc</a:t>
            </a:r>
            <a:r>
              <a:rPr sz="2000" spc="-5" dirty="0">
                <a:latin typeface="Calibri"/>
                <a:cs typeface="Calibri"/>
              </a:rPr>
              <a:t>her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7104" y="5224271"/>
            <a:ext cx="964692" cy="9098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12381" y="6042456"/>
            <a:ext cx="655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Sco</a:t>
            </a:r>
            <a:r>
              <a:rPr sz="2000" spc="-4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388" y="6552000"/>
            <a:ext cx="112776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Area</a:t>
            </a:r>
            <a:r>
              <a:rPr sz="8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Bancassicurazione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5439" y="4575047"/>
            <a:ext cx="6468110" cy="41338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15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Vantaggi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638" y="1522764"/>
            <a:ext cx="2405380" cy="305689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746760">
              <a:lnSpc>
                <a:spcPct val="100000"/>
              </a:lnSpc>
              <a:spcBef>
                <a:spcPts val="200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2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300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solidFill>
                  <a:srgbClr val="7D7D7D"/>
                </a:solidFill>
                <a:latin typeface="Arial"/>
                <a:cs typeface="Arial"/>
              </a:rPr>
              <a:t>Piani</a:t>
            </a:r>
            <a:r>
              <a:rPr sz="1800" b="1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7D7D7D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7D7D7D"/>
                </a:solidFill>
                <a:latin typeface="Arial"/>
                <a:cs typeface="Arial"/>
              </a:rPr>
              <a:t>i</a:t>
            </a:r>
            <a:r>
              <a:rPr sz="1800" spc="-1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7D7D7D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7D7D7D"/>
                </a:solidFill>
                <a:latin typeface="Arial"/>
                <a:cs typeface="Arial"/>
              </a:rPr>
              <a:t>c</a:t>
            </a:r>
            <a:r>
              <a:rPr sz="1800" spc="-50" dirty="0">
                <a:solidFill>
                  <a:srgbClr val="7D7D7D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7D7D7D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7D7D7D"/>
                </a:solidFill>
                <a:latin typeface="Arial"/>
                <a:cs typeface="Arial"/>
              </a:rPr>
              <a:t>i</a:t>
            </a:r>
            <a:r>
              <a:rPr sz="1800" spc="-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7D7D7D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7D7D7D"/>
                </a:solidFill>
                <a:latin typeface="Arial"/>
                <a:cs typeface="Arial"/>
              </a:rPr>
              <a:t>z</a:t>
            </a:r>
            <a:r>
              <a:rPr sz="1800" spc="-60" dirty="0">
                <a:solidFill>
                  <a:srgbClr val="7D7D7D"/>
                </a:solidFill>
                <a:latin typeface="Arial"/>
                <a:cs typeface="Arial"/>
              </a:rPr>
              <a:t>iendal</a:t>
            </a:r>
            <a:r>
              <a:rPr sz="1800" spc="-5" dirty="0">
                <a:solidFill>
                  <a:srgbClr val="7D7D7D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69659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28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200</a:t>
            </a:r>
            <a:endParaRPr sz="2800">
              <a:latin typeface="Arial"/>
              <a:cs typeface="Arial"/>
            </a:endParaRPr>
          </a:p>
          <a:p>
            <a:pPr marL="489584" marR="476250" indent="17145" algn="ctr">
              <a:lnSpc>
                <a:spcPct val="97800"/>
              </a:lnSpc>
              <a:spcBef>
                <a:spcPts val="95"/>
              </a:spcBef>
            </a:pPr>
            <a:r>
              <a:rPr sz="2000" b="1" spc="-20" dirty="0">
                <a:solidFill>
                  <a:srgbClr val="7D7D7D"/>
                </a:solidFill>
                <a:latin typeface="Calibri"/>
                <a:cs typeface="Calibri"/>
              </a:rPr>
              <a:t>Brand </a:t>
            </a:r>
            <a:r>
              <a:rPr sz="2000" b="1" spc="-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7D7D7D"/>
                </a:solidFill>
                <a:latin typeface="Calibri"/>
                <a:cs typeface="Calibri"/>
              </a:rPr>
              <a:t>internazionali </a:t>
            </a:r>
            <a:r>
              <a:rPr sz="2000" b="1" spc="-44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850" spc="-35" dirty="0">
                <a:solidFill>
                  <a:srgbClr val="7D7D7D"/>
                </a:solidFill>
                <a:latin typeface="Calibri"/>
                <a:cs typeface="Calibri"/>
              </a:rPr>
              <a:t>convenzionati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6264" y="257048"/>
            <a:ext cx="688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SMILE</a:t>
            </a:r>
            <a:r>
              <a:rPr sz="4000" b="1" spc="-1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service:</a:t>
            </a:r>
            <a:r>
              <a:rPr sz="4000" b="0" spc="-2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vantaggi</a:t>
            </a:r>
            <a:r>
              <a:rPr sz="4000" b="0" dirty="0"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FF0000"/>
                </a:solidFill>
                <a:latin typeface="Calibri Light"/>
                <a:cs typeface="Calibri Light"/>
              </a:rPr>
              <a:t>esclusivi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" y="39623"/>
            <a:ext cx="10629900" cy="6818630"/>
            <a:chOff x="38100" y="39623"/>
            <a:chExt cx="10629900" cy="6818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39623"/>
              <a:ext cx="1815083" cy="1499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066799"/>
              <a:ext cx="9144000" cy="4648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56386"/>
              <a:ext cx="7214616" cy="68016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17307" y="2226563"/>
              <a:ext cx="2945765" cy="2438400"/>
            </a:xfrm>
            <a:custGeom>
              <a:avLst/>
              <a:gdLst/>
              <a:ahLst/>
              <a:cxnLst/>
              <a:rect l="l" t="t" r="r" b="b"/>
              <a:pathLst>
                <a:path w="2945765" h="2438400">
                  <a:moveTo>
                    <a:pt x="2945765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945765" y="2438400"/>
                  </a:lnTo>
                  <a:lnTo>
                    <a:pt x="2945765" y="0"/>
                  </a:lnTo>
                  <a:close/>
                </a:path>
              </a:pathLst>
            </a:custGeom>
            <a:solidFill>
              <a:srgbClr val="FFFFFF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7307" y="2226564"/>
            <a:ext cx="2945765" cy="243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784225">
              <a:lnSpc>
                <a:spcPct val="100000"/>
              </a:lnSpc>
              <a:spcBef>
                <a:spcPts val="1090"/>
              </a:spcBef>
            </a:pPr>
            <a:r>
              <a:rPr sz="1600" b="1" spc="-20" dirty="0">
                <a:solidFill>
                  <a:srgbClr val="2E4E5F"/>
                </a:solidFill>
                <a:latin typeface="Calibri"/>
                <a:cs typeface="Calibri"/>
              </a:rPr>
              <a:t>Aumenta</a:t>
            </a:r>
            <a:r>
              <a:rPr sz="1600" b="1" spc="-60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E4E5F"/>
                </a:solidFill>
                <a:latin typeface="Calibri"/>
                <a:cs typeface="Calibri"/>
              </a:rPr>
              <a:t>ilpotere</a:t>
            </a:r>
            <a:endParaRPr sz="1600">
              <a:latin typeface="Calibri"/>
              <a:cs typeface="Calibri"/>
            </a:endParaRPr>
          </a:p>
          <a:p>
            <a:pPr marL="784225">
              <a:lnSpc>
                <a:spcPct val="100000"/>
              </a:lnSpc>
            </a:pPr>
            <a:r>
              <a:rPr sz="1600" spc="-55" dirty="0">
                <a:solidFill>
                  <a:srgbClr val="2E4E5F"/>
                </a:solidFill>
                <a:latin typeface="Calibri"/>
                <a:cs typeface="Calibri"/>
              </a:rPr>
              <a:t>d’acquisto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815975">
              <a:lnSpc>
                <a:spcPct val="100000"/>
              </a:lnSpc>
            </a:pPr>
            <a:r>
              <a:rPr sz="1600" b="1" spc="-5" dirty="0">
                <a:solidFill>
                  <a:srgbClr val="2E4E5F"/>
                </a:solidFill>
                <a:latin typeface="Calibri"/>
                <a:cs typeface="Calibri"/>
              </a:rPr>
              <a:t>Risparmia</a:t>
            </a:r>
            <a:r>
              <a:rPr sz="1600" b="1" spc="-85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4E5F"/>
                </a:solidFill>
                <a:latin typeface="Calibri"/>
                <a:cs typeface="Calibri"/>
              </a:rPr>
              <a:t>tempo</a:t>
            </a:r>
            <a:r>
              <a:rPr sz="1600" spc="-65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4E5F"/>
                </a:solidFill>
                <a:latin typeface="Calibri"/>
                <a:cs typeface="Calibri"/>
              </a:rPr>
              <a:t>per</a:t>
            </a:r>
            <a:r>
              <a:rPr sz="1600" spc="20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 marL="815975">
              <a:lnSpc>
                <a:spcPct val="100000"/>
              </a:lnSpc>
            </a:pP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tuoi</a:t>
            </a:r>
            <a:r>
              <a:rPr sz="1600" spc="20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acquisti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31264" y="2313432"/>
            <a:ext cx="6202680" cy="2479675"/>
            <a:chOff x="1731264" y="2313432"/>
            <a:chExt cx="6202680" cy="24796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5908" y="2723388"/>
              <a:ext cx="243840" cy="324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1264" y="2313432"/>
              <a:ext cx="2945765" cy="2479675"/>
            </a:xfrm>
            <a:custGeom>
              <a:avLst/>
              <a:gdLst/>
              <a:ahLst/>
              <a:cxnLst/>
              <a:rect l="l" t="t" r="r" b="b"/>
              <a:pathLst>
                <a:path w="2945765" h="2479675">
                  <a:moveTo>
                    <a:pt x="2945511" y="0"/>
                  </a:moveTo>
                  <a:lnTo>
                    <a:pt x="0" y="0"/>
                  </a:lnTo>
                  <a:lnTo>
                    <a:pt x="0" y="2479421"/>
                  </a:lnTo>
                  <a:lnTo>
                    <a:pt x="2945511" y="2479421"/>
                  </a:lnTo>
                  <a:lnTo>
                    <a:pt x="2945511" y="0"/>
                  </a:lnTo>
                  <a:close/>
                </a:path>
              </a:pathLst>
            </a:custGeom>
            <a:solidFill>
              <a:srgbClr val="FFFFFF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9435" y="3904488"/>
              <a:ext cx="254507" cy="3352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63402" y="2365983"/>
            <a:ext cx="2945765" cy="247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1600" b="1" spc="-55" dirty="0">
                <a:solidFill>
                  <a:srgbClr val="2E4E5F"/>
                </a:solidFill>
                <a:latin typeface="Calibri"/>
                <a:cs typeface="Calibri"/>
              </a:rPr>
              <a:t>R</a:t>
            </a:r>
            <a:r>
              <a:rPr sz="1600" b="1" spc="-20" dirty="0">
                <a:solidFill>
                  <a:srgbClr val="2E4E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2E4E5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2E4E5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2E4E5F"/>
                </a:solidFill>
                <a:latin typeface="Calibri"/>
                <a:cs typeface="Calibri"/>
              </a:rPr>
              <a:t>ons</a:t>
            </a:r>
            <a:r>
              <a:rPr sz="1600" b="1" spc="-10" dirty="0">
                <a:solidFill>
                  <a:srgbClr val="2E4E5F"/>
                </a:solidFill>
                <a:latin typeface="Calibri"/>
                <a:cs typeface="Calibri"/>
              </a:rPr>
              <a:t>i</a:t>
            </a:r>
            <a:r>
              <a:rPr sz="1600" b="1" spc="-30" dirty="0">
                <a:solidFill>
                  <a:srgbClr val="2E4E5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2E4E5F"/>
                </a:solidFill>
                <a:latin typeface="Calibri"/>
                <a:cs typeface="Calibri"/>
              </a:rPr>
              <a:t>e</a:t>
            </a:r>
            <a:r>
              <a:rPr sz="1600" b="1" spc="-125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2E4E5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  <a:p>
            <a:pPr marR="732155"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qua</a:t>
            </a:r>
            <a:r>
              <a:rPr sz="1600" spc="10" dirty="0">
                <a:solidFill>
                  <a:srgbClr val="2E4E5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2E4E5F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2E4E5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2E4E5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i</a:t>
            </a:r>
            <a:r>
              <a:rPr sz="1600" spc="-105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4E5F"/>
                </a:solidFill>
                <a:latin typeface="Calibri"/>
                <a:cs typeface="Calibri"/>
              </a:rPr>
              <a:t>d</a:t>
            </a:r>
            <a:r>
              <a:rPr sz="1600" spc="-45" dirty="0">
                <a:solidFill>
                  <a:srgbClr val="2E4E5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vice</a:t>
            </a:r>
            <a:r>
              <a:rPr sz="1600" spc="-100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da</a:t>
            </a:r>
            <a:r>
              <a:rPr sz="1600" spc="-95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cui</a:t>
            </a:r>
            <a:r>
              <a:rPr sz="1600" spc="-145" dirty="0">
                <a:solidFill>
                  <a:srgbClr val="2E4E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4E5F"/>
                </a:solidFill>
                <a:latin typeface="Calibri"/>
                <a:cs typeface="Calibri"/>
              </a:rPr>
              <a:t>si</a:t>
            </a:r>
            <a:endParaRPr sz="1600">
              <a:latin typeface="Calibri"/>
              <a:cs typeface="Calibri"/>
            </a:endParaRPr>
          </a:p>
          <a:p>
            <a:pPr marR="728980" algn="r">
              <a:lnSpc>
                <a:spcPct val="100000"/>
              </a:lnSpc>
            </a:pPr>
            <a:r>
              <a:rPr sz="1600" spc="-5" dirty="0">
                <a:solidFill>
                  <a:srgbClr val="2E4E5F"/>
                </a:solidFill>
                <a:latin typeface="Calibri"/>
                <a:cs typeface="Calibri"/>
              </a:rPr>
              <a:t>accede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libri"/>
              <a:cs typeface="Calibri"/>
            </a:endParaRPr>
          </a:p>
          <a:p>
            <a:pPr marR="751205" algn="r">
              <a:lnSpc>
                <a:spcPct val="100000"/>
              </a:lnSpc>
            </a:pPr>
            <a:r>
              <a:rPr sz="1600" b="1" spc="-15" dirty="0">
                <a:solidFill>
                  <a:srgbClr val="2E4E5F"/>
                </a:solidFill>
                <a:latin typeface="Calibri"/>
                <a:cs typeface="Calibri"/>
              </a:rPr>
              <a:t>Piattaforma</a:t>
            </a:r>
            <a:r>
              <a:rPr sz="1600" spc="-15" dirty="0">
                <a:solidFill>
                  <a:srgbClr val="2E4E5F"/>
                </a:solidFill>
                <a:latin typeface="Calibri"/>
                <a:cs typeface="Calibri"/>
              </a:rPr>
              <a:t>multidevice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01925" y="3045722"/>
            <a:ext cx="274319" cy="1421892"/>
            <a:chOff x="4104132" y="3063240"/>
            <a:chExt cx="274319" cy="1421892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4612" y="4149852"/>
              <a:ext cx="243839" cy="3352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4132" y="3063240"/>
              <a:ext cx="243839" cy="33527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96264" y="273558"/>
            <a:ext cx="6722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SMILE</a:t>
            </a:r>
            <a:r>
              <a:rPr sz="4000" b="1" spc="-1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service:</a:t>
            </a:r>
            <a:r>
              <a:rPr sz="4000" b="0" spc="-15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a</a:t>
            </a:r>
            <a:r>
              <a:rPr sz="4000" b="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portata di</a:t>
            </a:r>
            <a:r>
              <a:rPr sz="4000" b="0" spc="-35" dirty="0">
                <a:latin typeface="Calibri Light"/>
                <a:cs typeface="Calibri Light"/>
              </a:rPr>
              <a:t> </a:t>
            </a:r>
            <a:r>
              <a:rPr sz="4000" b="0" dirty="0">
                <a:solidFill>
                  <a:srgbClr val="FF0000"/>
                </a:solidFill>
                <a:latin typeface="Calibri Light"/>
                <a:cs typeface="Calibri Light"/>
              </a:rPr>
              <a:t>click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0388" y="6552000"/>
            <a:ext cx="112776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Area</a:t>
            </a:r>
            <a:r>
              <a:rPr sz="8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Bancassicurazione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0" name="Immagine 20" descr="Immagine che contiene testo, diverso&#10;&#10;Descrizione generata automaticamente">
            <a:extLst>
              <a:ext uri="{FF2B5EF4-FFF2-40B4-BE49-F238E27FC236}">
                <a16:creationId xmlns:a16="http://schemas.microsoft.com/office/drawing/2014/main" id="{65E8E615-24A3-4D27-865D-F13F5DA1C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238" y="2433638"/>
            <a:ext cx="144780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30480"/>
            <a:ext cx="1335024" cy="1104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1292" y="5807761"/>
            <a:ext cx="180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200" b="1" spc="-1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t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1200" b="1" spc="-15" dirty="0">
                <a:solidFill>
                  <a:srgbClr val="001F5F"/>
                </a:solidFill>
                <a:latin typeface="Tahoma"/>
                <a:cs typeface="Tahoma"/>
              </a:rPr>
              <a:t>al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2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001F5F"/>
                </a:solidFill>
                <a:latin typeface="Tahoma"/>
                <a:cs typeface="Tahoma"/>
              </a:rPr>
              <a:t>Op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er</a:t>
            </a:r>
            <a:r>
              <a:rPr sz="1200" b="1" spc="-1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t</a:t>
            </a:r>
            <a:r>
              <a:rPr sz="1200" b="1" spc="-15" dirty="0">
                <a:solidFill>
                  <a:srgbClr val="001F5F"/>
                </a:solidFill>
                <a:latin typeface="Tahoma"/>
                <a:cs typeface="Tahoma"/>
              </a:rPr>
              <a:t>iv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12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001F5F"/>
                </a:solidFill>
                <a:latin typeface="Tahoma"/>
                <a:cs typeface="Tahoma"/>
              </a:rPr>
              <a:t>24/7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5859" y="4881371"/>
            <a:ext cx="1709928" cy="7635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8635" y="4187952"/>
            <a:ext cx="249936" cy="3230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91176" y="4582159"/>
            <a:ext cx="1043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r>
              <a:rPr sz="1200" b="1" spc="-75" dirty="0">
                <a:solidFill>
                  <a:srgbClr val="001F5F"/>
                </a:solidFill>
                <a:latin typeface="Tahoma"/>
                <a:cs typeface="Tahoma"/>
              </a:rPr>
              <a:t>nvi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1200" b="1" spc="-1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S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occo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rs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4979" y="4261103"/>
            <a:ext cx="252984" cy="2072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24371" y="4224528"/>
            <a:ext cx="496824" cy="2026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39740" y="3378708"/>
            <a:ext cx="527303" cy="5105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82896" y="3400044"/>
            <a:ext cx="516636" cy="495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61032" y="3538728"/>
            <a:ext cx="784859" cy="16946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7351" y="3521964"/>
            <a:ext cx="900684" cy="17617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1111" y="1677923"/>
            <a:ext cx="1341119" cy="13289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031492" y="1190244"/>
            <a:ext cx="3279775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2000" b="1" spc="5" dirty="0">
                <a:solidFill>
                  <a:srgbClr val="FFFFFF"/>
                </a:solidFill>
                <a:latin typeface="Segoe UI Black"/>
                <a:cs typeface="Segoe UI Black"/>
              </a:rPr>
              <a:t>PROTEZIONE24</a:t>
            </a:r>
            <a:r>
              <a:rPr sz="2000" b="1" spc="-85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Segoe UI Black"/>
                <a:cs typeface="Segoe UI Black"/>
              </a:rPr>
              <a:t>PERSONA</a:t>
            </a:r>
            <a:endParaRPr sz="2000">
              <a:latin typeface="Segoe UI Black"/>
              <a:cs typeface="Segoe UI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86984" y="1363980"/>
            <a:ext cx="4710430" cy="1586230"/>
            <a:chOff x="5586984" y="1363980"/>
            <a:chExt cx="4710430" cy="158623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1180" y="1408176"/>
              <a:ext cx="4620768" cy="14965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86984" y="1363979"/>
              <a:ext cx="4710430" cy="1586230"/>
            </a:xfrm>
            <a:custGeom>
              <a:avLst/>
              <a:gdLst/>
              <a:ahLst/>
              <a:cxnLst/>
              <a:rect l="l" t="t" r="r" b="b"/>
              <a:pathLst>
                <a:path w="4710430" h="1586230">
                  <a:moveTo>
                    <a:pt x="4710303" y="0"/>
                  </a:moveTo>
                  <a:lnTo>
                    <a:pt x="4664583" y="0"/>
                  </a:lnTo>
                  <a:lnTo>
                    <a:pt x="4664583" y="45720"/>
                  </a:lnTo>
                  <a:lnTo>
                    <a:pt x="4664583" y="1540510"/>
                  </a:lnTo>
                  <a:lnTo>
                    <a:pt x="45720" y="1540510"/>
                  </a:lnTo>
                  <a:lnTo>
                    <a:pt x="45720" y="45720"/>
                  </a:lnTo>
                  <a:lnTo>
                    <a:pt x="4664583" y="45720"/>
                  </a:lnTo>
                  <a:lnTo>
                    <a:pt x="4664583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1540510"/>
                  </a:lnTo>
                  <a:lnTo>
                    <a:pt x="0" y="1586230"/>
                  </a:lnTo>
                  <a:lnTo>
                    <a:pt x="4710303" y="1586230"/>
                  </a:lnTo>
                  <a:lnTo>
                    <a:pt x="4710303" y="1540764"/>
                  </a:lnTo>
                  <a:lnTo>
                    <a:pt x="4710303" y="1540510"/>
                  </a:lnTo>
                  <a:lnTo>
                    <a:pt x="4710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404104" y="1181099"/>
            <a:ext cx="5076190" cy="1951989"/>
          </a:xfrm>
          <a:custGeom>
            <a:avLst/>
            <a:gdLst/>
            <a:ahLst/>
            <a:cxnLst/>
            <a:rect l="l" t="t" r="r" b="b"/>
            <a:pathLst>
              <a:path w="5076190" h="1951989">
                <a:moveTo>
                  <a:pt x="5076063" y="0"/>
                </a:moveTo>
                <a:lnTo>
                  <a:pt x="4938903" y="0"/>
                </a:lnTo>
                <a:lnTo>
                  <a:pt x="4938903" y="137160"/>
                </a:lnTo>
                <a:lnTo>
                  <a:pt x="4938903" y="1814830"/>
                </a:lnTo>
                <a:lnTo>
                  <a:pt x="137160" y="1814830"/>
                </a:lnTo>
                <a:lnTo>
                  <a:pt x="137160" y="137160"/>
                </a:lnTo>
                <a:lnTo>
                  <a:pt x="4938903" y="137160"/>
                </a:lnTo>
                <a:lnTo>
                  <a:pt x="4938903" y="0"/>
                </a:lnTo>
                <a:lnTo>
                  <a:pt x="0" y="0"/>
                </a:lnTo>
                <a:lnTo>
                  <a:pt x="0" y="137160"/>
                </a:lnTo>
                <a:lnTo>
                  <a:pt x="0" y="1814830"/>
                </a:lnTo>
                <a:lnTo>
                  <a:pt x="0" y="1951990"/>
                </a:lnTo>
                <a:lnTo>
                  <a:pt x="5076063" y="1951990"/>
                </a:lnTo>
                <a:lnTo>
                  <a:pt x="5076063" y="1815084"/>
                </a:lnTo>
                <a:lnTo>
                  <a:pt x="5076063" y="1814830"/>
                </a:lnTo>
                <a:lnTo>
                  <a:pt x="50760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338828" y="3319271"/>
            <a:ext cx="262255" cy="2502535"/>
            <a:chOff x="4338828" y="3319271"/>
            <a:chExt cx="262255" cy="2502535"/>
          </a:xfrm>
        </p:grpSpPr>
        <p:sp>
          <p:nvSpPr>
            <p:cNvPr id="20" name="object 20"/>
            <p:cNvSpPr/>
            <p:nvPr/>
          </p:nvSpPr>
          <p:spPr>
            <a:xfrm>
              <a:off x="4344924" y="3325367"/>
              <a:ext cx="250190" cy="2490470"/>
            </a:xfrm>
            <a:custGeom>
              <a:avLst/>
              <a:gdLst/>
              <a:ahLst/>
              <a:cxnLst/>
              <a:rect l="l" t="t" r="r" b="b"/>
              <a:pathLst>
                <a:path w="250189" h="2490470">
                  <a:moveTo>
                    <a:pt x="0" y="0"/>
                  </a:moveTo>
                  <a:lnTo>
                    <a:pt x="0" y="2489962"/>
                  </a:lnTo>
                  <a:lnTo>
                    <a:pt x="249681" y="1244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4924" y="3325367"/>
              <a:ext cx="250190" cy="2490470"/>
            </a:xfrm>
            <a:custGeom>
              <a:avLst/>
              <a:gdLst/>
              <a:ahLst/>
              <a:cxnLst/>
              <a:rect l="l" t="t" r="r" b="b"/>
              <a:pathLst>
                <a:path w="250189" h="2490470">
                  <a:moveTo>
                    <a:pt x="0" y="0"/>
                  </a:moveTo>
                  <a:lnTo>
                    <a:pt x="249681" y="1244981"/>
                  </a:lnTo>
                  <a:lnTo>
                    <a:pt x="0" y="248996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33727" y="6231635"/>
            <a:ext cx="8955405" cy="37084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84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1800" spc="-20" dirty="0">
                <a:latin typeface="Calibri"/>
                <a:cs typeface="Calibri"/>
              </a:rPr>
              <a:t>Pricing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agevolato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clienti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0388" y="6552000"/>
            <a:ext cx="112776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Area</a:t>
            </a:r>
            <a:r>
              <a:rPr sz="8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7D7D7D"/>
                </a:solidFill>
                <a:latin typeface="Arial"/>
                <a:cs typeface="Arial"/>
              </a:rPr>
              <a:t>Bancassicurazione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99922" y="273558"/>
            <a:ext cx="10177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SMILE</a:t>
            </a:r>
            <a:r>
              <a:rPr sz="4000" b="1" spc="-1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card:</a:t>
            </a:r>
            <a:r>
              <a:rPr sz="4000" b="0" spc="5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accesso</a:t>
            </a:r>
            <a:r>
              <a:rPr sz="4000" b="0" spc="1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privilegiato alle</a:t>
            </a:r>
            <a:r>
              <a:rPr sz="4000" b="0" spc="5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convenzioni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2F6B25-02DF-430F-A3FF-AE4E999F70F5}"/>
              </a:ext>
            </a:extLst>
          </p:cNvPr>
          <p:cNvSpPr txBox="1"/>
          <p:nvPr/>
        </p:nvSpPr>
        <p:spPr>
          <a:xfrm>
            <a:off x="6904567" y="4205817"/>
            <a:ext cx="5060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hlinkClick r:id="rId13"/>
              </a:rPr>
              <a:t>www.portfoliofocus.it/allegati/video/LasicurezzapersonaleaportatadiGalaxy.mp4</a:t>
            </a:r>
          </a:p>
        </p:txBody>
      </p:sp>
      <p:pic>
        <p:nvPicPr>
          <p:cNvPr id="27" name="Immagine 2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958B88-8727-4E35-B63E-ABBBEFFFD4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8816" y="5064562"/>
            <a:ext cx="1293284" cy="729380"/>
          </a:xfrm>
          <a:prstGeom prst="rect">
            <a:avLst/>
          </a:prstGeom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34D4BBC9-75A5-48BF-AAF5-A2699A2A16F1}"/>
              </a:ext>
            </a:extLst>
          </p:cNvPr>
          <p:cNvSpPr/>
          <p:nvPr/>
        </p:nvSpPr>
        <p:spPr>
          <a:xfrm>
            <a:off x="7755468" y="5056717"/>
            <a:ext cx="2952749" cy="761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t-IT" sz="2000" b="1" dirty="0">
                <a:solidFill>
                  <a:srgbClr val="FF0000"/>
                </a:solidFill>
                <a:latin typeface="Arial"/>
                <a:cs typeface="Arial"/>
              </a:rPr>
              <a:t>N OMAGGIO FINO AL 31 LUGLIO</a:t>
            </a:r>
            <a:endParaRPr lang="it-IT" b="1" dirty="0"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6C7D9-8405-4CF3-8E21-F9FCA3E0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38" y="3440048"/>
            <a:ext cx="9815322" cy="492443"/>
          </a:xfr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it-IT" u="sng" dirty="0">
                <a:solidFill>
                  <a:srgbClr val="FF0000"/>
                </a:solidFill>
              </a:rPr>
              <a:t>Proposta ANAAO: </a:t>
            </a:r>
            <a:r>
              <a:rPr lang="it-IT" u="sng" dirty="0"/>
              <a:t>Prodotti Bancari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8D0F4F19-109D-45F4-8F7F-8C6C25D3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33" y="740108"/>
            <a:ext cx="2743200" cy="1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AD0CD-7691-40CD-AB11-4FCA9FBA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38" y="316779"/>
            <a:ext cx="9815322" cy="492443"/>
          </a:xfrm>
        </p:spPr>
        <p:txBody>
          <a:bodyPr/>
          <a:lstStyle/>
          <a:p>
            <a:r>
              <a:rPr lang="it-IT" dirty="0"/>
              <a:t>Conto corrente: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6EEFE5-FE64-4767-99C2-D1B552BC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19200"/>
            <a:ext cx="11424919" cy="4985980"/>
          </a:xfrm>
        </p:spPr>
        <p:txBody>
          <a:bodyPr/>
          <a:lstStyle/>
          <a:p>
            <a:pPr rtl="0" fontAlgn="base"/>
            <a:r>
              <a:rPr lang="it-IT" dirty="0"/>
              <a:t>- Canone mensile 5 euro</a:t>
            </a:r>
            <a:r>
              <a:rPr lang="en-US" dirty="0"/>
              <a:t>​​</a:t>
            </a:r>
          </a:p>
          <a:p>
            <a:pPr rtl="0" fontAlgn="base"/>
            <a:r>
              <a:rPr lang="en-US" dirty="0"/>
              <a:t>​</a:t>
            </a:r>
          </a:p>
          <a:p>
            <a:pPr rtl="0" fontAlgn="base"/>
            <a:r>
              <a:rPr lang="it-IT" dirty="0"/>
              <a:t>- Operazioni illimitate</a:t>
            </a:r>
            <a:r>
              <a:rPr lang="en-US" dirty="0"/>
              <a:t>​​</a:t>
            </a:r>
          </a:p>
          <a:p>
            <a:pPr rtl="0" fontAlgn="base"/>
            <a:r>
              <a:rPr lang="en-US" dirty="0"/>
              <a:t>​</a:t>
            </a:r>
          </a:p>
          <a:p>
            <a:pPr rtl="0" fontAlgn="base"/>
            <a:r>
              <a:rPr lang="it-IT" dirty="0"/>
              <a:t>- Tasso debitore entro limite fido 4%</a:t>
            </a:r>
            <a:r>
              <a:rPr lang="en-US" dirty="0"/>
              <a:t>​​</a:t>
            </a:r>
          </a:p>
          <a:p>
            <a:pPr rtl="0" fontAlgn="base"/>
            <a:r>
              <a:rPr lang="en-US" dirty="0"/>
              <a:t>​</a:t>
            </a:r>
          </a:p>
          <a:p>
            <a:pPr rtl="0" fontAlgn="base"/>
            <a:r>
              <a:rPr lang="it-IT" dirty="0"/>
              <a:t>- Bonifici "on line": 0,25 euro</a:t>
            </a:r>
            <a:r>
              <a:rPr lang="en-US" dirty="0"/>
              <a:t>​​</a:t>
            </a:r>
          </a:p>
          <a:p>
            <a:pPr rtl="0" fontAlgn="base"/>
            <a:r>
              <a:rPr lang="en-US" dirty="0"/>
              <a:t>​</a:t>
            </a:r>
          </a:p>
          <a:p>
            <a:pPr rtl="0" fontAlgn="base"/>
            <a:r>
              <a:rPr lang="it-IT" dirty="0"/>
              <a:t>- Bancomat (carta </a:t>
            </a:r>
            <a:r>
              <a:rPr lang="it-IT" dirty="0" err="1"/>
              <a:t>Nexi</a:t>
            </a:r>
            <a:r>
              <a:rPr lang="it-IT" dirty="0"/>
              <a:t> </a:t>
            </a:r>
            <a:r>
              <a:rPr lang="it-IT" dirty="0" err="1"/>
              <a:t>Debit</a:t>
            </a:r>
            <a:r>
              <a:rPr lang="it-IT" dirty="0"/>
              <a:t>) gratuita</a:t>
            </a:r>
            <a:r>
              <a:rPr lang="en-US" dirty="0"/>
              <a:t>​​</a:t>
            </a:r>
          </a:p>
          <a:p>
            <a:pPr rtl="0" fontAlgn="base"/>
            <a:r>
              <a:rPr lang="en-US" dirty="0"/>
              <a:t>​</a:t>
            </a:r>
          </a:p>
          <a:p>
            <a:pPr rtl="0" fontAlgn="base"/>
            <a:r>
              <a:rPr lang="it-IT" dirty="0"/>
              <a:t>- Carta di credito </a:t>
            </a:r>
            <a:r>
              <a:rPr lang="it-IT" dirty="0" err="1"/>
              <a:t>Nexi</a:t>
            </a:r>
            <a:r>
              <a:rPr lang="it-IT" dirty="0"/>
              <a:t> Classic gratuita 1° anno (rinnovi 20 euro)</a:t>
            </a:r>
            <a:r>
              <a:rPr lang="en-US" dirty="0"/>
              <a:t>​​</a:t>
            </a:r>
          </a:p>
          <a:p>
            <a:pPr rtl="0" fontAlgn="base"/>
            <a:r>
              <a:rPr lang="en-US" dirty="0"/>
              <a:t>​</a:t>
            </a:r>
          </a:p>
          <a:p>
            <a:pPr rtl="0" fontAlgn="base"/>
            <a:r>
              <a:rPr lang="it-IT" dirty="0"/>
              <a:t>- Domiciliazione utenze </a:t>
            </a:r>
            <a:r>
              <a:rPr lang="it-IT" dirty="0" err="1"/>
              <a:t>gratutia</a:t>
            </a:r>
            <a:r>
              <a:rPr lang="it-IT" dirty="0"/>
              <a:t>​</a:t>
            </a:r>
            <a:r>
              <a:rPr lang="en-US" dirty="0"/>
              <a:t>​</a:t>
            </a:r>
          </a:p>
          <a:p>
            <a:pPr rtl="0" fontAlgn="base"/>
            <a:endParaRPr lang="it-IT" dirty="0"/>
          </a:p>
          <a:p>
            <a:pPr rtl="0" fontAlgn="base"/>
            <a:r>
              <a:rPr lang="it-IT" dirty="0"/>
              <a:t>- Servizio D-WEB gratuito</a:t>
            </a:r>
            <a:r>
              <a:rPr lang="en-US" dirty="0"/>
              <a:t>​</a:t>
            </a:r>
          </a:p>
          <a:p>
            <a:pPr rtl="0" fontAlgn="base"/>
            <a:endParaRPr lang="it-IT" dirty="0"/>
          </a:p>
          <a:p>
            <a:pPr rtl="0" fontAlgn="base"/>
            <a:r>
              <a:rPr lang="it-IT" dirty="0"/>
              <a:t>- Spese liquidazione 10 euro​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739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91CF5-3376-4893-AADD-A46EE29E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38" y="533400"/>
            <a:ext cx="9815322" cy="492443"/>
          </a:xfrm>
        </p:spPr>
        <p:txBody>
          <a:bodyPr/>
          <a:lstStyle/>
          <a:p>
            <a:r>
              <a:rPr lang="it-IT" dirty="0"/>
              <a:t>Deposito titoli: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5ECECD-492C-4673-8F36-80A096917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447801"/>
            <a:ext cx="11424919" cy="4154984"/>
          </a:xfrm>
        </p:spPr>
        <p:txBody>
          <a:bodyPr/>
          <a:lstStyle/>
          <a:p>
            <a:pPr rtl="0" fontAlgn="base"/>
            <a:endParaRPr lang="it-IT" b="1" dirty="0"/>
          </a:p>
          <a:p>
            <a:pPr rtl="0" fontAlgn="base"/>
            <a:r>
              <a:rPr lang="it-IT" b="1" dirty="0"/>
              <a:t>- </a:t>
            </a:r>
            <a:r>
              <a:rPr lang="it-IT" dirty="0"/>
              <a:t>Spese tenuta Deposito: da 5 a 20 euro in base ai titoli e/o prodotti contenuti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Spese compravendita titoli: da 1 a 5 (per titoli esteri fuori mercato)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Scontistica 75% su tutte le commissioni di sottoscrizione dei fondi collocati dall’istituto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Commissioni di gestione su nostre GPM e GPF (scontistica dal 10%  al 20% in base alla linea sottoscritta)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(eventuali dettagli saranno esposti dai consulenti della filiale in base alle singole esigenze manifestate.)</a:t>
            </a:r>
            <a:r>
              <a:rPr lang="en-US" dirty="0"/>
              <a:t>​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97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8E0663-4D64-46AF-BC86-28EFC847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38" y="381000"/>
            <a:ext cx="9815322" cy="492443"/>
          </a:xfrm>
        </p:spPr>
        <p:txBody>
          <a:bodyPr/>
          <a:lstStyle/>
          <a:p>
            <a:r>
              <a:rPr lang="it-IT" dirty="0"/>
              <a:t>Altri servizi: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3401E7-490A-448E-99A4-5B264E00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95401"/>
            <a:ext cx="11424919" cy="4708981"/>
          </a:xfrm>
        </p:spPr>
        <p:txBody>
          <a:bodyPr/>
          <a:lstStyle/>
          <a:p>
            <a:pPr rtl="0" fontAlgn="base"/>
            <a:r>
              <a:rPr lang="it-IT" b="1" dirty="0"/>
              <a:t>Mutui e finanziamenti: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possibilità concessione mutui ipotecari e fondiari alle migliori condizioni di mercato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prestiti personali con durata massima 120 mesi ai migliori tassi di mercato applicati dall'istituto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prestiti personali legati ad operazioni di cessione del credito d'imposta (Ecobonus) a tassi convenzionati 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(attualmente tan 4,75%)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finanziamenti con cessione quinto stipendio con ns partner di gruppo Fides (società partecipata 100% dal Banco)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b="1" dirty="0"/>
              <a:t>Ecobonus: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possibilità di cedere al Banco il credito d'imposta a tariffe agevolate</a:t>
            </a:r>
            <a:r>
              <a:rPr lang="en-US" dirty="0"/>
              <a:t>​</a:t>
            </a:r>
          </a:p>
          <a:p>
            <a:pPr rtl="0" fontAlgn="base"/>
            <a:r>
              <a:rPr lang="it-IT" dirty="0"/>
              <a:t>​</a:t>
            </a:r>
          </a:p>
          <a:p>
            <a:pPr rtl="0" fontAlgn="base"/>
            <a:r>
              <a:rPr lang="it-IT" dirty="0"/>
              <a:t>- possibilità di finanziare le operazioni oggetto di cessione di credito d'imposta</a:t>
            </a:r>
            <a:r>
              <a:rPr lang="en-US" dirty="0"/>
              <a:t>​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34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C3D72124ADBF4AAFF01ED2E66016F5" ma:contentTypeVersion="8" ma:contentTypeDescription="Creare un nuovo documento." ma:contentTypeScope="" ma:versionID="04c7383868bb856b8e619845ebdbdada">
  <xsd:schema xmlns:xsd="http://www.w3.org/2001/XMLSchema" xmlns:xs="http://www.w3.org/2001/XMLSchema" xmlns:p="http://schemas.microsoft.com/office/2006/metadata/properties" xmlns:ns3="20a55f48-06d8-413c-9ba1-36e4ef6f6085" xmlns:ns4="087c4ea0-b038-400c-b8ce-1aaa3fbb4867" targetNamespace="http://schemas.microsoft.com/office/2006/metadata/properties" ma:root="true" ma:fieldsID="304c26697891d10b6d5c703bb62a29ce" ns3:_="" ns4:_="">
    <xsd:import namespace="20a55f48-06d8-413c-9ba1-36e4ef6f6085"/>
    <xsd:import namespace="087c4ea0-b038-400c-b8ce-1aaa3fbb48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55f48-06d8-413c-9ba1-36e4ef6f6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c4ea0-b038-400c-b8ce-1aaa3fbb4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4E4267-7AFE-4A65-8BE7-71F68B288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a55f48-06d8-413c-9ba1-36e4ef6f6085"/>
    <ds:schemaRef ds:uri="087c4ea0-b038-400c-b8ce-1aaa3fbb4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B2914D-6831-4186-8700-D94048AB76B2}">
  <ds:schemaRefs>
    <ds:schemaRef ds:uri="087c4ea0-b038-400c-b8ce-1aaa3fbb486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0a55f48-06d8-413c-9ba1-36e4ef6f60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9A6FF6-C410-48D1-8C8C-B5E17F184C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549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Microsoft Sans Serif</vt:lpstr>
      <vt:lpstr>Segoe UI Black</vt:lpstr>
      <vt:lpstr>Tahoma</vt:lpstr>
      <vt:lpstr>Times New Roman</vt:lpstr>
      <vt:lpstr>Office Theme</vt:lpstr>
      <vt:lpstr>Proposta ANAAO</vt:lpstr>
      <vt:lpstr>Desio SMILE Card</vt:lpstr>
      <vt:lpstr>SMILE service: vantaggi esclusivi</vt:lpstr>
      <vt:lpstr>SMILE service: a portata di click</vt:lpstr>
      <vt:lpstr>SMILE card: accesso privilegiato alle convenzioni</vt:lpstr>
      <vt:lpstr>Proposta ANAAO: Prodotti Bancari</vt:lpstr>
      <vt:lpstr>Conto corrente:</vt:lpstr>
      <vt:lpstr>Deposito titoli:</vt:lpstr>
      <vt:lpstr>Altri servizi: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Granieri Rosalba</dc:creator>
  <cp:lastModifiedBy>Silvia Procaccini</cp:lastModifiedBy>
  <cp:revision>95</cp:revision>
  <cp:lastPrinted>2021-09-29T13:21:06Z</cp:lastPrinted>
  <dcterms:created xsi:type="dcterms:W3CDTF">2021-06-18T07:47:16Z</dcterms:created>
  <dcterms:modified xsi:type="dcterms:W3CDTF">2021-10-01T12:41:50Z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2021-06-09T00:00:00Z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2021-06-18T00:00:00Z</vt:filetime>
  </property>
  <property fmtid="{D5CDD505-2E9C-101B-9397-08002B2CF9AE}" pid="5" name="ContentTypeId">
    <vt:lpwstr>0x010100C5C3D72124ADBF4AAFF01ED2E66016F5</vt:lpwstr>
  </property>
</Properties>
</file>