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67" r:id="rId3"/>
    <p:sldId id="368" r:id="rId4"/>
    <p:sldId id="369" r:id="rId5"/>
    <p:sldId id="370" r:id="rId6"/>
    <p:sldId id="386" r:id="rId7"/>
    <p:sldId id="387" r:id="rId8"/>
    <p:sldId id="388" r:id="rId9"/>
    <p:sldId id="389" r:id="rId10"/>
    <p:sldId id="385" r:id="rId11"/>
    <p:sldId id="382" r:id="rId12"/>
    <p:sldId id="391" r:id="rId13"/>
    <p:sldId id="390" r:id="rId14"/>
    <p:sldId id="371" r:id="rId15"/>
    <p:sldId id="372" r:id="rId16"/>
    <p:sldId id="377" r:id="rId17"/>
    <p:sldId id="378" r:id="rId18"/>
    <p:sldId id="379" r:id="rId19"/>
    <p:sldId id="380" r:id="rId20"/>
    <p:sldId id="381" r:id="rId21"/>
    <p:sldId id="383" r:id="rId22"/>
    <p:sldId id="373" r:id="rId23"/>
    <p:sldId id="384" r:id="rId24"/>
    <p:sldId id="330" r:id="rId25"/>
  </p:sldIdLst>
  <p:sldSz cx="9144000" cy="6858000" type="screen4x3"/>
  <p:notesSz cx="6669088"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19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82008" autoAdjust="0"/>
  </p:normalViewPr>
  <p:slideViewPr>
    <p:cSldViewPr>
      <p:cViewPr varScale="1">
        <p:scale>
          <a:sx n="50" d="100"/>
          <a:sy n="50" d="100"/>
        </p:scale>
        <p:origin x="1674"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8" d="100"/>
          <a:sy n="68" d="100"/>
        </p:scale>
        <p:origin x="3492"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i\Federalismo\Fabbisogni%20standard%20Comuni\Convegno%20Sose%20settembre%202018\Tabelle%20residui%20fiscali\Copia%20di%20Ftt_mediepc2000-2015_residuiprimari%20grezzi%20nuovissimi%20con%20deflatore%20PIL%20regional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i\Federalismo\Fabbisogni%20standard%20Comuni\Convegno%20Sose%20settembre%202018\Tabelle%20residui%20fiscali\Copia%20di%20Ftt_mediepc2000-2015_residuiprimari%20grezzi%20nuovissimi%20con%20deflatore%20PIL%20regiona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857608438755581E-2"/>
          <c:y val="5.1743937413228747E-2"/>
          <c:w val="0.89164558221691481"/>
          <c:h val="0.74166738704201352"/>
        </c:manualLayout>
      </c:layout>
      <c:scatterChart>
        <c:scatterStyle val="lineMarker"/>
        <c:varyColors val="0"/>
        <c:ser>
          <c:idx val="0"/>
          <c:order val="0"/>
          <c:tx>
            <c:strRef>
              <c:f>Entrate!$T$26</c:f>
              <c:strCache>
                <c:ptCount val="1"/>
                <c:pt idx="0">
                  <c:v>Entrate</c:v>
                </c:pt>
              </c:strCache>
            </c:strRef>
          </c:tx>
          <c:spPr>
            <a:ln w="28575">
              <a:noFill/>
            </a:ln>
          </c:spPr>
          <c:marker>
            <c:symbol val="triangle"/>
            <c:size val="6"/>
            <c:spPr>
              <a:solidFill>
                <a:srgbClr val="93193C"/>
              </a:solidFill>
              <a:ln>
                <a:solidFill>
                  <a:schemeClr val="bg1">
                    <a:lumMod val="50000"/>
                  </a:schemeClr>
                </a:solidFill>
              </a:ln>
            </c:spPr>
          </c:marker>
          <c:dLbls>
            <c:dLbl>
              <c:idx val="0"/>
              <c:layout>
                <c:manualLayout>
                  <c:x val="-0.12922325445014202"/>
                  <c:y val="-1.0582010582010581E-2"/>
                </c:manualLayout>
              </c:layout>
              <c:tx>
                <c:rich>
                  <a:bodyPr/>
                  <a:lstStyle/>
                  <a:p>
                    <a:fld id="{E387D548-513D-4F6D-94E6-D91749A21064}"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85C7-44C0-976A-555AFBFAE75B}"/>
                </c:ext>
              </c:extLst>
            </c:dLbl>
            <c:dLbl>
              <c:idx val="1"/>
              <c:tx>
                <c:rich>
                  <a:bodyPr/>
                  <a:lstStyle/>
                  <a:p>
                    <a:fld id="{018A22FB-34AD-4622-BAB8-5871CBECE16D}"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85C7-44C0-976A-555AFBFAE75B}"/>
                </c:ext>
              </c:extLst>
            </c:dLbl>
            <c:dLbl>
              <c:idx val="2"/>
              <c:tx>
                <c:rich>
                  <a:bodyPr/>
                  <a:lstStyle/>
                  <a:p>
                    <a:fld id="{689EE137-B492-4158-A8A4-CFB666E62FD6}"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85C7-44C0-976A-555AFBFAE75B}"/>
                </c:ext>
              </c:extLst>
            </c:dLbl>
            <c:dLbl>
              <c:idx val="3"/>
              <c:layout>
                <c:manualLayout>
                  <c:x val="-5.0552922590837164E-2"/>
                  <c:y val="2.8314028314028315E-2"/>
                </c:manualLayout>
              </c:layout>
              <c:tx>
                <c:rich>
                  <a:bodyPr/>
                  <a:lstStyle/>
                  <a:p>
                    <a:fld id="{412F9B6D-2036-4C38-BA9D-A8F9F01EA6A3}"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85C7-44C0-976A-555AFBFAE75B}"/>
                </c:ext>
              </c:extLst>
            </c:dLbl>
            <c:dLbl>
              <c:idx val="4"/>
              <c:layout>
                <c:manualLayout>
                  <c:x val="-2.5276461295418641E-2"/>
                  <c:y val="3.3462033462033414E-2"/>
                </c:manualLayout>
              </c:layout>
              <c:tx>
                <c:rich>
                  <a:bodyPr/>
                  <a:lstStyle/>
                  <a:p>
                    <a:fld id="{8E9DEC58-C339-4CD1-91DD-959E6FCA989D}"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85C7-44C0-976A-555AFBFAE75B}"/>
                </c:ext>
              </c:extLst>
            </c:dLbl>
            <c:dLbl>
              <c:idx val="5"/>
              <c:layout>
                <c:manualLayout>
                  <c:x val="-0.17511010033827515"/>
                  <c:y val="-2.9934591509394658E-2"/>
                </c:manualLayout>
              </c:layout>
              <c:tx>
                <c:rich>
                  <a:bodyPr/>
                  <a:lstStyle/>
                  <a:p>
                    <a:fld id="{2FD36700-56FE-430B-8925-A9282FFE0350}"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85C7-44C0-976A-555AFBFAE75B}"/>
                </c:ext>
              </c:extLst>
            </c:dLbl>
            <c:dLbl>
              <c:idx val="6"/>
              <c:layout>
                <c:manualLayout>
                  <c:x val="-1.2242270806067631E-2"/>
                  <c:y val="-2.602591342748823E-2"/>
                </c:manualLayout>
              </c:layout>
              <c:tx>
                <c:rich>
                  <a:bodyPr/>
                  <a:lstStyle/>
                  <a:p>
                    <a:fld id="{C6A337EC-95F4-467D-97B7-D74B60F4F1C2}"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85C7-44C0-976A-555AFBFAE75B}"/>
                </c:ext>
              </c:extLst>
            </c:dLbl>
            <c:dLbl>
              <c:idx val="7"/>
              <c:layout>
                <c:manualLayout>
                  <c:x val="-2.8436018957346088E-2"/>
                  <c:y val="2.8314028314028315E-2"/>
                </c:manualLayout>
              </c:layout>
              <c:tx>
                <c:rich>
                  <a:bodyPr/>
                  <a:lstStyle/>
                  <a:p>
                    <a:fld id="{F4D2E18B-C511-4EC3-B676-5506AAC0294B}"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85C7-44C0-976A-555AFBFAE75B}"/>
                </c:ext>
              </c:extLst>
            </c:dLbl>
            <c:dLbl>
              <c:idx val="8"/>
              <c:layout>
                <c:manualLayout>
                  <c:x val="-4.2813333619401185E-2"/>
                  <c:y val="3.9277312558152457E-2"/>
                </c:manualLayout>
              </c:layout>
              <c:tx>
                <c:rich>
                  <a:bodyPr/>
                  <a:lstStyle/>
                  <a:p>
                    <a:fld id="{83020A14-03E6-4734-AA40-A214FAA9CCCE}"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85C7-44C0-976A-555AFBFAE75B}"/>
                </c:ext>
              </c:extLst>
            </c:dLbl>
            <c:dLbl>
              <c:idx val="9"/>
              <c:layout>
                <c:manualLayout>
                  <c:x val="-4.1074249605055291E-2"/>
                  <c:y val="-2.8314028314028315E-2"/>
                </c:manualLayout>
              </c:layout>
              <c:tx>
                <c:rich>
                  <a:bodyPr/>
                  <a:lstStyle/>
                  <a:p>
                    <a:fld id="{D77650EB-C4B4-4646-AF3C-F7ECBC59BC3C}"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85C7-44C0-976A-555AFBFAE75B}"/>
                </c:ext>
              </c:extLst>
            </c:dLbl>
            <c:dLbl>
              <c:idx val="10"/>
              <c:tx>
                <c:rich>
                  <a:bodyPr/>
                  <a:lstStyle/>
                  <a:p>
                    <a:fld id="{980C0F0E-0295-4598-97CC-7DEE490AD844}"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85C7-44C0-976A-555AFBFAE75B}"/>
                </c:ext>
              </c:extLst>
            </c:dLbl>
            <c:dLbl>
              <c:idx val="11"/>
              <c:tx>
                <c:rich>
                  <a:bodyPr/>
                  <a:lstStyle/>
                  <a:p>
                    <a:fld id="{0B11C7CD-9FC9-419D-88F5-170E0E8C1C65}"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85C7-44C0-976A-555AFBFAE75B}"/>
                </c:ext>
              </c:extLst>
            </c:dLbl>
            <c:dLbl>
              <c:idx val="12"/>
              <c:tx>
                <c:rich>
                  <a:bodyPr/>
                  <a:lstStyle/>
                  <a:p>
                    <a:fld id="{CAF2B220-69E5-49F1-98BF-9065FB2CE9BB}"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85C7-44C0-976A-555AFBFAE75B}"/>
                </c:ext>
              </c:extLst>
            </c:dLbl>
            <c:dLbl>
              <c:idx val="13"/>
              <c:layout>
                <c:manualLayout>
                  <c:x val="-4.5736088166090955E-2"/>
                  <c:y val="6.2157508089266622E-2"/>
                </c:manualLayout>
              </c:layout>
              <c:tx>
                <c:rich>
                  <a:bodyPr/>
                  <a:lstStyle/>
                  <a:p>
                    <a:fld id="{47260C96-AB4D-47E1-AE50-0849B3B21CE2}"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D-85C7-44C0-976A-555AFBFAE75B}"/>
                </c:ext>
              </c:extLst>
            </c:dLbl>
            <c:dLbl>
              <c:idx val="14"/>
              <c:layout>
                <c:manualLayout>
                  <c:x val="-2.6856240126382335E-2"/>
                  <c:y val="3.0888030888030982E-2"/>
                </c:manualLayout>
              </c:layout>
              <c:tx>
                <c:rich>
                  <a:bodyPr/>
                  <a:lstStyle/>
                  <a:p>
                    <a:fld id="{0820127E-7BCD-4EA9-B2B1-5EDF1FD36807}"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E-85C7-44C0-976A-555AFBFAE75B}"/>
                </c:ext>
              </c:extLst>
            </c:dLbl>
            <c:dLbl>
              <c:idx val="15"/>
              <c:layout>
                <c:manualLayout>
                  <c:x val="-4.1074249605055291E-2"/>
                  <c:y val="-3.0888030888030982E-2"/>
                </c:manualLayout>
              </c:layout>
              <c:tx>
                <c:rich>
                  <a:bodyPr/>
                  <a:lstStyle/>
                  <a:p>
                    <a:fld id="{623EF905-FDAF-4D21-B9E7-82C1B44E0B71}"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F-85C7-44C0-976A-555AFBFAE75B}"/>
                </c:ext>
              </c:extLst>
            </c:dLbl>
            <c:dLbl>
              <c:idx val="16"/>
              <c:layout>
                <c:manualLayout>
                  <c:x val="-6.0031595576619301E-2"/>
                  <c:y val="-5.9202059202059204E-2"/>
                </c:manualLayout>
              </c:layout>
              <c:tx>
                <c:rich>
                  <a:bodyPr/>
                  <a:lstStyle/>
                  <a:p>
                    <a:fld id="{744AEDC8-C529-495E-B7FE-0BF59545577A}"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0-85C7-44C0-976A-555AFBFAE75B}"/>
                </c:ext>
              </c:extLst>
            </c:dLbl>
            <c:dLbl>
              <c:idx val="17"/>
              <c:layout>
                <c:manualLayout>
                  <c:x val="-7.898894154818327E-2"/>
                  <c:y val="2.5740025740025645E-2"/>
                </c:manualLayout>
              </c:layout>
              <c:tx>
                <c:rich>
                  <a:bodyPr/>
                  <a:lstStyle/>
                  <a:p>
                    <a:fld id="{67B2280F-5499-4394-A152-97953BB9A77F}"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1-85C7-44C0-976A-555AFBFAE75B}"/>
                </c:ext>
              </c:extLst>
            </c:dLbl>
            <c:dLbl>
              <c:idx val="18"/>
              <c:layout>
                <c:manualLayout>
                  <c:x val="-7.1090047393364941E-2"/>
                  <c:y val="-3.3462033462033462E-2"/>
                </c:manualLayout>
              </c:layout>
              <c:tx>
                <c:rich>
                  <a:bodyPr/>
                  <a:lstStyle/>
                  <a:p>
                    <a:fld id="{19AAA602-781E-4FD5-A403-D8575BCA230E}"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2-85C7-44C0-976A-555AFBFAE75B}"/>
                </c:ext>
              </c:extLst>
            </c:dLbl>
            <c:dLbl>
              <c:idx val="19"/>
              <c:layout>
                <c:manualLayout>
                  <c:x val="-1.5797788309636651E-3"/>
                  <c:y val="1.8018018018017924E-2"/>
                </c:manualLayout>
              </c:layout>
              <c:tx>
                <c:rich>
                  <a:bodyPr/>
                  <a:lstStyle/>
                  <a:p>
                    <a:fld id="{5F36FFFB-96E8-4336-B922-70FED1DA9833}"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3-85C7-44C0-976A-555AFBFAE75B}"/>
                </c:ext>
              </c:extLst>
            </c:dLbl>
            <c:dLbl>
              <c:idx val="20"/>
              <c:layout>
                <c:manualLayout>
                  <c:x val="-7.5829383886255985E-2"/>
                  <c:y val="-7.7220077220077222E-3"/>
                </c:manualLayout>
              </c:layout>
              <c:tx>
                <c:rich>
                  <a:bodyPr/>
                  <a:lstStyle/>
                  <a:p>
                    <a:fld id="{C0E11E6B-6292-46B3-A3CC-71A523769F8A}"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4-85C7-44C0-976A-555AFBFAE75B}"/>
                </c:ext>
              </c:extLst>
            </c:dLbl>
            <c:spPr>
              <a:noFill/>
              <a:ln>
                <a:noFill/>
              </a:ln>
              <a:effectLst/>
            </c:sp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trendline>
            <c:spPr>
              <a:ln w="15875">
                <a:solidFill>
                  <a:srgbClr val="93193C"/>
                </a:solidFill>
              </a:ln>
            </c:spPr>
            <c:trendlineType val="linear"/>
            <c:dispRSqr val="0"/>
            <c:dispEq val="0"/>
          </c:trendline>
          <c:xVal>
            <c:numRef>
              <c:f>Entrate!$R$27:$R$47</c:f>
              <c:numCache>
                <c:formatCode>General</c:formatCode>
                <c:ptCount val="21"/>
                <c:pt idx="0">
                  <c:v>28547.837890625</c:v>
                </c:pt>
                <c:pt idx="1">
                  <c:v>34341.203125</c:v>
                </c:pt>
                <c:pt idx="2">
                  <c:v>35323.36328125</c:v>
                </c:pt>
                <c:pt idx="3">
                  <c:v>37436.3046875</c:v>
                </c:pt>
                <c:pt idx="4">
                  <c:v>30400.49609375</c:v>
                </c:pt>
                <c:pt idx="5">
                  <c:v>28901.56640625</c:v>
                </c:pt>
                <c:pt idx="6">
                  <c:v>29968.08203125</c:v>
                </c:pt>
                <c:pt idx="7">
                  <c:v>32965.9453125</c:v>
                </c:pt>
                <c:pt idx="8">
                  <c:v>28959.361328125</c:v>
                </c:pt>
                <c:pt idx="9">
                  <c:v>23433.802734375</c:v>
                </c:pt>
                <c:pt idx="10">
                  <c:v>25579.451171875</c:v>
                </c:pt>
                <c:pt idx="11">
                  <c:v>30897.83203125</c:v>
                </c:pt>
                <c:pt idx="12">
                  <c:v>23616.900390625</c:v>
                </c:pt>
                <c:pt idx="13">
                  <c:v>18706.677734375</c:v>
                </c:pt>
                <c:pt idx="14">
                  <c:v>17072.09765625</c:v>
                </c:pt>
                <c:pt idx="15">
                  <c:v>16921.828125</c:v>
                </c:pt>
                <c:pt idx="16">
                  <c:v>19247.953125</c:v>
                </c:pt>
                <c:pt idx="17">
                  <c:v>16280.1396484375</c:v>
                </c:pt>
                <c:pt idx="18">
                  <c:v>16876.201171875</c:v>
                </c:pt>
                <c:pt idx="19">
                  <c:v>19317.775390625</c:v>
                </c:pt>
                <c:pt idx="20">
                  <c:v>26684.169921875</c:v>
                </c:pt>
              </c:numCache>
            </c:numRef>
          </c:xVal>
          <c:yVal>
            <c:numRef>
              <c:f>Entrate!$T$27:$T$47</c:f>
              <c:numCache>
                <c:formatCode>General</c:formatCode>
                <c:ptCount val="21"/>
                <c:pt idx="0">
                  <c:v>13817.859375</c:v>
                </c:pt>
                <c:pt idx="1">
                  <c:v>18332.18359375</c:v>
                </c:pt>
                <c:pt idx="2">
                  <c:v>16869.203125</c:v>
                </c:pt>
                <c:pt idx="3">
                  <c:v>16477.8671875</c:v>
                </c:pt>
                <c:pt idx="4">
                  <c:v>13969.60546875</c:v>
                </c:pt>
                <c:pt idx="5">
                  <c:v>14331.1552734375</c:v>
                </c:pt>
                <c:pt idx="6">
                  <c:v>14110.66796875</c:v>
                </c:pt>
                <c:pt idx="7">
                  <c:v>15864.4287109375</c:v>
                </c:pt>
                <c:pt idx="8">
                  <c:v>13911.275390625</c:v>
                </c:pt>
                <c:pt idx="9">
                  <c:v>12255.93359375</c:v>
                </c:pt>
                <c:pt idx="10">
                  <c:v>12566.7314453125</c:v>
                </c:pt>
                <c:pt idx="11">
                  <c:v>16712.830078125</c:v>
                </c:pt>
                <c:pt idx="12">
                  <c:v>11736.16015625</c:v>
                </c:pt>
                <c:pt idx="13">
                  <c:v>9763.7529296875</c:v>
                </c:pt>
                <c:pt idx="14">
                  <c:v>8624.3828125</c:v>
                </c:pt>
                <c:pt idx="15">
                  <c:v>9369.529296875</c:v>
                </c:pt>
                <c:pt idx="16">
                  <c:v>9777.052734375</c:v>
                </c:pt>
                <c:pt idx="17">
                  <c:v>8536.0595703125</c:v>
                </c:pt>
                <c:pt idx="18">
                  <c:v>8704.365234375</c:v>
                </c:pt>
                <c:pt idx="19">
                  <c:v>9710.6845703125</c:v>
                </c:pt>
                <c:pt idx="20">
                  <c:v>13167.890625</c:v>
                </c:pt>
              </c:numCache>
            </c:numRef>
          </c:yVal>
          <c:smooth val="0"/>
          <c:extLst>
            <c:ext xmlns:c15="http://schemas.microsoft.com/office/drawing/2012/chart" uri="{02D57815-91ED-43cb-92C2-25804820EDAC}">
              <c15:datalabelsRange>
                <c15:f>Entrate!$Q$27:$Q$47</c15:f>
                <c15:dlblRangeCache>
                  <c:ptCount val="21"/>
                  <c:pt idx="0">
                    <c:v>Piemonte</c:v>
                  </c:pt>
                  <c:pt idx="1">
                    <c:v>Valle d’Aosta</c:v>
                  </c:pt>
                  <c:pt idx="2">
                    <c:v>Lombardia</c:v>
                  </c:pt>
                  <c:pt idx="3">
                    <c:v>Trentino Alto Adige</c:v>
                  </c:pt>
                  <c:pt idx="4">
                    <c:v>Veneto</c:v>
                  </c:pt>
                  <c:pt idx="5">
                    <c:v>Friuli Venezia Giulia</c:v>
                  </c:pt>
                  <c:pt idx="6">
                    <c:v>Liguria</c:v>
                  </c:pt>
                  <c:pt idx="7">
                    <c:v>Emilia Romagna</c:v>
                  </c:pt>
                  <c:pt idx="8">
                    <c:v>Toscana</c:v>
                  </c:pt>
                  <c:pt idx="9">
                    <c:v>Umbria</c:v>
                  </c:pt>
                  <c:pt idx="10">
                    <c:v>Marche</c:v>
                  </c:pt>
                  <c:pt idx="11">
                    <c:v>Lazio</c:v>
                  </c:pt>
                  <c:pt idx="12">
                    <c:v>Abruzzo</c:v>
                  </c:pt>
                  <c:pt idx="13">
                    <c:v>Molise</c:v>
                  </c:pt>
                  <c:pt idx="14">
                    <c:v>Campania</c:v>
                  </c:pt>
                  <c:pt idx="15">
                    <c:v>Puglia</c:v>
                  </c:pt>
                  <c:pt idx="16">
                    <c:v>Basilicata</c:v>
                  </c:pt>
                  <c:pt idx="17">
                    <c:v>Calabria</c:v>
                  </c:pt>
                  <c:pt idx="18">
                    <c:v>Sicilia</c:v>
                  </c:pt>
                  <c:pt idx="19">
                    <c:v>Sardegna</c:v>
                  </c:pt>
                  <c:pt idx="20">
                    <c:v>Italia</c:v>
                  </c:pt>
                </c15:dlblRangeCache>
              </c15:datalabelsRange>
            </c:ext>
            <c:ext xmlns:c16="http://schemas.microsoft.com/office/drawing/2014/chart" uri="{C3380CC4-5D6E-409C-BE32-E72D297353CC}">
              <c16:uniqueId val="{00000015-85C7-44C0-976A-555AFBFAE75B}"/>
            </c:ext>
          </c:extLst>
        </c:ser>
        <c:dLbls>
          <c:showLegendKey val="0"/>
          <c:showVal val="0"/>
          <c:showCatName val="0"/>
          <c:showSerName val="0"/>
          <c:showPercent val="0"/>
          <c:showBubbleSize val="0"/>
        </c:dLbls>
        <c:axId val="852325688"/>
        <c:axId val="238515600"/>
      </c:scatterChart>
      <c:valAx>
        <c:axId val="852325688"/>
        <c:scaling>
          <c:orientation val="minMax"/>
          <c:max val="40000"/>
          <c:min val="14000"/>
        </c:scaling>
        <c:delete val="0"/>
        <c:axPos val="b"/>
        <c:title>
          <c:tx>
            <c:rich>
              <a:bodyPr/>
              <a:lstStyle/>
              <a:p>
                <a:pPr>
                  <a:defRPr/>
                </a:pPr>
                <a:r>
                  <a:rPr lang="it-IT" b="0"/>
                  <a:t>PIL regionale pro capite</a:t>
                </a:r>
              </a:p>
            </c:rich>
          </c:tx>
          <c:layout>
            <c:manualLayout>
              <c:xMode val="edge"/>
              <c:yMode val="edge"/>
              <c:x val="0.40325988542985258"/>
              <c:y val="0.86103370730210038"/>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it-IT"/>
          </a:p>
        </c:txPr>
        <c:crossAx val="238515600"/>
        <c:crosses val="autoZero"/>
        <c:crossBetween val="midCat"/>
      </c:valAx>
      <c:valAx>
        <c:axId val="238515600"/>
        <c:scaling>
          <c:orientation val="minMax"/>
          <c:max val="19000"/>
          <c:min val="7000"/>
        </c:scaling>
        <c:delete val="0"/>
        <c:axPos val="l"/>
        <c:majorGridlines/>
        <c:numFmt formatCode="#,##0" sourceLinked="0"/>
        <c:majorTickMark val="out"/>
        <c:minorTickMark val="none"/>
        <c:tickLblPos val="nextTo"/>
        <c:crossAx val="852325688"/>
        <c:crosses val="autoZero"/>
        <c:crossBetween val="midCat"/>
      </c:valAx>
    </c:plotArea>
    <c:legend>
      <c:legendPos val="b"/>
      <c:overlay val="0"/>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118271945864593E-2"/>
          <c:y val="5.4317939987231327E-2"/>
          <c:w val="0.89164558221691481"/>
          <c:h val="0.71782887486223823"/>
        </c:manualLayout>
      </c:layout>
      <c:scatterChart>
        <c:scatterStyle val="lineMarker"/>
        <c:varyColors val="0"/>
        <c:ser>
          <c:idx val="1"/>
          <c:order val="0"/>
          <c:tx>
            <c:strRef>
              <c:f>Spese!$S$26</c:f>
              <c:strCache>
                <c:ptCount val="1"/>
                <c:pt idx="0">
                  <c:v>Spese primarie</c:v>
                </c:pt>
              </c:strCache>
            </c:strRef>
          </c:tx>
          <c:spPr>
            <a:ln w="28575">
              <a:noFill/>
            </a:ln>
          </c:spPr>
          <c:marker>
            <c:symbol val="square"/>
            <c:size val="5"/>
            <c:spPr>
              <a:solidFill>
                <a:srgbClr val="002060"/>
              </a:solidFill>
              <a:ln>
                <a:solidFill>
                  <a:schemeClr val="bg1">
                    <a:lumMod val="50000"/>
                  </a:schemeClr>
                </a:solidFill>
              </a:ln>
            </c:spPr>
          </c:marker>
          <c:dLbls>
            <c:dLbl>
              <c:idx val="0"/>
              <c:tx>
                <c:rich>
                  <a:bodyPr/>
                  <a:lstStyle/>
                  <a:p>
                    <a:fld id="{1C756561-C816-4A64-BCEC-4988F453AC85}"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B51F-4846-BA44-88F0C660EC9D}"/>
                </c:ext>
              </c:extLst>
            </c:dLbl>
            <c:dLbl>
              <c:idx val="1"/>
              <c:tx>
                <c:rich>
                  <a:bodyPr/>
                  <a:lstStyle/>
                  <a:p>
                    <a:fld id="{C88C162C-A957-4098-8806-D230F8ACA09C}"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B51F-4846-BA44-88F0C660EC9D}"/>
                </c:ext>
              </c:extLst>
            </c:dLbl>
            <c:dLbl>
              <c:idx val="2"/>
              <c:tx>
                <c:rich>
                  <a:bodyPr/>
                  <a:lstStyle/>
                  <a:p>
                    <a:fld id="{37F94F77-E8B3-4784-863E-C833FB540B02}"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B51F-4846-BA44-88F0C660EC9D}"/>
                </c:ext>
              </c:extLst>
            </c:dLbl>
            <c:dLbl>
              <c:idx val="3"/>
              <c:layout>
                <c:manualLayout>
                  <c:x val="-5.6953017128783076E-2"/>
                  <c:y val="-2.5740025740025738E-2"/>
                </c:manualLayout>
              </c:layout>
              <c:tx>
                <c:rich>
                  <a:bodyPr/>
                  <a:lstStyle/>
                  <a:p>
                    <a:fld id="{2C899FC0-86AE-4910-9F97-03BAEC12C512}"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B51F-4846-BA44-88F0C660EC9D}"/>
                </c:ext>
              </c:extLst>
            </c:dLbl>
            <c:dLbl>
              <c:idx val="4"/>
              <c:tx>
                <c:rich>
                  <a:bodyPr/>
                  <a:lstStyle/>
                  <a:p>
                    <a:fld id="{676FF52E-1AF7-4771-8686-837EAC9F285C}"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B51F-4846-BA44-88F0C660EC9D}"/>
                </c:ext>
              </c:extLst>
            </c:dLbl>
            <c:dLbl>
              <c:idx val="5"/>
              <c:layout>
                <c:manualLayout>
                  <c:x val="-7.3439439738279155E-2"/>
                  <c:y val="-2.8314028314028315E-2"/>
                </c:manualLayout>
              </c:layout>
              <c:tx>
                <c:rich>
                  <a:bodyPr/>
                  <a:lstStyle/>
                  <a:p>
                    <a:fld id="{24EFE661-BD5B-4DF8-816A-9B3EB5C6B4C0}"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B51F-4846-BA44-88F0C660EC9D}"/>
                </c:ext>
              </c:extLst>
            </c:dLbl>
            <c:dLbl>
              <c:idx val="6"/>
              <c:layout>
                <c:manualLayout>
                  <c:x val="-3.3417919916408551E-3"/>
                  <c:y val="-2.0592020592020546E-2"/>
                </c:manualLayout>
              </c:layout>
              <c:tx>
                <c:rich>
                  <a:bodyPr/>
                  <a:lstStyle/>
                  <a:p>
                    <a:fld id="{2BD580E8-F902-4E4F-A4A7-85D20AEFDB57}"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B51F-4846-BA44-88F0C660EC9D}"/>
                </c:ext>
              </c:extLst>
            </c:dLbl>
            <c:dLbl>
              <c:idx val="7"/>
              <c:tx>
                <c:rich>
                  <a:bodyPr/>
                  <a:lstStyle/>
                  <a:p>
                    <a:fld id="{7AA1D63F-8927-4CA9-8322-997DFEA50ABB}"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B51F-4846-BA44-88F0C660EC9D}"/>
                </c:ext>
              </c:extLst>
            </c:dLbl>
            <c:dLbl>
              <c:idx val="8"/>
              <c:tx>
                <c:rich>
                  <a:bodyPr/>
                  <a:lstStyle/>
                  <a:p>
                    <a:fld id="{093965C1-B614-4D14-83A3-D235BDC817FD}"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B51F-4846-BA44-88F0C660EC9D}"/>
                </c:ext>
              </c:extLst>
            </c:dLbl>
            <c:dLbl>
              <c:idx val="9"/>
              <c:layout>
                <c:manualLayout>
                  <c:x val="-3.955517408665149E-2"/>
                  <c:y val="3.8610038610038519E-2"/>
                </c:manualLayout>
              </c:layout>
              <c:tx>
                <c:rich>
                  <a:bodyPr/>
                  <a:lstStyle/>
                  <a:p>
                    <a:fld id="{C6BD418B-19E4-448E-B801-BAD54B81183A}"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B51F-4846-BA44-88F0C660EC9D}"/>
                </c:ext>
              </c:extLst>
            </c:dLbl>
            <c:dLbl>
              <c:idx val="10"/>
              <c:layout>
                <c:manualLayout>
                  <c:x val="-6.6606775275737961E-17"/>
                  <c:y val="-7.0555555555556204E-3"/>
                </c:manualLayout>
              </c:layout>
              <c:tx>
                <c:rich>
                  <a:bodyPr/>
                  <a:lstStyle/>
                  <a:p>
                    <a:fld id="{CE1307BC-0F9E-4EAC-BFDB-F663E987AA37}"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B51F-4846-BA44-88F0C660EC9D}"/>
                </c:ext>
              </c:extLst>
            </c:dLbl>
            <c:dLbl>
              <c:idx val="11"/>
              <c:tx>
                <c:rich>
                  <a:bodyPr/>
                  <a:lstStyle/>
                  <a:p>
                    <a:fld id="{0D19DD19-D25A-403F-9045-D8520D7B7A97}"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B51F-4846-BA44-88F0C660EC9D}"/>
                </c:ext>
              </c:extLst>
            </c:dLbl>
            <c:dLbl>
              <c:idx val="12"/>
              <c:layout>
                <c:manualLayout>
                  <c:x val="-7.2918610292196885E-4"/>
                  <c:y val="-5.1480051480051478E-3"/>
                </c:manualLayout>
              </c:layout>
              <c:tx>
                <c:rich>
                  <a:bodyPr/>
                  <a:lstStyle/>
                  <a:p>
                    <a:fld id="{A30E6644-5254-4943-AA87-F6D1D65CBC83}"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C-B51F-4846-BA44-88F0C660EC9D}"/>
                </c:ext>
              </c:extLst>
            </c:dLbl>
            <c:dLbl>
              <c:idx val="13"/>
              <c:tx>
                <c:rich>
                  <a:bodyPr/>
                  <a:lstStyle/>
                  <a:p>
                    <a:fld id="{4F3C41FF-BDF3-40EA-A0B4-2259992EA00D}"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B51F-4846-BA44-88F0C660EC9D}"/>
                </c:ext>
              </c:extLst>
            </c:dLbl>
            <c:dLbl>
              <c:idx val="14"/>
              <c:layout>
                <c:manualLayout>
                  <c:x val="-5.2689728949758055E-2"/>
                  <c:y val="2.3166023166023165E-2"/>
                </c:manualLayout>
              </c:layout>
              <c:tx>
                <c:rich>
                  <a:bodyPr/>
                  <a:lstStyle/>
                  <a:p>
                    <a:fld id="{7A7B7D1F-71D3-4BAC-AA5B-116C62013C82}"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E-B51F-4846-BA44-88F0C660EC9D}"/>
                </c:ext>
              </c:extLst>
            </c:dLbl>
            <c:dLbl>
              <c:idx val="15"/>
              <c:layout>
                <c:manualLayout>
                  <c:x val="-6.9757838425449151E-2"/>
                  <c:y val="2.0591944444444316E-2"/>
                </c:manualLayout>
              </c:layout>
              <c:tx>
                <c:rich>
                  <a:bodyPr/>
                  <a:lstStyle/>
                  <a:p>
                    <a:fld id="{E73E5CF0-C44D-4594-B18A-B4CEA18EA784}"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F-B51F-4846-BA44-88F0C660EC9D}"/>
                </c:ext>
              </c:extLst>
            </c:dLbl>
            <c:dLbl>
              <c:idx val="16"/>
              <c:layout>
                <c:manualLayout>
                  <c:x val="-4.7393364928910529E-3"/>
                  <c:y val="2.8314028314028315E-2"/>
                </c:manualLayout>
              </c:layout>
              <c:tx>
                <c:rich>
                  <a:bodyPr/>
                  <a:lstStyle/>
                  <a:p>
                    <a:fld id="{E00175F8-3E36-46BE-A36F-9D8396681203}"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0-B51F-4846-BA44-88F0C660EC9D}"/>
                </c:ext>
              </c:extLst>
            </c:dLbl>
            <c:dLbl>
              <c:idx val="17"/>
              <c:layout>
                <c:manualLayout>
                  <c:x val="-5.0863943242933973E-2"/>
                  <c:y val="-3.1750000000000063E-2"/>
                </c:manualLayout>
              </c:layout>
              <c:tx>
                <c:rich>
                  <a:bodyPr/>
                  <a:lstStyle/>
                  <a:p>
                    <a:fld id="{31B1EAF2-68D9-4D51-BF16-C5BCE0B061E5}"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1-B51F-4846-BA44-88F0C660EC9D}"/>
                </c:ext>
              </c:extLst>
            </c:dLbl>
            <c:dLbl>
              <c:idx val="18"/>
              <c:layout>
                <c:manualLayout>
                  <c:x val="7.9089699095669912E-3"/>
                  <c:y val="-2.5740025740025739E-3"/>
                </c:manualLayout>
              </c:layout>
              <c:tx>
                <c:rich>
                  <a:bodyPr/>
                  <a:lstStyle/>
                  <a:p>
                    <a:fld id="{17E2EB35-72DD-4A62-B4B8-CA220EBF96BF}"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2-B51F-4846-BA44-88F0C660EC9D}"/>
                </c:ext>
              </c:extLst>
            </c:dLbl>
            <c:dLbl>
              <c:idx val="19"/>
              <c:layout>
                <c:manualLayout>
                  <c:x val="-4.4233807266982651E-2"/>
                  <c:y val="-3.0888030888030982E-2"/>
                </c:manualLayout>
              </c:layout>
              <c:tx>
                <c:rich>
                  <a:bodyPr/>
                  <a:lstStyle/>
                  <a:p>
                    <a:fld id="{056D6208-B970-4C04-B013-6B564F895FCC}" type="CELLRANGE">
                      <a:rPr lang="en-US"/>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3-B51F-4846-BA44-88F0C660EC9D}"/>
                </c:ext>
              </c:extLst>
            </c:dLbl>
            <c:dLbl>
              <c:idx val="20"/>
              <c:tx>
                <c:rich>
                  <a:bodyPr/>
                  <a:lstStyle/>
                  <a:p>
                    <a:fld id="{8ACB7968-CDDE-4DF3-9772-1F2072DEB150}" type="CELLRANGE">
                      <a:rPr lang="it-IT"/>
                      <a:pPr/>
                      <a:t>[INTERVALLOCELLE]</a:t>
                    </a:fld>
                    <a:endParaRPr lang="it-IT"/>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4-B51F-4846-BA44-88F0C660EC9D}"/>
                </c:ext>
              </c:extLst>
            </c:dLbl>
            <c:spPr>
              <a:noFill/>
              <a:ln>
                <a:noFill/>
              </a:ln>
              <a:effectLst/>
            </c:sp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ext>
            </c:extLst>
          </c:dLbls>
          <c:trendline>
            <c:spPr>
              <a:ln w="15875">
                <a:solidFill>
                  <a:srgbClr val="002060"/>
                </a:solidFill>
                <a:prstDash val="sysDash"/>
              </a:ln>
            </c:spPr>
            <c:trendlineType val="linear"/>
            <c:dispRSqr val="0"/>
            <c:dispEq val="0"/>
          </c:trendline>
          <c:xVal>
            <c:numRef>
              <c:f>Spese!$R$27:$R$47</c:f>
              <c:numCache>
                <c:formatCode>General</c:formatCode>
                <c:ptCount val="21"/>
                <c:pt idx="0">
                  <c:v>28547.837890625</c:v>
                </c:pt>
                <c:pt idx="1">
                  <c:v>34341.203125</c:v>
                </c:pt>
                <c:pt idx="2">
                  <c:v>35323.36328125</c:v>
                </c:pt>
                <c:pt idx="3">
                  <c:v>37436.3046875</c:v>
                </c:pt>
                <c:pt idx="4">
                  <c:v>30400.49609375</c:v>
                </c:pt>
                <c:pt idx="5">
                  <c:v>28901.56640625</c:v>
                </c:pt>
                <c:pt idx="6">
                  <c:v>29968.08203125</c:v>
                </c:pt>
                <c:pt idx="7">
                  <c:v>32965.9453125</c:v>
                </c:pt>
                <c:pt idx="8">
                  <c:v>28959.361328125</c:v>
                </c:pt>
                <c:pt idx="9">
                  <c:v>23433.802734375</c:v>
                </c:pt>
                <c:pt idx="10">
                  <c:v>25579.451171875</c:v>
                </c:pt>
                <c:pt idx="11">
                  <c:v>30897.83203125</c:v>
                </c:pt>
                <c:pt idx="12">
                  <c:v>23616.900390625</c:v>
                </c:pt>
                <c:pt idx="13">
                  <c:v>18706.677734375</c:v>
                </c:pt>
                <c:pt idx="14">
                  <c:v>17072.09765625</c:v>
                </c:pt>
                <c:pt idx="15">
                  <c:v>16921.828125</c:v>
                </c:pt>
                <c:pt idx="16">
                  <c:v>19247.953125</c:v>
                </c:pt>
                <c:pt idx="17">
                  <c:v>16280.1396484375</c:v>
                </c:pt>
                <c:pt idx="18">
                  <c:v>16876.201171875</c:v>
                </c:pt>
                <c:pt idx="19">
                  <c:v>19317.775390625</c:v>
                </c:pt>
                <c:pt idx="20">
                  <c:v>26684.169921875</c:v>
                </c:pt>
              </c:numCache>
            </c:numRef>
          </c:xVal>
          <c:yVal>
            <c:numRef>
              <c:f>Spese!$S$27:$S$47</c:f>
              <c:numCache>
                <c:formatCode>General</c:formatCode>
                <c:ptCount val="21"/>
                <c:pt idx="0">
                  <c:v>12538.1572265625</c:v>
                </c:pt>
                <c:pt idx="1">
                  <c:v>17653.396484375</c:v>
                </c:pt>
                <c:pt idx="2">
                  <c:v>11589.7001953125</c:v>
                </c:pt>
                <c:pt idx="3">
                  <c:v>15547.0888671875</c:v>
                </c:pt>
                <c:pt idx="4">
                  <c:v>10752.6474609375</c:v>
                </c:pt>
                <c:pt idx="5">
                  <c:v>14117.013671875</c:v>
                </c:pt>
                <c:pt idx="6">
                  <c:v>13573.0732421875</c:v>
                </c:pt>
                <c:pt idx="7">
                  <c:v>12055.2412109375</c:v>
                </c:pt>
                <c:pt idx="8">
                  <c:v>11948.078125</c:v>
                </c:pt>
                <c:pt idx="9">
                  <c:v>12133.029296875</c:v>
                </c:pt>
                <c:pt idx="10">
                  <c:v>11231.7802734375</c:v>
                </c:pt>
                <c:pt idx="11">
                  <c:v>15902.072265625</c:v>
                </c:pt>
                <c:pt idx="12">
                  <c:v>12648.55078125</c:v>
                </c:pt>
                <c:pt idx="13">
                  <c:v>11841.2822265625</c:v>
                </c:pt>
                <c:pt idx="14">
                  <c:v>9651.486328125</c:v>
                </c:pt>
                <c:pt idx="15">
                  <c:v>10312.3095703125</c:v>
                </c:pt>
                <c:pt idx="16">
                  <c:v>11277.9677734375</c:v>
                </c:pt>
                <c:pt idx="17">
                  <c:v>11136.416015625</c:v>
                </c:pt>
                <c:pt idx="18">
                  <c:v>10400.5029296875</c:v>
                </c:pt>
                <c:pt idx="19">
                  <c:v>12142.0751953125</c:v>
                </c:pt>
                <c:pt idx="20">
                  <c:v>11886.673828125</c:v>
                </c:pt>
              </c:numCache>
            </c:numRef>
          </c:yVal>
          <c:smooth val="0"/>
          <c:extLst>
            <c:ext xmlns:c15="http://schemas.microsoft.com/office/drawing/2012/chart" uri="{02D57815-91ED-43cb-92C2-25804820EDAC}">
              <c15:datalabelsRange>
                <c15:f>Spese!$Q$27:$Q$47</c15:f>
                <c15:dlblRangeCache>
                  <c:ptCount val="21"/>
                  <c:pt idx="0">
                    <c:v>Piemonte</c:v>
                  </c:pt>
                  <c:pt idx="1">
                    <c:v>Valle d’Aosta</c:v>
                  </c:pt>
                  <c:pt idx="2">
                    <c:v>Lombardia</c:v>
                  </c:pt>
                  <c:pt idx="3">
                    <c:v>Trentino Alto Adige</c:v>
                  </c:pt>
                  <c:pt idx="4">
                    <c:v>Veneto</c:v>
                  </c:pt>
                  <c:pt idx="5">
                    <c:v>Friuli Venezia Giulia</c:v>
                  </c:pt>
                  <c:pt idx="6">
                    <c:v>Liguria</c:v>
                  </c:pt>
                  <c:pt idx="7">
                    <c:v>Emilia Romagna</c:v>
                  </c:pt>
                  <c:pt idx="8">
                    <c:v>Toscana</c:v>
                  </c:pt>
                  <c:pt idx="9">
                    <c:v>Umbria</c:v>
                  </c:pt>
                  <c:pt idx="10">
                    <c:v>Marche</c:v>
                  </c:pt>
                  <c:pt idx="11">
                    <c:v>Lazio</c:v>
                  </c:pt>
                  <c:pt idx="12">
                    <c:v>Abruzzo</c:v>
                  </c:pt>
                  <c:pt idx="13">
                    <c:v>Molise</c:v>
                  </c:pt>
                  <c:pt idx="14">
                    <c:v>Campania</c:v>
                  </c:pt>
                  <c:pt idx="15">
                    <c:v>Puglia</c:v>
                  </c:pt>
                  <c:pt idx="16">
                    <c:v>Basilicata</c:v>
                  </c:pt>
                  <c:pt idx="17">
                    <c:v>Calabria</c:v>
                  </c:pt>
                  <c:pt idx="18">
                    <c:v>Sicilia</c:v>
                  </c:pt>
                  <c:pt idx="19">
                    <c:v>Sardegna</c:v>
                  </c:pt>
                  <c:pt idx="20">
                    <c:v>Italia</c:v>
                  </c:pt>
                </c15:dlblRangeCache>
              </c15:datalabelsRange>
            </c:ext>
            <c:ext xmlns:c16="http://schemas.microsoft.com/office/drawing/2014/chart" uri="{C3380CC4-5D6E-409C-BE32-E72D297353CC}">
              <c16:uniqueId val="{00000015-B51F-4846-BA44-88F0C660EC9D}"/>
            </c:ext>
          </c:extLst>
        </c:ser>
        <c:dLbls>
          <c:showLegendKey val="0"/>
          <c:showVal val="0"/>
          <c:showCatName val="0"/>
          <c:showSerName val="0"/>
          <c:showPercent val="0"/>
          <c:showBubbleSize val="0"/>
        </c:dLbls>
        <c:axId val="852323728"/>
        <c:axId val="852320592"/>
      </c:scatterChart>
      <c:valAx>
        <c:axId val="852323728"/>
        <c:scaling>
          <c:orientation val="minMax"/>
          <c:max val="40000"/>
          <c:min val="14000"/>
        </c:scaling>
        <c:delete val="0"/>
        <c:axPos val="b"/>
        <c:title>
          <c:tx>
            <c:rich>
              <a:bodyPr/>
              <a:lstStyle/>
              <a:p>
                <a:pPr>
                  <a:defRPr/>
                </a:pPr>
                <a:r>
                  <a:rPr lang="it-IT" b="0"/>
                  <a:t>PIL regionale pro capite</a:t>
                </a:r>
              </a:p>
            </c:rich>
          </c:tx>
          <c:layout>
            <c:manualLayout>
              <c:xMode val="edge"/>
              <c:yMode val="edge"/>
              <c:x val="0.41654923332189037"/>
              <c:y val="0.85183724075743916"/>
            </c:manualLayout>
          </c:layout>
          <c:overlay val="0"/>
        </c:title>
        <c:numFmt formatCode="#,##0" sourceLinked="0"/>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it-IT"/>
          </a:p>
        </c:txPr>
        <c:crossAx val="852320592"/>
        <c:crosses val="autoZero"/>
        <c:crossBetween val="midCat"/>
      </c:valAx>
      <c:valAx>
        <c:axId val="852320592"/>
        <c:scaling>
          <c:orientation val="minMax"/>
          <c:max val="19000"/>
          <c:min val="7000"/>
        </c:scaling>
        <c:delete val="0"/>
        <c:axPos val="l"/>
        <c:majorGridlines/>
        <c:numFmt formatCode="#,##0" sourceLinked="0"/>
        <c:majorTickMark val="out"/>
        <c:minorTickMark val="none"/>
        <c:tickLblPos val="nextTo"/>
        <c:crossAx val="852323728"/>
        <c:crosses val="autoZero"/>
        <c:crossBetween val="midCat"/>
      </c:valAx>
    </c:plotArea>
    <c:legend>
      <c:legendPos val="b"/>
      <c:overlay val="0"/>
    </c:legend>
    <c:plotVisOnly val="1"/>
    <c:dispBlanksAs val="gap"/>
    <c:showDLblsOverMax val="0"/>
  </c:chart>
  <c:spPr>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1"/>
            <a:ext cx="2889937" cy="496332"/>
          </a:xfrm>
          <a:prstGeom prst="rect">
            <a:avLst/>
          </a:prstGeom>
        </p:spPr>
        <p:txBody>
          <a:bodyPr vert="horz" lIns="94814" tIns="47407" rIns="94814" bIns="47407" rtlCol="0"/>
          <a:lstStyle>
            <a:lvl1pPr algn="l">
              <a:defRPr sz="1200"/>
            </a:lvl1pPr>
          </a:lstStyle>
          <a:p>
            <a:endParaRPr lang="it-IT"/>
          </a:p>
        </p:txBody>
      </p:sp>
      <p:sp>
        <p:nvSpPr>
          <p:cNvPr id="3" name="Segnaposto data 2"/>
          <p:cNvSpPr>
            <a:spLocks noGrp="1"/>
          </p:cNvSpPr>
          <p:nvPr>
            <p:ph type="dt" idx="1"/>
          </p:nvPr>
        </p:nvSpPr>
        <p:spPr>
          <a:xfrm>
            <a:off x="3777607" y="1"/>
            <a:ext cx="2889937" cy="496332"/>
          </a:xfrm>
          <a:prstGeom prst="rect">
            <a:avLst/>
          </a:prstGeom>
        </p:spPr>
        <p:txBody>
          <a:bodyPr vert="horz" lIns="94814" tIns="47407" rIns="94814" bIns="47407" rtlCol="0"/>
          <a:lstStyle>
            <a:lvl1pPr algn="r">
              <a:defRPr sz="1200"/>
            </a:lvl1pPr>
          </a:lstStyle>
          <a:p>
            <a:fld id="{B6066D5C-E1DC-4837-B633-08008326B25A}" type="datetimeFigureOut">
              <a:rPr lang="it-IT" smtClean="0"/>
              <a:t>05/04/2019</a:t>
            </a:fld>
            <a:endParaRPr lang="it-IT"/>
          </a:p>
        </p:txBody>
      </p:sp>
      <p:sp>
        <p:nvSpPr>
          <p:cNvPr id="4" name="Segnaposto immagine diapositiva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4814" tIns="47407" rIns="94814" bIns="47407" rtlCol="0" anchor="ctr"/>
          <a:lstStyle/>
          <a:p>
            <a:endParaRPr lang="it-IT"/>
          </a:p>
        </p:txBody>
      </p:sp>
      <p:sp>
        <p:nvSpPr>
          <p:cNvPr id="5" name="Segnaposto note 4"/>
          <p:cNvSpPr>
            <a:spLocks noGrp="1"/>
          </p:cNvSpPr>
          <p:nvPr>
            <p:ph type="body" sz="quarter" idx="3"/>
          </p:nvPr>
        </p:nvSpPr>
        <p:spPr>
          <a:xfrm>
            <a:off x="666910" y="4715155"/>
            <a:ext cx="5335270" cy="4466987"/>
          </a:xfrm>
          <a:prstGeom prst="rect">
            <a:avLst/>
          </a:prstGeom>
        </p:spPr>
        <p:txBody>
          <a:bodyPr vert="horz" lIns="94814" tIns="47407" rIns="94814" bIns="47407"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428584"/>
            <a:ext cx="2889937" cy="496332"/>
          </a:xfrm>
          <a:prstGeom prst="rect">
            <a:avLst/>
          </a:prstGeom>
        </p:spPr>
        <p:txBody>
          <a:bodyPr vert="horz" lIns="94814" tIns="47407" rIns="94814" bIns="47407" rtlCol="0" anchor="b"/>
          <a:lstStyle>
            <a:lvl1pPr algn="l">
              <a:defRPr sz="1200"/>
            </a:lvl1pPr>
          </a:lstStyle>
          <a:p>
            <a:endParaRPr lang="it-IT"/>
          </a:p>
        </p:txBody>
      </p:sp>
      <p:sp>
        <p:nvSpPr>
          <p:cNvPr id="7" name="Segnaposto numero diapositiva 6"/>
          <p:cNvSpPr>
            <a:spLocks noGrp="1"/>
          </p:cNvSpPr>
          <p:nvPr>
            <p:ph type="sldNum" sz="quarter" idx="5"/>
          </p:nvPr>
        </p:nvSpPr>
        <p:spPr>
          <a:xfrm>
            <a:off x="3777607" y="9428584"/>
            <a:ext cx="2889937" cy="496332"/>
          </a:xfrm>
          <a:prstGeom prst="rect">
            <a:avLst/>
          </a:prstGeom>
        </p:spPr>
        <p:txBody>
          <a:bodyPr vert="horz" lIns="94814" tIns="47407" rIns="94814" bIns="47407" rtlCol="0" anchor="b"/>
          <a:lstStyle>
            <a:lvl1pPr algn="r">
              <a:defRPr sz="1200"/>
            </a:lvl1pPr>
          </a:lstStyle>
          <a:p>
            <a:fld id="{8E4B4797-D9AD-477A-AB34-FB1B6CBDC650}" type="slidenum">
              <a:rPr lang="it-IT" smtClean="0"/>
              <a:t>‹N›</a:t>
            </a:fld>
            <a:endParaRPr lang="it-IT"/>
          </a:p>
        </p:txBody>
      </p:sp>
    </p:spTree>
    <p:extLst>
      <p:ext uri="{BB962C8B-B14F-4D97-AF65-F5344CB8AC3E}">
        <p14:creationId xmlns:p14="http://schemas.microsoft.com/office/powerpoint/2010/main" val="1431809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8E4B4797-D9AD-477A-AB34-FB1B6CBDC650}" type="slidenum">
              <a:rPr lang="it-IT" smtClean="0"/>
              <a:t>1</a:t>
            </a:fld>
            <a:endParaRPr lang="it-IT"/>
          </a:p>
        </p:txBody>
      </p:sp>
    </p:spTree>
    <p:extLst>
      <p:ext uri="{BB962C8B-B14F-4D97-AF65-F5344CB8AC3E}">
        <p14:creationId xmlns:p14="http://schemas.microsoft.com/office/powerpoint/2010/main" val="1844234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Tendenziale </a:t>
            </a:r>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10</a:t>
            </a:fld>
            <a:endParaRPr lang="it-IT"/>
          </a:p>
        </p:txBody>
      </p:sp>
    </p:spTree>
    <p:extLst>
      <p:ext uri="{BB962C8B-B14F-4D97-AF65-F5344CB8AC3E}">
        <p14:creationId xmlns:p14="http://schemas.microsoft.com/office/powerpoint/2010/main" val="2992051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11</a:t>
            </a:fld>
            <a:endParaRPr lang="it-IT"/>
          </a:p>
        </p:txBody>
      </p:sp>
    </p:spTree>
    <p:extLst>
      <p:ext uri="{BB962C8B-B14F-4D97-AF65-F5344CB8AC3E}">
        <p14:creationId xmlns:p14="http://schemas.microsoft.com/office/powerpoint/2010/main" val="1662392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12</a:t>
            </a:fld>
            <a:endParaRPr lang="it-IT"/>
          </a:p>
        </p:txBody>
      </p:sp>
    </p:spTree>
    <p:extLst>
      <p:ext uri="{BB962C8B-B14F-4D97-AF65-F5344CB8AC3E}">
        <p14:creationId xmlns:p14="http://schemas.microsoft.com/office/powerpoint/2010/main" val="846840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13</a:t>
            </a:fld>
            <a:endParaRPr lang="it-IT"/>
          </a:p>
        </p:txBody>
      </p:sp>
    </p:spTree>
    <p:extLst>
      <p:ext uri="{BB962C8B-B14F-4D97-AF65-F5344CB8AC3E}">
        <p14:creationId xmlns:p14="http://schemas.microsoft.com/office/powerpoint/2010/main" val="2659921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14</a:t>
            </a:fld>
            <a:endParaRPr lang="it-IT"/>
          </a:p>
        </p:txBody>
      </p:sp>
    </p:spTree>
    <p:extLst>
      <p:ext uri="{BB962C8B-B14F-4D97-AF65-F5344CB8AC3E}">
        <p14:creationId xmlns:p14="http://schemas.microsoft.com/office/powerpoint/2010/main" val="38862567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15</a:t>
            </a:fld>
            <a:endParaRPr lang="it-IT"/>
          </a:p>
        </p:txBody>
      </p:sp>
    </p:spTree>
    <p:extLst>
      <p:ext uri="{BB962C8B-B14F-4D97-AF65-F5344CB8AC3E}">
        <p14:creationId xmlns:p14="http://schemas.microsoft.com/office/powerpoint/2010/main" val="40694263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16</a:t>
            </a:fld>
            <a:endParaRPr lang="it-IT"/>
          </a:p>
        </p:txBody>
      </p:sp>
    </p:spTree>
    <p:extLst>
      <p:ext uri="{BB962C8B-B14F-4D97-AF65-F5344CB8AC3E}">
        <p14:creationId xmlns:p14="http://schemas.microsoft.com/office/powerpoint/2010/main" val="9496678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17</a:t>
            </a:fld>
            <a:endParaRPr lang="it-IT"/>
          </a:p>
        </p:txBody>
      </p:sp>
    </p:spTree>
    <p:extLst>
      <p:ext uri="{BB962C8B-B14F-4D97-AF65-F5344CB8AC3E}">
        <p14:creationId xmlns:p14="http://schemas.microsoft.com/office/powerpoint/2010/main" val="29216214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18</a:t>
            </a:fld>
            <a:endParaRPr lang="it-IT"/>
          </a:p>
        </p:txBody>
      </p:sp>
    </p:spTree>
    <p:extLst>
      <p:ext uri="{BB962C8B-B14F-4D97-AF65-F5344CB8AC3E}">
        <p14:creationId xmlns:p14="http://schemas.microsoft.com/office/powerpoint/2010/main" val="15089691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19</a:t>
            </a:fld>
            <a:endParaRPr lang="it-IT"/>
          </a:p>
        </p:txBody>
      </p:sp>
    </p:spTree>
    <p:extLst>
      <p:ext uri="{BB962C8B-B14F-4D97-AF65-F5344CB8AC3E}">
        <p14:creationId xmlns:p14="http://schemas.microsoft.com/office/powerpoint/2010/main" val="1213990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2</a:t>
            </a:fld>
            <a:endParaRPr lang="it-IT"/>
          </a:p>
        </p:txBody>
      </p:sp>
    </p:spTree>
    <p:extLst>
      <p:ext uri="{BB962C8B-B14F-4D97-AF65-F5344CB8AC3E}">
        <p14:creationId xmlns:p14="http://schemas.microsoft.com/office/powerpoint/2010/main" val="22369998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20</a:t>
            </a:fld>
            <a:endParaRPr lang="it-IT"/>
          </a:p>
        </p:txBody>
      </p:sp>
    </p:spTree>
    <p:extLst>
      <p:ext uri="{BB962C8B-B14F-4D97-AF65-F5344CB8AC3E}">
        <p14:creationId xmlns:p14="http://schemas.microsoft.com/office/powerpoint/2010/main" val="39300356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21</a:t>
            </a:fld>
            <a:endParaRPr lang="it-IT"/>
          </a:p>
        </p:txBody>
      </p:sp>
    </p:spTree>
    <p:extLst>
      <p:ext uri="{BB962C8B-B14F-4D97-AF65-F5344CB8AC3E}">
        <p14:creationId xmlns:p14="http://schemas.microsoft.com/office/powerpoint/2010/main" val="20571367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22</a:t>
            </a:fld>
            <a:endParaRPr lang="it-IT"/>
          </a:p>
        </p:txBody>
      </p:sp>
    </p:spTree>
    <p:extLst>
      <p:ext uri="{BB962C8B-B14F-4D97-AF65-F5344CB8AC3E}">
        <p14:creationId xmlns:p14="http://schemas.microsoft.com/office/powerpoint/2010/main" val="33009264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23</a:t>
            </a:fld>
            <a:endParaRPr lang="it-IT"/>
          </a:p>
        </p:txBody>
      </p:sp>
    </p:spTree>
    <p:extLst>
      <p:ext uri="{BB962C8B-B14F-4D97-AF65-F5344CB8AC3E}">
        <p14:creationId xmlns:p14="http://schemas.microsoft.com/office/powerpoint/2010/main" val="16749851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24</a:t>
            </a:fld>
            <a:endParaRPr lang="it-IT"/>
          </a:p>
        </p:txBody>
      </p:sp>
    </p:spTree>
    <p:extLst>
      <p:ext uri="{BB962C8B-B14F-4D97-AF65-F5344CB8AC3E}">
        <p14:creationId xmlns:p14="http://schemas.microsoft.com/office/powerpoint/2010/main" val="2790941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dirty="0"/>
              <a:t>Sarebbe opportuno che nell’ambito delle tre intese attualmente in discussione fossero esplicitati criteri di economicità e capacità amministrativa sulla base dei quali valutare l’ammissibilità delle richieste di autonomia rafforzata allo scopo di evitare rischi di peggioramento delle prestazioni fornite, deficit di bilancio, squilibri territoriali, conflitti di competenze istituzionali.</a:t>
            </a:r>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3</a:t>
            </a:fld>
            <a:endParaRPr lang="it-IT"/>
          </a:p>
        </p:txBody>
      </p:sp>
    </p:spTree>
    <p:extLst>
      <p:ext uri="{BB962C8B-B14F-4D97-AF65-F5344CB8AC3E}">
        <p14:creationId xmlns:p14="http://schemas.microsoft.com/office/powerpoint/2010/main" val="1916330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BAD1BE1-4779-43EA-B33D-BE164DFD83E5}" type="slidenum">
              <a:rPr lang="it-IT" smtClean="0"/>
              <a:t>4</a:t>
            </a:fld>
            <a:endParaRPr lang="it-IT"/>
          </a:p>
        </p:txBody>
      </p:sp>
    </p:spTree>
    <p:extLst>
      <p:ext uri="{BB962C8B-B14F-4D97-AF65-F5344CB8AC3E}">
        <p14:creationId xmlns:p14="http://schemas.microsoft.com/office/powerpoint/2010/main" val="116255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BAD1BE1-4779-43EA-B33D-BE164DFD83E5}" type="slidenum">
              <a:rPr lang="it-IT" smtClean="0"/>
              <a:t>5</a:t>
            </a:fld>
            <a:endParaRPr lang="it-IT"/>
          </a:p>
        </p:txBody>
      </p:sp>
    </p:spTree>
    <p:extLst>
      <p:ext uri="{BB962C8B-B14F-4D97-AF65-F5344CB8AC3E}">
        <p14:creationId xmlns:p14="http://schemas.microsoft.com/office/powerpoint/2010/main" val="770569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dirty="0"/>
              <a:t>Forti differenze tra residui fiscali calcolati a partire dalle due fonti impiegate per il calcolo dei residui fiscali: la ricostruzione delle distribuzioni tra Regioni delle spese e delle entrate delle AP elaborate dalla </a:t>
            </a:r>
            <a:r>
              <a:rPr lang="it-IT" dirty="0" err="1"/>
              <a:t>BdI</a:t>
            </a:r>
            <a:r>
              <a:rPr lang="it-IT" dirty="0"/>
              <a:t> e la banca dei CPT</a:t>
            </a:r>
          </a:p>
          <a:p>
            <a:pPr algn="just"/>
            <a:r>
              <a:rPr lang="it-IT" dirty="0"/>
              <a:t>Esempio Lombardia</a:t>
            </a:r>
          </a:p>
          <a:p>
            <a:pPr algn="just"/>
            <a:endParaRPr lang="it-IT" dirty="0"/>
          </a:p>
          <a:p>
            <a:pPr algn="just"/>
            <a:r>
              <a:rPr lang="it-IT" dirty="0"/>
              <a:t>Addirittura inversioni di segno: Lazio</a:t>
            </a:r>
          </a:p>
          <a:p>
            <a:pPr algn="just"/>
            <a:endParaRPr lang="it-IT" sz="1100"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6</a:t>
            </a:fld>
            <a:endParaRPr lang="it-IT"/>
          </a:p>
        </p:txBody>
      </p:sp>
    </p:spTree>
    <p:extLst>
      <p:ext uri="{BB962C8B-B14F-4D97-AF65-F5344CB8AC3E}">
        <p14:creationId xmlns:p14="http://schemas.microsoft.com/office/powerpoint/2010/main" val="101362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defTabSz="875447">
              <a:defRPr/>
            </a:pPr>
            <a:r>
              <a:rPr lang="it-IT" dirty="0"/>
              <a:t>Da dove nascono questi residui fiscali?</a:t>
            </a:r>
          </a:p>
          <a:p>
            <a:pPr algn="just" defTabSz="875447">
              <a:defRPr/>
            </a:pPr>
            <a:r>
              <a:rPr lang="it-IT" dirty="0"/>
              <a:t>Guardiamo distintamente le entrate pro-capite e le spese pro-capite.</a:t>
            </a:r>
          </a:p>
          <a:p>
            <a:pPr algn="just" defTabSz="875447">
              <a:defRPr/>
            </a:pPr>
            <a:r>
              <a:rPr lang="it-IT" dirty="0"/>
              <a:t> </a:t>
            </a:r>
          </a:p>
          <a:p>
            <a:pPr algn="just" defTabSz="875447">
              <a:defRPr/>
            </a:pPr>
            <a:r>
              <a:rPr lang="it-IT" dirty="0"/>
              <a:t>Prendendo i CPT</a:t>
            </a:r>
          </a:p>
          <a:p>
            <a:pPr algn="just" defTabSz="875447">
              <a:defRPr/>
            </a:pPr>
            <a:r>
              <a:rPr lang="it-IT" dirty="0"/>
              <a:t>Le entrate pro-capite sono positivamente correlate al Pil regionale, ovvero incidono in misura pressoché proporzionale sui Pil regionali. La pendenza dell’interpolante lineare rappresenta l’incidenza delle entrate complessive sul Pil nella media nazionale (44%)</a:t>
            </a:r>
          </a:p>
          <a:p>
            <a:pPr algn="just"/>
            <a:endParaRPr lang="it-IT" sz="1100"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7</a:t>
            </a:fld>
            <a:endParaRPr lang="it-IT"/>
          </a:p>
        </p:txBody>
      </p:sp>
    </p:spTree>
    <p:extLst>
      <p:ext uri="{BB962C8B-B14F-4D97-AF65-F5344CB8AC3E}">
        <p14:creationId xmlns:p14="http://schemas.microsoft.com/office/powerpoint/2010/main" val="2153533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defTabSz="875447">
              <a:defRPr/>
            </a:pPr>
            <a:r>
              <a:rPr lang="it-IT" dirty="0"/>
              <a:t>Le spese primarie pro-capite sono più disperse anche se si osserva una debole correlazione positiva con il Pil regionale (interpolante più piatta rispetto a entrate pro-capite). Le RSS ricche del nord (VA, TAA) rappresentano degli </a:t>
            </a:r>
            <a:r>
              <a:rPr lang="it-IT" dirty="0" err="1"/>
              <a:t>outlier</a:t>
            </a:r>
            <a:r>
              <a:rPr lang="it-IT" dirty="0"/>
              <a:t>.</a:t>
            </a:r>
          </a:p>
          <a:p>
            <a:pPr algn="just" defTabSz="875447">
              <a:defRPr/>
            </a:pPr>
            <a:endParaRPr lang="it-IT" dirty="0"/>
          </a:p>
          <a:p>
            <a:pPr algn="just" defTabSz="875447">
              <a:defRPr/>
            </a:pPr>
            <a:r>
              <a:rPr lang="it-IT" dirty="0"/>
              <a:t>A questa quasi-uniformità della spesa pro-capite naturalmente non corrisponde un’eguale uniformità della quantità e qualità dei servizi forniti tra territori regionali.</a:t>
            </a:r>
          </a:p>
          <a:p>
            <a:pPr algn="just"/>
            <a:endParaRPr lang="it-IT" dirty="0"/>
          </a:p>
          <a:p>
            <a:endParaRPr lang="it-IT"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8</a:t>
            </a:fld>
            <a:endParaRPr lang="it-IT"/>
          </a:p>
        </p:txBody>
      </p:sp>
    </p:spTree>
    <p:extLst>
      <p:ext uri="{BB962C8B-B14F-4D97-AF65-F5344CB8AC3E}">
        <p14:creationId xmlns:p14="http://schemas.microsoft.com/office/powerpoint/2010/main" val="138022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defTabSz="875447">
              <a:defRPr/>
            </a:pPr>
            <a:r>
              <a:rPr lang="it-IT" dirty="0"/>
              <a:t>Passando ai residui fiscali le regioni con il Pil pro capite più elevato mostrano residui negativi (entrate &gt; spese) mentre le regioni con Pil più bassi evidenziano residui positivi (spese &gt; entrate). </a:t>
            </a:r>
          </a:p>
          <a:p>
            <a:pPr algn="just" defTabSz="875447">
              <a:defRPr/>
            </a:pPr>
            <a:endParaRPr lang="it-IT" dirty="0"/>
          </a:p>
          <a:p>
            <a:pPr algn="just" defTabSz="875447">
              <a:defRPr/>
            </a:pPr>
            <a:r>
              <a:rPr lang="it-IT" dirty="0"/>
              <a:t>Il fatto che l’interpolante delle spese sia meno inclinata di quella delle entrate fornisce un’immagine di sintesi della portata delle perequazione interregionale realizzata dal bilancio pubblico dai territori più ricchi a quelli più poveri.</a:t>
            </a:r>
          </a:p>
          <a:p>
            <a:pPr algn="just"/>
            <a:endParaRPr lang="it-IT" sz="1100" dirty="0"/>
          </a:p>
        </p:txBody>
      </p:sp>
      <p:sp>
        <p:nvSpPr>
          <p:cNvPr id="4" name="Segnaposto numero diapositiva 3"/>
          <p:cNvSpPr>
            <a:spLocks noGrp="1"/>
          </p:cNvSpPr>
          <p:nvPr>
            <p:ph type="sldNum" sz="quarter" idx="10"/>
          </p:nvPr>
        </p:nvSpPr>
        <p:spPr/>
        <p:txBody>
          <a:bodyPr/>
          <a:lstStyle/>
          <a:p>
            <a:fld id="{8E4B4797-D9AD-477A-AB34-FB1B6CBDC650}" type="slidenum">
              <a:rPr lang="it-IT" smtClean="0"/>
              <a:t>9</a:t>
            </a:fld>
            <a:endParaRPr lang="it-IT"/>
          </a:p>
        </p:txBody>
      </p:sp>
    </p:spTree>
    <p:extLst>
      <p:ext uri="{BB962C8B-B14F-4D97-AF65-F5344CB8AC3E}">
        <p14:creationId xmlns:p14="http://schemas.microsoft.com/office/powerpoint/2010/main" val="266410045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pic>
        <p:nvPicPr>
          <p:cNvPr id="2052" name="Picture 4" descr="D:\Documenti\Logo\LOGO UPB_1.jpg"/>
          <p:cNvPicPr>
            <a:picLocks noChangeAspect="1" noChangeArrowheads="1"/>
          </p:cNvPicPr>
          <p:nvPr userDrawn="1"/>
        </p:nvPicPr>
        <p:blipFill>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rot="16200000">
            <a:off x="-2418679" y="2436693"/>
            <a:ext cx="6841175" cy="2001439"/>
          </a:xfrm>
          <a:prstGeom prst="roundRect">
            <a:avLst>
              <a:gd name="adj" fmla="val 16667"/>
            </a:avLst>
          </a:prstGeom>
          <a:ln>
            <a:noFill/>
          </a:ln>
          <a:effectLst/>
          <a:scene3d>
            <a:camera prst="orthographicFront"/>
            <a:lightRig rig="threePt" dir="t"/>
          </a:scene3d>
          <a:sp3d contourW="6350" prstMaterial="matte">
            <a:contourClr>
              <a:schemeClr val="bg1"/>
            </a:contourClr>
          </a:sp3d>
          <a:extLst>
            <a:ext uri="{909E8E84-426E-40DD-AFC4-6F175D3DCCD1}">
              <a14:hiddenFill xmlns:a14="http://schemas.microsoft.com/office/drawing/2010/main">
                <a:solidFill>
                  <a:srgbClr val="FFFFFF"/>
                </a:solidFill>
              </a14:hiddenFill>
            </a:ext>
          </a:extLst>
        </p:spPr>
      </p:pic>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2C0369A-D6D9-4A17-9D47-8A8F5C1EAB4E}" type="slidenum">
              <a:rPr lang="it-IT" smtClean="0"/>
              <a:t>‹N›</a:t>
            </a:fld>
            <a:endParaRPr lang="it-IT"/>
          </a:p>
        </p:txBody>
      </p:sp>
      <p:sp>
        <p:nvSpPr>
          <p:cNvPr id="14" name="Titolo 13"/>
          <p:cNvSpPr>
            <a:spLocks noGrp="1"/>
          </p:cNvSpPr>
          <p:nvPr>
            <p:ph type="title"/>
          </p:nvPr>
        </p:nvSpPr>
        <p:spPr>
          <a:xfrm>
            <a:off x="2843808" y="1412776"/>
            <a:ext cx="5760000" cy="3600000"/>
          </a:xfrm>
          <a:solidFill>
            <a:srgbClr val="93193C"/>
          </a:solidFill>
        </p:spPr>
        <p:txBody>
          <a:bodyPr anchor="t"/>
          <a:lstStyle>
            <a:lvl1pPr>
              <a:defRPr>
                <a:solidFill>
                  <a:schemeClr val="bg1"/>
                </a:solidFill>
              </a:defRPr>
            </a:lvl1pPr>
          </a:lstStyle>
          <a:p>
            <a:r>
              <a:rPr lang="it-IT" dirty="0"/>
              <a:t>Fare clic per modificare lo stile del titolo</a:t>
            </a:r>
          </a:p>
        </p:txBody>
      </p:sp>
      <p:sp>
        <p:nvSpPr>
          <p:cNvPr id="16" name="Segnaposto contenuto 15"/>
          <p:cNvSpPr>
            <a:spLocks noGrp="1"/>
          </p:cNvSpPr>
          <p:nvPr>
            <p:ph sz="quarter" idx="13"/>
          </p:nvPr>
        </p:nvSpPr>
        <p:spPr>
          <a:xfrm>
            <a:off x="2987824" y="2897413"/>
            <a:ext cx="5400599" cy="1080000"/>
          </a:xfrm>
        </p:spPr>
        <p:txBody>
          <a:bodyPr/>
          <a:lstStyle>
            <a:lvl1pPr marL="0" indent="0" algn="ctr">
              <a:buNone/>
              <a:defRPr>
                <a:solidFill>
                  <a:schemeClr val="bg1"/>
                </a:solidFill>
              </a:defRPr>
            </a:lvl1pPr>
          </a:lstStyle>
          <a:p>
            <a:pPr lvl="0"/>
            <a:r>
              <a:rPr lang="it-IT" dirty="0"/>
              <a:t>Fare clic per modificare stili del testo dello schema</a:t>
            </a:r>
          </a:p>
        </p:txBody>
      </p:sp>
      <p:sp>
        <p:nvSpPr>
          <p:cNvPr id="21" name="Segnaposto contenuto 20"/>
          <p:cNvSpPr>
            <a:spLocks noGrp="1"/>
          </p:cNvSpPr>
          <p:nvPr>
            <p:ph sz="quarter" idx="14"/>
          </p:nvPr>
        </p:nvSpPr>
        <p:spPr>
          <a:xfrm>
            <a:off x="3059832" y="4149080"/>
            <a:ext cx="5328592" cy="850900"/>
          </a:xfrm>
        </p:spPr>
        <p:txBody>
          <a:bodyPr>
            <a:normAutofit/>
          </a:bodyPr>
          <a:lstStyle>
            <a:lvl1pPr marL="0" indent="0">
              <a:buNone/>
              <a:defRPr sz="2400">
                <a:solidFill>
                  <a:schemeClr val="bg1"/>
                </a:solidFill>
              </a:defRPr>
            </a:lvl1pPr>
          </a:lstStyle>
          <a:p>
            <a:pPr lvl="0"/>
            <a:r>
              <a:rPr lang="it-IT" dirty="0"/>
              <a:t>Fare clic per modificare stili del testo dello schema</a:t>
            </a:r>
          </a:p>
        </p:txBody>
      </p:sp>
    </p:spTree>
    <p:extLst>
      <p:ext uri="{BB962C8B-B14F-4D97-AF65-F5344CB8AC3E}">
        <p14:creationId xmlns:p14="http://schemas.microsoft.com/office/powerpoint/2010/main" val="1046333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1187624" y="332656"/>
            <a:ext cx="7380000" cy="800100"/>
          </a:xfrm>
          <a:noFill/>
          <a:ln>
            <a:noFill/>
          </a:ln>
        </p:spPr>
        <p:txBody>
          <a:bodyPr>
            <a:normAutofit/>
          </a:bodyPr>
          <a:lstStyle>
            <a:lvl1pPr algn="ctr">
              <a:defRPr sz="3600" baseline="0">
                <a:solidFill>
                  <a:schemeClr val="tx2"/>
                </a:solidFill>
              </a:defRPr>
            </a:lvl1pPr>
          </a:lstStyle>
          <a:p>
            <a:r>
              <a:rPr lang="it-IT" dirty="0"/>
              <a:t>Inserisci il titolo</a:t>
            </a:r>
          </a:p>
        </p:txBody>
      </p:sp>
      <p:sp>
        <p:nvSpPr>
          <p:cNvPr id="3" name="Segnaposto contenuto 2"/>
          <p:cNvSpPr>
            <a:spLocks noGrp="1"/>
          </p:cNvSpPr>
          <p:nvPr>
            <p:ph idx="1"/>
          </p:nvPr>
        </p:nvSpPr>
        <p:spPr>
          <a:xfrm>
            <a:off x="1187624" y="1556792"/>
            <a:ext cx="7380000" cy="4525963"/>
          </a:xfrm>
        </p:spPr>
        <p:txBody>
          <a:bodyPr/>
          <a:lstStyle>
            <a:lvl1pPr>
              <a:defRPr sz="2800">
                <a:solidFill>
                  <a:schemeClr val="tx2">
                    <a:lumMod val="75000"/>
                  </a:schemeClr>
                </a:solidFill>
              </a:defRPr>
            </a:lvl1pPr>
            <a:lvl2pPr marL="714375" indent="-352425">
              <a:buFont typeface="Wingdings" panose="05000000000000000000" pitchFamily="2" charset="2"/>
              <a:buChar char="ü"/>
              <a:defRPr sz="2400">
                <a:solidFill>
                  <a:schemeClr val="tx2">
                    <a:lumMod val="75000"/>
                  </a:schemeClr>
                </a:solidFill>
              </a:defRPr>
            </a:lvl2pPr>
            <a:lvl3pPr marL="990600" indent="-276225">
              <a:buFont typeface="Courier New" panose="02070309020205020404" pitchFamily="49" charset="0"/>
              <a:buChar char="o"/>
              <a:defRPr sz="2000">
                <a:solidFill>
                  <a:schemeClr val="tx2">
                    <a:lumMod val="75000"/>
                  </a:schemeClr>
                </a:solidFill>
              </a:defRPr>
            </a:lvl3pPr>
            <a:lvl4pPr marL="1257300" indent="-266700">
              <a:defRPr sz="1800">
                <a:solidFill>
                  <a:schemeClr val="tx2">
                    <a:lumMod val="75000"/>
                  </a:schemeClr>
                </a:solidFill>
              </a:defRPr>
            </a:lvl4pPr>
            <a:lvl5pPr marL="1524000" indent="-266700">
              <a:defRPr sz="1800">
                <a:solidFill>
                  <a:schemeClr val="tx2">
                    <a:lumMod val="75000"/>
                  </a:schemeClr>
                </a:solidFill>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lvl1pPr>
              <a:defRPr>
                <a:solidFill>
                  <a:srgbClr val="93193C"/>
                </a:solidFill>
              </a:defRPr>
            </a:lvl1pPr>
          </a:lstStyle>
          <a:p>
            <a:fld id="{AEA01273-38EF-4BF7-AE21-0DC387324B41}" type="slidenum">
              <a:rPr lang="it-IT" smtClean="0"/>
              <a:pPr/>
              <a:t>‹N›</a:t>
            </a:fld>
            <a:endParaRPr lang="it-IT" dirty="0"/>
          </a:p>
        </p:txBody>
      </p:sp>
      <p:pic>
        <p:nvPicPr>
          <p:cNvPr id="14" name="Immagine 13" descr="d:\utente_locale\Desktop\LOGO UPB.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15616" y="6341829"/>
            <a:ext cx="1245235" cy="367030"/>
          </a:xfrm>
          <a:prstGeom prst="rect">
            <a:avLst/>
          </a:prstGeom>
          <a:noFill/>
          <a:ln>
            <a:noFill/>
          </a:ln>
        </p:spPr>
      </p:pic>
      <p:cxnSp>
        <p:nvCxnSpPr>
          <p:cNvPr id="13" name="Connettore 1 12"/>
          <p:cNvCxnSpPr/>
          <p:nvPr userDrawn="1"/>
        </p:nvCxnSpPr>
        <p:spPr>
          <a:xfrm>
            <a:off x="2556416" y="6534000"/>
            <a:ext cx="5760000" cy="0"/>
          </a:xfrm>
          <a:prstGeom prst="line">
            <a:avLst/>
          </a:prstGeom>
          <a:ln>
            <a:solidFill>
              <a:srgbClr val="93193C"/>
            </a:solidFill>
          </a:ln>
        </p:spPr>
        <p:style>
          <a:lnRef idx="1">
            <a:schemeClr val="accent1"/>
          </a:lnRef>
          <a:fillRef idx="0">
            <a:schemeClr val="accent1"/>
          </a:fillRef>
          <a:effectRef idx="0">
            <a:schemeClr val="accent1"/>
          </a:effectRef>
          <a:fontRef idx="minor">
            <a:schemeClr val="tx1"/>
          </a:fontRef>
        </p:style>
      </p:cxnSp>
      <p:sp>
        <p:nvSpPr>
          <p:cNvPr id="17" name="CasellaDiTesto 16"/>
          <p:cNvSpPr txBox="1"/>
          <p:nvPr userDrawn="1"/>
        </p:nvSpPr>
        <p:spPr>
          <a:xfrm>
            <a:off x="-36512" y="-27384"/>
            <a:ext cx="1080000" cy="6912000"/>
          </a:xfrm>
          <a:prstGeom prst="rect">
            <a:avLst/>
          </a:prstGeom>
          <a:solidFill>
            <a:srgbClr val="93193C"/>
          </a:solidFill>
        </p:spPr>
        <p:txBody>
          <a:bodyPr wrap="none" rtlCol="0">
            <a:spAutoFit/>
          </a:bodyPr>
          <a:lstStyle/>
          <a:p>
            <a:endParaRPr lang="it-IT" dirty="0"/>
          </a:p>
        </p:txBody>
      </p:sp>
    </p:spTree>
    <p:extLst>
      <p:ext uri="{BB962C8B-B14F-4D97-AF65-F5344CB8AC3E}">
        <p14:creationId xmlns:p14="http://schemas.microsoft.com/office/powerpoint/2010/main" val="2497040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2C0369A-D6D9-4A17-9D47-8A8F5C1EAB4E}" type="slidenum">
              <a:rPr lang="it-IT" smtClean="0"/>
              <a:t>‹N›</a:t>
            </a:fld>
            <a:endParaRPr lang="it-IT"/>
          </a:p>
        </p:txBody>
      </p:sp>
    </p:spTree>
    <p:extLst>
      <p:ext uri="{BB962C8B-B14F-4D97-AF65-F5344CB8AC3E}">
        <p14:creationId xmlns:p14="http://schemas.microsoft.com/office/powerpoint/2010/main" val="790286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2C0369A-D6D9-4A17-9D47-8A8F5C1EAB4E}" type="slidenum">
              <a:rPr lang="it-IT" smtClean="0"/>
              <a:t>‹N›</a:t>
            </a:fld>
            <a:endParaRPr lang="it-IT"/>
          </a:p>
        </p:txBody>
      </p:sp>
    </p:spTree>
    <p:extLst>
      <p:ext uri="{BB962C8B-B14F-4D97-AF65-F5344CB8AC3E}">
        <p14:creationId xmlns:p14="http://schemas.microsoft.com/office/powerpoint/2010/main" val="747223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2C0369A-D6D9-4A17-9D47-8A8F5C1EAB4E}" type="slidenum">
              <a:rPr lang="it-IT" smtClean="0"/>
              <a:t>‹N›</a:t>
            </a:fld>
            <a:endParaRPr lang="it-IT"/>
          </a:p>
        </p:txBody>
      </p:sp>
    </p:spTree>
    <p:extLst>
      <p:ext uri="{BB962C8B-B14F-4D97-AF65-F5344CB8AC3E}">
        <p14:creationId xmlns:p14="http://schemas.microsoft.com/office/powerpoint/2010/main" val="2328745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2C0369A-D6D9-4A17-9D47-8A8F5C1EAB4E}" type="slidenum">
              <a:rPr lang="it-IT" smtClean="0"/>
              <a:t>‹N›</a:t>
            </a:fld>
            <a:endParaRPr lang="it-IT"/>
          </a:p>
        </p:txBody>
      </p:sp>
    </p:spTree>
    <p:extLst>
      <p:ext uri="{BB962C8B-B14F-4D97-AF65-F5344CB8AC3E}">
        <p14:creationId xmlns:p14="http://schemas.microsoft.com/office/powerpoint/2010/main" val="475643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2C0369A-D6D9-4A17-9D47-8A8F5C1EAB4E}" type="slidenum">
              <a:rPr lang="it-IT" smtClean="0"/>
              <a:t>‹N›</a:t>
            </a:fld>
            <a:endParaRPr lang="it-IT"/>
          </a:p>
        </p:txBody>
      </p:sp>
    </p:spTree>
    <p:extLst>
      <p:ext uri="{BB962C8B-B14F-4D97-AF65-F5344CB8AC3E}">
        <p14:creationId xmlns:p14="http://schemas.microsoft.com/office/powerpoint/2010/main" val="309778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2C0369A-D6D9-4A17-9D47-8A8F5C1EAB4E}" type="slidenum">
              <a:rPr lang="it-IT" smtClean="0"/>
              <a:t>‹N›</a:t>
            </a:fld>
            <a:endParaRPr lang="it-IT"/>
          </a:p>
        </p:txBody>
      </p:sp>
    </p:spTree>
    <p:extLst>
      <p:ext uri="{BB962C8B-B14F-4D97-AF65-F5344CB8AC3E}">
        <p14:creationId xmlns:p14="http://schemas.microsoft.com/office/powerpoint/2010/main" val="923476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2C0369A-D6D9-4A17-9D47-8A8F5C1EAB4E}" type="slidenum">
              <a:rPr lang="it-IT" smtClean="0"/>
              <a:t>‹N›</a:t>
            </a:fld>
            <a:endParaRPr lang="it-IT"/>
          </a:p>
        </p:txBody>
      </p:sp>
    </p:spTree>
    <p:extLst>
      <p:ext uri="{BB962C8B-B14F-4D97-AF65-F5344CB8AC3E}">
        <p14:creationId xmlns:p14="http://schemas.microsoft.com/office/powerpoint/2010/main" val="4224388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C0369A-D6D9-4A17-9D47-8A8F5C1EAB4E}" type="slidenum">
              <a:rPr lang="it-IT" smtClean="0"/>
              <a:t>‹N›</a:t>
            </a:fld>
            <a:endParaRPr lang="it-IT"/>
          </a:p>
        </p:txBody>
      </p:sp>
    </p:spTree>
    <p:extLst>
      <p:ext uri="{BB962C8B-B14F-4D97-AF65-F5344CB8AC3E}">
        <p14:creationId xmlns:p14="http://schemas.microsoft.com/office/powerpoint/2010/main" val="1695271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52C0369A-D6D9-4A17-9D47-8A8F5C1EAB4E}" type="slidenum">
              <a:rPr lang="it-IT" smtClean="0"/>
              <a:t>1</a:t>
            </a:fld>
            <a:endParaRPr lang="it-IT" dirty="0"/>
          </a:p>
        </p:txBody>
      </p:sp>
      <p:sp>
        <p:nvSpPr>
          <p:cNvPr id="5" name="Titolo 4"/>
          <p:cNvSpPr>
            <a:spLocks noGrp="1"/>
          </p:cNvSpPr>
          <p:nvPr>
            <p:ph type="title"/>
          </p:nvPr>
        </p:nvSpPr>
        <p:spPr>
          <a:xfrm>
            <a:off x="1907704" y="764704"/>
            <a:ext cx="7056784" cy="4248072"/>
          </a:xfrm>
          <a:noFill/>
        </p:spPr>
        <p:txBody>
          <a:bodyPr>
            <a:normAutofit fontScale="90000"/>
          </a:bodyPr>
          <a:lstStyle/>
          <a:p>
            <a:r>
              <a:rPr lang="it-IT" sz="2400" b="1" dirty="0" smtClean="0">
                <a:solidFill>
                  <a:schemeClr val="accent1">
                    <a:lumMod val="75000"/>
                  </a:schemeClr>
                </a:solidFill>
              </a:rPr>
              <a:t>Convegno </a:t>
            </a:r>
            <a:r>
              <a:rPr lang="it-IT" sz="2400" b="1" dirty="0" err="1" smtClean="0">
                <a:solidFill>
                  <a:schemeClr val="accent1">
                    <a:lumMod val="75000"/>
                  </a:schemeClr>
                </a:solidFill>
              </a:rPr>
              <a:t>Anaao-Assomed</a:t>
            </a:r>
            <a:r>
              <a:rPr lang="it-IT" sz="2400" b="1" dirty="0" smtClean="0">
                <a:solidFill>
                  <a:schemeClr val="accent1">
                    <a:lumMod val="75000"/>
                  </a:schemeClr>
                </a:solidFill>
              </a:rPr>
              <a:t/>
            </a:r>
            <a:br>
              <a:rPr lang="it-IT" sz="2400" b="1" dirty="0" smtClean="0">
                <a:solidFill>
                  <a:schemeClr val="accent1">
                    <a:lumMod val="75000"/>
                  </a:schemeClr>
                </a:solidFill>
              </a:rPr>
            </a:br>
            <a:r>
              <a:rPr lang="it-IT" sz="2400" b="1" dirty="0" smtClean="0">
                <a:solidFill>
                  <a:schemeClr val="accent1">
                    <a:lumMod val="75000"/>
                  </a:schemeClr>
                </a:solidFill>
              </a:rPr>
              <a:t>«Regionalismo differenziato, </a:t>
            </a:r>
            <a:br>
              <a:rPr lang="it-IT" sz="2400" b="1" dirty="0" smtClean="0">
                <a:solidFill>
                  <a:schemeClr val="accent1">
                    <a:lumMod val="75000"/>
                  </a:schemeClr>
                </a:solidFill>
              </a:rPr>
            </a:br>
            <a:r>
              <a:rPr lang="it-IT" sz="2400" b="1" dirty="0" smtClean="0">
                <a:solidFill>
                  <a:schemeClr val="accent1">
                    <a:lumMod val="75000"/>
                  </a:schemeClr>
                </a:solidFill>
              </a:rPr>
              <a:t>privatizzazione, carenza di specialisti»</a:t>
            </a:r>
            <a:r>
              <a:rPr lang="it-IT" sz="3600" b="1" dirty="0" smtClean="0">
                <a:solidFill>
                  <a:srgbClr val="93193C"/>
                </a:solidFill>
              </a:rPr>
              <a:t/>
            </a:r>
            <a:br>
              <a:rPr lang="it-IT" sz="3600" b="1" dirty="0" smtClean="0">
                <a:solidFill>
                  <a:srgbClr val="93193C"/>
                </a:solidFill>
              </a:rPr>
            </a:br>
            <a:r>
              <a:rPr lang="it-IT" sz="3600" b="1" dirty="0" smtClean="0">
                <a:solidFill>
                  <a:srgbClr val="93193C"/>
                </a:solidFill>
              </a:rPr>
              <a:t/>
            </a:r>
            <a:br>
              <a:rPr lang="it-IT" sz="3600" b="1" dirty="0" smtClean="0">
                <a:solidFill>
                  <a:srgbClr val="93193C"/>
                </a:solidFill>
              </a:rPr>
            </a:br>
            <a:r>
              <a:rPr lang="it-IT" sz="3600" b="1" dirty="0" smtClean="0">
                <a:solidFill>
                  <a:srgbClr val="93193C"/>
                </a:solidFill>
              </a:rPr>
              <a:t/>
            </a:r>
            <a:br>
              <a:rPr lang="it-IT" sz="3600" b="1" dirty="0" smtClean="0">
                <a:solidFill>
                  <a:srgbClr val="93193C"/>
                </a:solidFill>
              </a:rPr>
            </a:br>
            <a:r>
              <a:rPr lang="it-IT" sz="4000" b="1" dirty="0" smtClean="0">
                <a:solidFill>
                  <a:srgbClr val="93193C"/>
                </a:solidFill>
              </a:rPr>
              <a:t>Residui </a:t>
            </a:r>
            <a:r>
              <a:rPr lang="it-IT" sz="4000" b="1" dirty="0" smtClean="0">
                <a:solidFill>
                  <a:srgbClr val="93193C"/>
                </a:solidFill>
              </a:rPr>
              <a:t>fiscali e </a:t>
            </a:r>
            <a:r>
              <a:rPr lang="it-IT" sz="4000" b="1" dirty="0" err="1" smtClean="0">
                <a:solidFill>
                  <a:srgbClr val="93193C"/>
                </a:solidFill>
              </a:rPr>
              <a:t>Fsn</a:t>
            </a:r>
            <a:r>
              <a:rPr lang="it-IT" sz="3600" b="1" dirty="0" smtClean="0">
                <a:solidFill>
                  <a:srgbClr val="93193C"/>
                </a:solidFill>
              </a:rPr>
              <a:t/>
            </a:r>
            <a:br>
              <a:rPr lang="it-IT" sz="3600" b="1" dirty="0" smtClean="0">
                <a:solidFill>
                  <a:srgbClr val="93193C"/>
                </a:solidFill>
              </a:rPr>
            </a:br>
            <a:r>
              <a:rPr lang="it-IT" sz="3600" b="1" dirty="0" smtClean="0">
                <a:solidFill>
                  <a:srgbClr val="93193C"/>
                </a:solidFill>
              </a:rPr>
              <a:t/>
            </a:r>
            <a:br>
              <a:rPr lang="it-IT" sz="3600" b="1" dirty="0" smtClean="0">
                <a:solidFill>
                  <a:srgbClr val="93193C"/>
                </a:solidFill>
              </a:rPr>
            </a:br>
            <a:r>
              <a:rPr lang="it-IT" sz="3600" b="1" dirty="0" smtClean="0">
                <a:solidFill>
                  <a:srgbClr val="93193C"/>
                </a:solidFill>
              </a:rPr>
              <a:t/>
            </a:r>
            <a:br>
              <a:rPr lang="it-IT" sz="3600" b="1" dirty="0" smtClean="0">
                <a:solidFill>
                  <a:srgbClr val="93193C"/>
                </a:solidFill>
              </a:rPr>
            </a:br>
            <a:r>
              <a:rPr lang="it-IT" sz="3000" b="1" dirty="0" smtClean="0">
                <a:solidFill>
                  <a:schemeClr val="accent1">
                    <a:lumMod val="75000"/>
                  </a:schemeClr>
                </a:solidFill>
              </a:rPr>
              <a:t>Alberto Zanardi</a:t>
            </a:r>
            <a:br>
              <a:rPr lang="it-IT" sz="3000" b="1" dirty="0" smtClean="0">
                <a:solidFill>
                  <a:schemeClr val="accent1">
                    <a:lumMod val="75000"/>
                  </a:schemeClr>
                </a:solidFill>
              </a:rPr>
            </a:br>
            <a:r>
              <a:rPr lang="it-IT" sz="2400" b="1" dirty="0" smtClean="0">
                <a:solidFill>
                  <a:schemeClr val="accent1">
                    <a:lumMod val="75000"/>
                  </a:schemeClr>
                </a:solidFill>
              </a:rPr>
              <a:t>Ufficio Parlamentare di Bilancio e Università di Bologna</a:t>
            </a:r>
            <a:endParaRPr lang="it-IT" sz="2400" b="1" dirty="0">
              <a:solidFill>
                <a:schemeClr val="accent1">
                  <a:lumMod val="75000"/>
                </a:schemeClr>
              </a:solidFill>
            </a:endParaRPr>
          </a:p>
        </p:txBody>
      </p:sp>
      <p:sp>
        <p:nvSpPr>
          <p:cNvPr id="7" name="Segnaposto contenuto 6"/>
          <p:cNvSpPr>
            <a:spLocks noGrp="1"/>
          </p:cNvSpPr>
          <p:nvPr>
            <p:ph sz="quarter" idx="14"/>
          </p:nvPr>
        </p:nvSpPr>
        <p:spPr>
          <a:xfrm>
            <a:off x="1907704" y="5373216"/>
            <a:ext cx="6779096" cy="983134"/>
          </a:xfrm>
        </p:spPr>
        <p:txBody>
          <a:bodyPr anchor="ctr">
            <a:noAutofit/>
          </a:bodyPr>
          <a:lstStyle/>
          <a:p>
            <a:pPr algn="ctr"/>
            <a:r>
              <a:rPr lang="it-IT" sz="2000" b="1" dirty="0" smtClean="0">
                <a:solidFill>
                  <a:schemeClr val="accent1">
                    <a:lumMod val="75000"/>
                  </a:schemeClr>
                </a:solidFill>
              </a:rPr>
              <a:t>Roma</a:t>
            </a:r>
          </a:p>
          <a:p>
            <a:pPr algn="ctr"/>
            <a:r>
              <a:rPr lang="it-IT" sz="2000" b="1" dirty="0" smtClean="0">
                <a:solidFill>
                  <a:schemeClr val="accent1">
                    <a:lumMod val="75000"/>
                  </a:schemeClr>
                </a:solidFill>
              </a:rPr>
              <a:t>5 aprile 2019</a:t>
            </a:r>
            <a:endParaRPr lang="it-IT" sz="2000" b="1" dirty="0">
              <a:solidFill>
                <a:schemeClr val="accent1">
                  <a:lumMod val="75000"/>
                </a:schemeClr>
              </a:solidFill>
            </a:endParaRPr>
          </a:p>
        </p:txBody>
      </p:sp>
    </p:spTree>
    <p:extLst>
      <p:ext uri="{BB962C8B-B14F-4D97-AF65-F5344CB8AC3E}">
        <p14:creationId xmlns:p14="http://schemas.microsoft.com/office/powerpoint/2010/main" val="622121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10</a:t>
            </a:fld>
            <a:endParaRPr lang="it-IT" dirty="0"/>
          </a:p>
        </p:txBody>
      </p:sp>
      <p:pic>
        <p:nvPicPr>
          <p:cNvPr id="5" name="Immagine 4"/>
          <p:cNvPicPr>
            <a:picLocks noChangeAspect="1"/>
          </p:cNvPicPr>
          <p:nvPr/>
        </p:nvPicPr>
        <p:blipFill>
          <a:blip r:embed="rId3"/>
          <a:stretch>
            <a:fillRect/>
          </a:stretch>
        </p:blipFill>
        <p:spPr>
          <a:xfrm>
            <a:off x="2911760" y="833993"/>
            <a:ext cx="3093169" cy="1908000"/>
          </a:xfrm>
          <a:prstGeom prst="rect">
            <a:avLst/>
          </a:prstGeom>
        </p:spPr>
      </p:pic>
      <p:pic>
        <p:nvPicPr>
          <p:cNvPr id="7" name="Immagine 6"/>
          <p:cNvPicPr>
            <a:picLocks noChangeAspect="1"/>
          </p:cNvPicPr>
          <p:nvPr/>
        </p:nvPicPr>
        <p:blipFill>
          <a:blip r:embed="rId4"/>
          <a:stretch>
            <a:fillRect/>
          </a:stretch>
        </p:blipFill>
        <p:spPr>
          <a:xfrm>
            <a:off x="2809029" y="2650498"/>
            <a:ext cx="3195900" cy="1908000"/>
          </a:xfrm>
          <a:prstGeom prst="rect">
            <a:avLst/>
          </a:prstGeom>
        </p:spPr>
      </p:pic>
      <p:pic>
        <p:nvPicPr>
          <p:cNvPr id="8" name="Immagine 7"/>
          <p:cNvPicPr>
            <a:picLocks noChangeAspect="1"/>
          </p:cNvPicPr>
          <p:nvPr/>
        </p:nvPicPr>
        <p:blipFill>
          <a:blip r:embed="rId5"/>
          <a:stretch>
            <a:fillRect/>
          </a:stretch>
        </p:blipFill>
        <p:spPr>
          <a:xfrm>
            <a:off x="2675297" y="4606504"/>
            <a:ext cx="3462673" cy="1908000"/>
          </a:xfrm>
          <a:prstGeom prst="rect">
            <a:avLst/>
          </a:prstGeom>
        </p:spPr>
      </p:pic>
      <p:sp>
        <p:nvSpPr>
          <p:cNvPr id="9" name="Rettangolo 8"/>
          <p:cNvSpPr/>
          <p:nvPr/>
        </p:nvSpPr>
        <p:spPr>
          <a:xfrm>
            <a:off x="1259632" y="260648"/>
            <a:ext cx="7704856" cy="430887"/>
          </a:xfrm>
          <a:prstGeom prst="rect">
            <a:avLst/>
          </a:prstGeom>
        </p:spPr>
        <p:txBody>
          <a:bodyPr wrap="square">
            <a:spAutoFit/>
          </a:bodyPr>
          <a:lstStyle/>
          <a:p>
            <a:r>
              <a:rPr lang="it-IT" sz="2200" dirty="0">
                <a:solidFill>
                  <a:schemeClr val="accent1">
                    <a:lumMod val="75000"/>
                  </a:schemeClr>
                </a:solidFill>
                <a:latin typeface="Calibri" panose="020F0502020204030204" pitchFamily="34" charset="0"/>
              </a:rPr>
              <a:t>Spesa delle Amministrazioni pubbliche per funzioni </a:t>
            </a:r>
            <a:r>
              <a:rPr lang="it-IT" sz="2200" dirty="0" smtClean="0">
                <a:solidFill>
                  <a:schemeClr val="accent1">
                    <a:lumMod val="75000"/>
                  </a:schemeClr>
                </a:solidFill>
                <a:latin typeface="Calibri" panose="020F0502020204030204" pitchFamily="34" charset="0"/>
              </a:rPr>
              <a:t>2015 (euro pc)</a:t>
            </a:r>
            <a:endParaRPr lang="it-IT" sz="2200" dirty="0">
              <a:solidFill>
                <a:schemeClr val="accent1">
                  <a:lumMod val="75000"/>
                </a:schemeClr>
              </a:solidFill>
            </a:endParaRPr>
          </a:p>
        </p:txBody>
      </p:sp>
    </p:spTree>
    <p:extLst>
      <p:ext uri="{BB962C8B-B14F-4D97-AF65-F5344CB8AC3E}">
        <p14:creationId xmlns:p14="http://schemas.microsoft.com/office/powerpoint/2010/main" val="3231956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59632" y="260648"/>
            <a:ext cx="7560840" cy="864096"/>
          </a:xfrm>
        </p:spPr>
        <p:txBody>
          <a:bodyPr>
            <a:noAutofit/>
          </a:bodyPr>
          <a:lstStyle/>
          <a:p>
            <a:r>
              <a:rPr lang="it-IT" altLang="it-IT" sz="3000" b="1" dirty="0">
                <a:solidFill>
                  <a:schemeClr val="accent1">
                    <a:lumMod val="75000"/>
                  </a:schemeClr>
                </a:solidFill>
              </a:rPr>
              <a:t>Il SSN: profili fondamentali</a:t>
            </a:r>
            <a:endParaRPr lang="it-IT" sz="3000" b="1" dirty="0">
              <a:solidFill>
                <a:schemeClr val="accent1">
                  <a:lumMod val="75000"/>
                </a:schemeClr>
              </a:solidFill>
            </a:endParaRPr>
          </a:p>
        </p:txBody>
      </p:sp>
      <p:sp>
        <p:nvSpPr>
          <p:cNvPr id="3" name="Segnaposto contenuto 2"/>
          <p:cNvSpPr>
            <a:spLocks noGrp="1"/>
          </p:cNvSpPr>
          <p:nvPr>
            <p:ph idx="1"/>
          </p:nvPr>
        </p:nvSpPr>
        <p:spPr>
          <a:xfrm>
            <a:off x="1331640" y="1124744"/>
            <a:ext cx="7560840" cy="5328592"/>
          </a:xfrm>
        </p:spPr>
        <p:txBody>
          <a:bodyPr>
            <a:noAutofit/>
          </a:bodyPr>
          <a:lstStyle/>
          <a:p>
            <a:pPr lvl="1">
              <a:buFontTx/>
              <a:buChar char="•"/>
            </a:pPr>
            <a:r>
              <a:rPr lang="it-IT" altLang="it-IT" dirty="0">
                <a:solidFill>
                  <a:schemeClr val="accent1">
                    <a:lumMod val="75000"/>
                  </a:schemeClr>
                </a:solidFill>
              </a:rPr>
              <a:t>Responsabilità di spesa decentrata (Regioni)</a:t>
            </a:r>
          </a:p>
          <a:p>
            <a:pPr lvl="1">
              <a:buFontTx/>
              <a:buChar char="•"/>
            </a:pPr>
            <a:r>
              <a:rPr lang="it-IT" altLang="it-IT" dirty="0">
                <a:solidFill>
                  <a:schemeClr val="accent1">
                    <a:lumMod val="75000"/>
                  </a:schemeClr>
                </a:solidFill>
              </a:rPr>
              <a:t>Rilevanti </a:t>
            </a:r>
            <a:r>
              <a:rPr lang="it-IT" altLang="it-IT" b="1" dirty="0">
                <a:solidFill>
                  <a:schemeClr val="accent1">
                    <a:lumMod val="75000"/>
                  </a:schemeClr>
                </a:solidFill>
              </a:rPr>
              <a:t>differenze </a:t>
            </a:r>
            <a:r>
              <a:rPr lang="it-IT" altLang="it-IT" dirty="0">
                <a:solidFill>
                  <a:schemeClr val="accent1">
                    <a:lumMod val="75000"/>
                  </a:schemeClr>
                </a:solidFill>
              </a:rPr>
              <a:t>territoriali nelle </a:t>
            </a:r>
            <a:r>
              <a:rPr lang="it-IT" altLang="it-IT" b="1" dirty="0">
                <a:solidFill>
                  <a:schemeClr val="accent1">
                    <a:lumMod val="75000"/>
                  </a:schemeClr>
                </a:solidFill>
              </a:rPr>
              <a:t>capacità fiscali regionali </a:t>
            </a:r>
            <a:r>
              <a:rPr lang="it-IT" altLang="it-IT" dirty="0">
                <a:solidFill>
                  <a:schemeClr val="accent1">
                    <a:lumMod val="75000"/>
                  </a:schemeClr>
                </a:solidFill>
              </a:rPr>
              <a:t>destinate al finanziamento della sanità (Irap + addizionale Irpef)</a:t>
            </a:r>
          </a:p>
          <a:p>
            <a:pPr lvl="1">
              <a:buFontTx/>
              <a:buChar char="•"/>
            </a:pPr>
            <a:r>
              <a:rPr lang="it-IT" altLang="it-IT" b="1" dirty="0">
                <a:solidFill>
                  <a:schemeClr val="accent1">
                    <a:lumMod val="75000"/>
                  </a:schemeClr>
                </a:solidFill>
              </a:rPr>
              <a:t>Standard minimi (LEA) fissati a livello centrale </a:t>
            </a:r>
            <a:r>
              <a:rPr lang="it-IT" altLang="it-IT" dirty="0">
                <a:solidFill>
                  <a:schemeClr val="accent1">
                    <a:lumMod val="75000"/>
                  </a:schemeClr>
                </a:solidFill>
              </a:rPr>
              <a:t>sui servizi sanitari da garantire dalle Regioni in misura omogenea sul territorio nazionale</a:t>
            </a:r>
          </a:p>
          <a:p>
            <a:pPr lvl="1">
              <a:buFontTx/>
              <a:buChar char="•"/>
            </a:pPr>
            <a:r>
              <a:rPr lang="it-IT" altLang="it-IT" b="1" dirty="0">
                <a:solidFill>
                  <a:schemeClr val="accent1">
                    <a:lumMod val="75000"/>
                  </a:schemeClr>
                </a:solidFill>
              </a:rPr>
              <a:t>Sistema di perequazione verticale </a:t>
            </a:r>
            <a:r>
              <a:rPr lang="it-IT" altLang="it-IT" dirty="0">
                <a:solidFill>
                  <a:schemeClr val="accent1">
                    <a:lumMod val="75000"/>
                  </a:schemeClr>
                </a:solidFill>
              </a:rPr>
              <a:t>attuato dal governo centrale per garantire il finanziamento integrale dei fabbisogni di spesa a livello regionale</a:t>
            </a:r>
          </a:p>
          <a:p>
            <a:pPr marL="361950" lvl="1" indent="0">
              <a:buNone/>
            </a:pPr>
            <a:r>
              <a:rPr lang="it-IT" altLang="it-IT" dirty="0">
                <a:solidFill>
                  <a:schemeClr val="accent1">
                    <a:lumMod val="75000"/>
                  </a:schemeClr>
                </a:solidFill>
                <a:cs typeface="Arial" panose="020B0604020202020204" pitchFamily="34" charset="0"/>
              </a:rPr>
              <a:t>			</a:t>
            </a:r>
            <a:r>
              <a:rPr lang="it-IT" altLang="it-IT" dirty="0" smtClean="0">
                <a:solidFill>
                  <a:schemeClr val="accent1">
                    <a:lumMod val="75000"/>
                  </a:schemeClr>
                </a:solidFill>
                <a:cs typeface="Arial" panose="020B0604020202020204" pitchFamily="34" charset="0"/>
              </a:rPr>
              <a:t> 	↓</a:t>
            </a:r>
          </a:p>
          <a:p>
            <a:pPr marL="0" indent="0" algn="ctr">
              <a:buNone/>
            </a:pPr>
            <a:r>
              <a:rPr lang="it-IT" altLang="it-IT" sz="2400" dirty="0">
                <a:solidFill>
                  <a:schemeClr val="accent1">
                    <a:lumMod val="75000"/>
                  </a:schemeClr>
                </a:solidFill>
              </a:rPr>
              <a:t> </a:t>
            </a:r>
            <a:r>
              <a:rPr lang="it-IT" altLang="it-IT" sz="2400" dirty="0" smtClean="0">
                <a:solidFill>
                  <a:schemeClr val="accent1">
                    <a:lumMod val="75000"/>
                  </a:schemeClr>
                </a:solidFill>
              </a:rPr>
              <a:t>      </a:t>
            </a:r>
            <a:r>
              <a:rPr lang="it-IT" altLang="it-IT" sz="2400" b="1" dirty="0" smtClean="0">
                <a:solidFill>
                  <a:schemeClr val="accent1">
                    <a:lumMod val="75000"/>
                  </a:schemeClr>
                </a:solidFill>
              </a:rPr>
              <a:t>forte redistribuzione interregionale</a:t>
            </a:r>
            <a:r>
              <a:rPr lang="it-IT" altLang="it-IT" sz="2400" dirty="0" smtClean="0">
                <a:solidFill>
                  <a:schemeClr val="accent1">
                    <a:lumMod val="75000"/>
                  </a:schemeClr>
                </a:solidFill>
              </a:rPr>
              <a:t> realizzata dal SSN</a:t>
            </a:r>
          </a:p>
          <a:p>
            <a:pPr marL="0" indent="0">
              <a:lnSpc>
                <a:spcPts val="2800"/>
              </a:lnSpc>
              <a:spcBef>
                <a:spcPts val="0"/>
              </a:spcBef>
              <a:spcAft>
                <a:spcPts val="600"/>
              </a:spcAft>
              <a:buNone/>
            </a:pPr>
            <a:endParaRPr lang="it-IT" sz="2400" dirty="0">
              <a:solidFill>
                <a:schemeClr val="accent1">
                  <a:lumMod val="75000"/>
                </a:schemeClr>
              </a:solidFill>
            </a:endParaRP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11</a:t>
            </a:fld>
            <a:endParaRPr lang="it-IT" dirty="0"/>
          </a:p>
        </p:txBody>
      </p:sp>
    </p:spTree>
    <p:extLst>
      <p:ext uri="{BB962C8B-B14F-4D97-AF65-F5344CB8AC3E}">
        <p14:creationId xmlns:p14="http://schemas.microsoft.com/office/powerpoint/2010/main" val="2624131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59632" y="260648"/>
            <a:ext cx="7560840" cy="864096"/>
          </a:xfrm>
        </p:spPr>
        <p:txBody>
          <a:bodyPr>
            <a:noAutofit/>
          </a:bodyPr>
          <a:lstStyle/>
          <a:p>
            <a:r>
              <a:rPr lang="it-IT" altLang="it-IT" sz="2600" b="1" dirty="0">
                <a:solidFill>
                  <a:schemeClr val="accent1">
                    <a:lumMod val="75000"/>
                  </a:schemeClr>
                </a:solidFill>
              </a:rPr>
              <a:t>SSN: spese e finanziamenti per </a:t>
            </a:r>
            <a:r>
              <a:rPr lang="it-IT" altLang="it-IT" sz="2600" b="1" dirty="0" smtClean="0">
                <a:solidFill>
                  <a:schemeClr val="accent1">
                    <a:lumMod val="75000"/>
                  </a:schemeClr>
                </a:solidFill>
              </a:rPr>
              <a:t>regioni</a:t>
            </a:r>
            <a:br>
              <a:rPr lang="it-IT" altLang="it-IT" sz="2600" b="1" dirty="0" smtClean="0">
                <a:solidFill>
                  <a:schemeClr val="accent1">
                    <a:lumMod val="75000"/>
                  </a:schemeClr>
                </a:solidFill>
              </a:rPr>
            </a:br>
            <a:r>
              <a:rPr lang="it-IT" altLang="it-IT" sz="2200" b="1" dirty="0" smtClean="0">
                <a:solidFill>
                  <a:schemeClr val="accent1">
                    <a:lumMod val="75000"/>
                  </a:schemeClr>
                </a:solidFill>
              </a:rPr>
              <a:t> (valori medi pro-capite)</a:t>
            </a:r>
            <a:r>
              <a:rPr lang="it-IT" altLang="it-IT" sz="3200" b="1" dirty="0">
                <a:solidFill>
                  <a:schemeClr val="accent1">
                    <a:lumMod val="75000"/>
                  </a:schemeClr>
                </a:solidFill>
              </a:rPr>
              <a:t/>
            </a:r>
            <a:br>
              <a:rPr lang="it-IT" altLang="it-IT" sz="3200" b="1" dirty="0">
                <a:solidFill>
                  <a:schemeClr val="accent1">
                    <a:lumMod val="75000"/>
                  </a:schemeClr>
                </a:solidFill>
              </a:rPr>
            </a:br>
            <a:r>
              <a:rPr lang="it-IT" altLang="it-IT" sz="2800" b="1" dirty="0"/>
              <a:t> </a:t>
            </a:r>
            <a:endParaRPr lang="it-IT" sz="2800" b="1" dirty="0">
              <a:solidFill>
                <a:schemeClr val="accent1">
                  <a:lumMod val="75000"/>
                </a:schemeClr>
              </a:solidFill>
            </a:endParaRP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12</a:t>
            </a:fld>
            <a:endParaRPr lang="it-IT" dirty="0"/>
          </a:p>
        </p:txBody>
      </p:sp>
      <p:pic>
        <p:nvPicPr>
          <p:cNvPr id="6" name="Immagine 5"/>
          <p:cNvPicPr>
            <a:picLocks noChangeAspect="1"/>
          </p:cNvPicPr>
          <p:nvPr/>
        </p:nvPicPr>
        <p:blipFill>
          <a:blip r:embed="rId3"/>
          <a:stretch>
            <a:fillRect/>
          </a:stretch>
        </p:blipFill>
        <p:spPr>
          <a:xfrm>
            <a:off x="1979712" y="1124744"/>
            <a:ext cx="5773429" cy="5472000"/>
          </a:xfrm>
          <a:prstGeom prst="rect">
            <a:avLst/>
          </a:prstGeom>
        </p:spPr>
      </p:pic>
    </p:spTree>
    <p:extLst>
      <p:ext uri="{BB962C8B-B14F-4D97-AF65-F5344CB8AC3E}">
        <p14:creationId xmlns:p14="http://schemas.microsoft.com/office/powerpoint/2010/main" val="3082996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59632" y="332656"/>
            <a:ext cx="7560840" cy="792088"/>
          </a:xfrm>
        </p:spPr>
        <p:txBody>
          <a:bodyPr>
            <a:noAutofit/>
          </a:bodyPr>
          <a:lstStyle/>
          <a:p>
            <a:r>
              <a:rPr lang="it-IT" altLang="it-IT" sz="3000" b="1" dirty="0">
                <a:solidFill>
                  <a:schemeClr val="accent1">
                    <a:lumMod val="75000"/>
                  </a:schemeClr>
                </a:solidFill>
              </a:rPr>
              <a:t>Regionalismo differenziato: motivazioni</a:t>
            </a:r>
            <a:endParaRPr lang="it-IT" sz="3000" b="1" dirty="0">
              <a:solidFill>
                <a:schemeClr val="accent1">
                  <a:lumMod val="75000"/>
                </a:schemeClr>
              </a:solidFill>
            </a:endParaRPr>
          </a:p>
        </p:txBody>
      </p:sp>
      <p:sp>
        <p:nvSpPr>
          <p:cNvPr id="3" name="Segnaposto contenuto 2"/>
          <p:cNvSpPr>
            <a:spLocks noGrp="1"/>
          </p:cNvSpPr>
          <p:nvPr>
            <p:ph idx="1"/>
          </p:nvPr>
        </p:nvSpPr>
        <p:spPr>
          <a:xfrm>
            <a:off x="1331640" y="1556792"/>
            <a:ext cx="7355160" cy="4896544"/>
          </a:xfrm>
        </p:spPr>
        <p:txBody>
          <a:bodyPr>
            <a:noAutofit/>
          </a:bodyPr>
          <a:lstStyle/>
          <a:p>
            <a:pPr marL="0" indent="0">
              <a:lnSpc>
                <a:spcPts val="2800"/>
              </a:lnSpc>
              <a:spcBef>
                <a:spcPts val="0"/>
              </a:spcBef>
              <a:spcAft>
                <a:spcPts val="600"/>
              </a:spcAft>
              <a:buNone/>
            </a:pPr>
            <a:r>
              <a:rPr lang="it-IT" dirty="0" smtClean="0">
                <a:solidFill>
                  <a:schemeClr val="accent1">
                    <a:lumMod val="75000"/>
                  </a:schemeClr>
                </a:solidFill>
              </a:rPr>
              <a:t>Almeno in questa fase le bozze di intesa sembrano escludere questo tipo di motivazione: </a:t>
            </a:r>
            <a:r>
              <a:rPr lang="it-IT" b="1" dirty="0" smtClean="0">
                <a:solidFill>
                  <a:schemeClr val="accent1">
                    <a:lumMod val="75000"/>
                  </a:schemeClr>
                </a:solidFill>
              </a:rPr>
              <a:t>correlazione </a:t>
            </a:r>
            <a:r>
              <a:rPr lang="it-IT" b="1" dirty="0">
                <a:solidFill>
                  <a:schemeClr val="accent1">
                    <a:lumMod val="75000"/>
                  </a:schemeClr>
                </a:solidFill>
              </a:rPr>
              <a:t>tra spese e risorse attribuite</a:t>
            </a:r>
            <a:r>
              <a:rPr lang="it-IT" dirty="0">
                <a:solidFill>
                  <a:schemeClr val="accent1">
                    <a:lumMod val="75000"/>
                  </a:schemeClr>
                </a:solidFill>
              </a:rPr>
              <a:t>, «</a:t>
            </a:r>
            <a:r>
              <a:rPr lang="it-IT" dirty="0" err="1">
                <a:solidFill>
                  <a:schemeClr val="accent1">
                    <a:lumMod val="75000"/>
                  </a:schemeClr>
                </a:solidFill>
              </a:rPr>
              <a:t>finance</a:t>
            </a:r>
            <a:r>
              <a:rPr lang="it-IT" dirty="0">
                <a:solidFill>
                  <a:schemeClr val="accent1">
                    <a:lumMod val="75000"/>
                  </a:schemeClr>
                </a:solidFill>
              </a:rPr>
              <a:t> </a:t>
            </a:r>
            <a:r>
              <a:rPr lang="it-IT" dirty="0" err="1">
                <a:solidFill>
                  <a:schemeClr val="accent1">
                    <a:lumMod val="75000"/>
                  </a:schemeClr>
                </a:solidFill>
              </a:rPr>
              <a:t>follows</a:t>
            </a:r>
            <a:r>
              <a:rPr lang="it-IT" dirty="0">
                <a:solidFill>
                  <a:schemeClr val="accent1">
                    <a:lumMod val="75000"/>
                  </a:schemeClr>
                </a:solidFill>
              </a:rPr>
              <a:t> </a:t>
            </a:r>
            <a:r>
              <a:rPr lang="it-IT" dirty="0" err="1" smtClean="0">
                <a:solidFill>
                  <a:schemeClr val="accent1">
                    <a:lumMod val="75000"/>
                  </a:schemeClr>
                </a:solidFill>
              </a:rPr>
              <a:t>functions</a:t>
            </a:r>
            <a:r>
              <a:rPr lang="it-IT" dirty="0" smtClean="0">
                <a:solidFill>
                  <a:schemeClr val="accent1">
                    <a:lumMod val="75000"/>
                  </a:schemeClr>
                </a:solidFill>
              </a:rPr>
              <a:t>»</a:t>
            </a:r>
          </a:p>
          <a:p>
            <a:pPr marL="0" indent="0">
              <a:lnSpc>
                <a:spcPts val="2800"/>
              </a:lnSpc>
              <a:spcBef>
                <a:spcPts val="0"/>
              </a:spcBef>
              <a:spcAft>
                <a:spcPts val="600"/>
              </a:spcAft>
              <a:buNone/>
            </a:pPr>
            <a:endParaRPr lang="it-IT" dirty="0" smtClean="0">
              <a:solidFill>
                <a:schemeClr val="accent1">
                  <a:lumMod val="75000"/>
                </a:schemeClr>
              </a:solidFill>
            </a:endParaRPr>
          </a:p>
          <a:p>
            <a:pPr marL="361950" indent="-361950">
              <a:lnSpc>
                <a:spcPts val="2800"/>
              </a:lnSpc>
              <a:spcBef>
                <a:spcPts val="0"/>
              </a:spcBef>
              <a:spcAft>
                <a:spcPts val="600"/>
              </a:spcAft>
              <a:buNone/>
            </a:pPr>
            <a:r>
              <a:rPr lang="it-IT" b="1" dirty="0" smtClean="0">
                <a:solidFill>
                  <a:schemeClr val="accent1">
                    <a:lumMod val="75000"/>
                  </a:schemeClr>
                </a:solidFill>
              </a:rPr>
              <a:t>→ invarianza </a:t>
            </a:r>
            <a:r>
              <a:rPr lang="it-IT" b="1" dirty="0">
                <a:solidFill>
                  <a:schemeClr val="accent1">
                    <a:lumMod val="75000"/>
                  </a:schemeClr>
                </a:solidFill>
              </a:rPr>
              <a:t>della perequazione interregionale </a:t>
            </a:r>
            <a:r>
              <a:rPr lang="it-IT" dirty="0" smtClean="0">
                <a:solidFill>
                  <a:schemeClr val="accent1">
                    <a:lumMod val="75000"/>
                  </a:schemeClr>
                </a:solidFill>
              </a:rPr>
              <a:t>(dei </a:t>
            </a:r>
            <a:r>
              <a:rPr lang="it-IT" dirty="0">
                <a:solidFill>
                  <a:schemeClr val="accent1">
                    <a:lumMod val="75000"/>
                  </a:schemeClr>
                </a:solidFill>
              </a:rPr>
              <a:t>residui fiscali)</a:t>
            </a:r>
          </a:p>
          <a:p>
            <a:pPr marL="447675" indent="-447675">
              <a:lnSpc>
                <a:spcPts val="2800"/>
              </a:lnSpc>
              <a:spcBef>
                <a:spcPts val="0"/>
              </a:spcBef>
              <a:spcAft>
                <a:spcPts val="600"/>
              </a:spcAft>
              <a:buNone/>
            </a:pPr>
            <a:r>
              <a:rPr lang="it-IT" b="1" dirty="0">
                <a:solidFill>
                  <a:schemeClr val="accent1">
                    <a:lumMod val="75000"/>
                  </a:schemeClr>
                </a:solidFill>
              </a:rPr>
              <a:t>→ </a:t>
            </a:r>
            <a:r>
              <a:rPr lang="it-IT" dirty="0" smtClean="0">
                <a:solidFill>
                  <a:schemeClr val="accent1">
                    <a:lumMod val="75000"/>
                  </a:schemeClr>
                </a:solidFill>
              </a:rPr>
              <a:t>non-recepimento </a:t>
            </a:r>
            <a:r>
              <a:rPr lang="it-IT" dirty="0">
                <a:solidFill>
                  <a:schemeClr val="accent1">
                    <a:lumMod val="75000"/>
                  </a:schemeClr>
                </a:solidFill>
              </a:rPr>
              <a:t>delle proposte iniziali di Lombardia  (riduzione del 50% del proprio residuo fiscale) e Veneto (9/10) di </a:t>
            </a:r>
            <a:r>
              <a:rPr lang="it-IT" b="1" dirty="0">
                <a:solidFill>
                  <a:schemeClr val="accent1">
                    <a:lumMod val="75000"/>
                  </a:schemeClr>
                </a:solidFill>
              </a:rPr>
              <a:t>trattenere quote predeterminate dei gettiti </a:t>
            </a:r>
            <a:r>
              <a:rPr lang="it-IT" b="1" dirty="0" smtClean="0">
                <a:solidFill>
                  <a:schemeClr val="accent1">
                    <a:lumMod val="75000"/>
                  </a:schemeClr>
                </a:solidFill>
              </a:rPr>
              <a:t>erariali </a:t>
            </a:r>
            <a:r>
              <a:rPr lang="it-IT" dirty="0">
                <a:solidFill>
                  <a:schemeClr val="accent1">
                    <a:lumMod val="75000"/>
                  </a:schemeClr>
                </a:solidFill>
              </a:rPr>
              <a:t>riferibili ai </a:t>
            </a:r>
            <a:r>
              <a:rPr lang="it-IT" dirty="0" smtClean="0">
                <a:solidFill>
                  <a:schemeClr val="accent1">
                    <a:lumMod val="75000"/>
                  </a:schemeClr>
                </a:solidFill>
              </a:rPr>
              <a:t>propri territori </a:t>
            </a:r>
            <a:r>
              <a:rPr lang="it-IT" dirty="0">
                <a:solidFill>
                  <a:schemeClr val="accent1">
                    <a:lumMod val="75000"/>
                  </a:schemeClr>
                </a:solidFill>
              </a:rPr>
              <a:t>(come per le </a:t>
            </a:r>
            <a:r>
              <a:rPr lang="it-IT" dirty="0" smtClean="0">
                <a:solidFill>
                  <a:schemeClr val="accent1">
                    <a:lumMod val="75000"/>
                  </a:schemeClr>
                </a:solidFill>
              </a:rPr>
              <a:t>RSS</a:t>
            </a:r>
            <a:r>
              <a:rPr lang="it-IT" dirty="0">
                <a:solidFill>
                  <a:schemeClr val="accent1">
                    <a:lumMod val="75000"/>
                  </a:schemeClr>
                </a:solidFill>
              </a:rPr>
              <a:t>)</a:t>
            </a: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13</a:t>
            </a:fld>
            <a:endParaRPr lang="it-IT" dirty="0"/>
          </a:p>
        </p:txBody>
      </p:sp>
    </p:spTree>
    <p:extLst>
      <p:ext uri="{BB962C8B-B14F-4D97-AF65-F5344CB8AC3E}">
        <p14:creationId xmlns:p14="http://schemas.microsoft.com/office/powerpoint/2010/main" val="30626471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59632" y="404664"/>
            <a:ext cx="7560840" cy="720080"/>
          </a:xfrm>
        </p:spPr>
        <p:txBody>
          <a:bodyPr>
            <a:noAutofit/>
          </a:bodyPr>
          <a:lstStyle/>
          <a:p>
            <a:r>
              <a:rPr lang="it-IT" altLang="it-IT" sz="3000" b="1" dirty="0">
                <a:solidFill>
                  <a:schemeClr val="accent1">
                    <a:lumMod val="75000"/>
                  </a:schemeClr>
                </a:solidFill>
              </a:rPr>
              <a:t>Regionalismo differenziato: motivazioni</a:t>
            </a:r>
            <a:endParaRPr lang="it-IT" sz="3000" b="1" dirty="0">
              <a:solidFill>
                <a:schemeClr val="accent1">
                  <a:lumMod val="75000"/>
                </a:schemeClr>
              </a:solidFill>
            </a:endParaRPr>
          </a:p>
        </p:txBody>
      </p:sp>
      <p:sp>
        <p:nvSpPr>
          <p:cNvPr id="3" name="Segnaposto contenuto 2"/>
          <p:cNvSpPr>
            <a:spLocks noGrp="1"/>
          </p:cNvSpPr>
          <p:nvPr>
            <p:ph idx="1"/>
          </p:nvPr>
        </p:nvSpPr>
        <p:spPr>
          <a:xfrm>
            <a:off x="1331640" y="1268760"/>
            <a:ext cx="7355160" cy="5184576"/>
          </a:xfrm>
        </p:spPr>
        <p:txBody>
          <a:bodyPr>
            <a:noAutofit/>
          </a:bodyPr>
          <a:lstStyle/>
          <a:p>
            <a:pPr marL="0" indent="0">
              <a:buNone/>
            </a:pPr>
            <a:r>
              <a:rPr lang="it-IT" sz="2600" dirty="0" smtClean="0">
                <a:solidFill>
                  <a:schemeClr val="accent1">
                    <a:lumMod val="75000"/>
                  </a:schemeClr>
                </a:solidFill>
              </a:rPr>
              <a:t>2) </a:t>
            </a:r>
            <a:r>
              <a:rPr lang="it-IT" sz="2600" b="1" dirty="0" smtClean="0">
                <a:solidFill>
                  <a:schemeClr val="accent1">
                    <a:lumMod val="75000"/>
                  </a:schemeClr>
                </a:solidFill>
              </a:rPr>
              <a:t>Efficienza</a:t>
            </a:r>
            <a:r>
              <a:rPr lang="it-IT" sz="2600" dirty="0" smtClean="0">
                <a:solidFill>
                  <a:schemeClr val="accent1">
                    <a:lumMod val="75000"/>
                  </a:schemeClr>
                </a:solidFill>
              </a:rPr>
              <a:t> </a:t>
            </a:r>
          </a:p>
          <a:p>
            <a:r>
              <a:rPr lang="it-IT" sz="2600" dirty="0" smtClean="0">
                <a:solidFill>
                  <a:schemeClr val="accent1">
                    <a:lumMod val="75000"/>
                  </a:schemeClr>
                </a:solidFill>
              </a:rPr>
              <a:t>Livello </a:t>
            </a:r>
            <a:r>
              <a:rPr lang="it-IT" sz="2600" dirty="0">
                <a:solidFill>
                  <a:schemeClr val="accent1">
                    <a:lumMod val="75000"/>
                  </a:schemeClr>
                </a:solidFill>
              </a:rPr>
              <a:t>di </a:t>
            </a:r>
            <a:r>
              <a:rPr lang="it-IT" sz="2600" b="1" dirty="0">
                <a:solidFill>
                  <a:schemeClr val="accent1">
                    <a:lumMod val="75000"/>
                  </a:schemeClr>
                </a:solidFill>
              </a:rPr>
              <a:t>eccellenza </a:t>
            </a:r>
            <a:r>
              <a:rPr lang="it-IT" sz="2600" dirty="0">
                <a:solidFill>
                  <a:schemeClr val="accent1">
                    <a:lumMod val="75000"/>
                  </a:schemeClr>
                </a:solidFill>
              </a:rPr>
              <a:t>già raggiunto dalle </a:t>
            </a:r>
            <a:r>
              <a:rPr lang="it-IT" sz="2600" dirty="0" smtClean="0">
                <a:solidFill>
                  <a:schemeClr val="accent1">
                    <a:lumMod val="75000"/>
                  </a:schemeClr>
                </a:solidFill>
              </a:rPr>
              <a:t>Regioni richiedenti, </a:t>
            </a:r>
            <a:r>
              <a:rPr lang="it-IT" sz="2600" b="1" dirty="0" smtClean="0">
                <a:solidFill>
                  <a:schemeClr val="accent1">
                    <a:lumMod val="75000"/>
                  </a:schemeClr>
                </a:solidFill>
              </a:rPr>
              <a:t>maggiore </a:t>
            </a:r>
            <a:r>
              <a:rPr lang="it-IT" sz="2600" b="1" dirty="0">
                <a:solidFill>
                  <a:schemeClr val="accent1">
                    <a:lumMod val="75000"/>
                  </a:schemeClr>
                </a:solidFill>
              </a:rPr>
              <a:t>efficienza produttiva </a:t>
            </a:r>
            <a:r>
              <a:rPr lang="it-IT" sz="2600" dirty="0">
                <a:solidFill>
                  <a:schemeClr val="accent1">
                    <a:lumMod val="75000"/>
                  </a:schemeClr>
                </a:solidFill>
              </a:rPr>
              <a:t>rispetto allo </a:t>
            </a:r>
            <a:r>
              <a:rPr lang="it-IT" sz="2600" dirty="0" smtClean="0">
                <a:solidFill>
                  <a:schemeClr val="accent1">
                    <a:lumMod val="75000"/>
                  </a:schemeClr>
                </a:solidFill>
              </a:rPr>
              <a:t>Stato</a:t>
            </a:r>
            <a:r>
              <a:rPr lang="it-IT" sz="2600" dirty="0">
                <a:solidFill>
                  <a:schemeClr val="accent1">
                    <a:lumMod val="75000"/>
                  </a:schemeClr>
                </a:solidFill>
              </a:rPr>
              <a:t>, vedi i settori di intervento già di competenza regionale </a:t>
            </a:r>
            <a:r>
              <a:rPr lang="it-IT" sz="2600" dirty="0" smtClean="0">
                <a:solidFill>
                  <a:schemeClr val="accent1">
                    <a:lumMod val="75000"/>
                  </a:schemeClr>
                </a:solidFill>
              </a:rPr>
              <a:t>→ </a:t>
            </a:r>
            <a:r>
              <a:rPr lang="it-IT" sz="2600" i="1" dirty="0" smtClean="0">
                <a:solidFill>
                  <a:schemeClr val="accent1">
                    <a:lumMod val="75000"/>
                  </a:schemeClr>
                </a:solidFill>
              </a:rPr>
              <a:t>sanità </a:t>
            </a:r>
          </a:p>
          <a:p>
            <a:r>
              <a:rPr lang="it-IT" sz="2600" b="1" dirty="0" smtClean="0">
                <a:solidFill>
                  <a:schemeClr val="accent1">
                    <a:lumMod val="75000"/>
                  </a:schemeClr>
                </a:solidFill>
              </a:rPr>
              <a:t>Esternalità </a:t>
            </a:r>
            <a:r>
              <a:rPr lang="it-IT" sz="2600" b="1" dirty="0">
                <a:solidFill>
                  <a:schemeClr val="accent1">
                    <a:lumMod val="75000"/>
                  </a:schemeClr>
                </a:solidFill>
              </a:rPr>
              <a:t>positive</a:t>
            </a:r>
            <a:r>
              <a:rPr lang="it-IT" sz="2600" dirty="0">
                <a:solidFill>
                  <a:schemeClr val="accent1">
                    <a:lumMod val="75000"/>
                  </a:schemeClr>
                </a:solidFill>
              </a:rPr>
              <a:t> per le altre regioni: </a:t>
            </a:r>
            <a:r>
              <a:rPr lang="it-IT" sz="2600" i="1" dirty="0" err="1">
                <a:solidFill>
                  <a:schemeClr val="accent1">
                    <a:lumMod val="75000"/>
                  </a:schemeClr>
                </a:solidFill>
              </a:rPr>
              <a:t>Laboratory</a:t>
            </a:r>
            <a:r>
              <a:rPr lang="it-IT" sz="2600" i="1" dirty="0">
                <a:solidFill>
                  <a:schemeClr val="accent1">
                    <a:lumMod val="75000"/>
                  </a:schemeClr>
                </a:solidFill>
              </a:rPr>
              <a:t> </a:t>
            </a:r>
            <a:r>
              <a:rPr lang="it-IT" sz="2600" i="1" dirty="0" err="1">
                <a:solidFill>
                  <a:schemeClr val="accent1">
                    <a:lumMod val="75000"/>
                  </a:schemeClr>
                </a:solidFill>
              </a:rPr>
              <a:t>federalism</a:t>
            </a:r>
            <a:r>
              <a:rPr lang="it-IT" sz="2600" i="1" dirty="0">
                <a:solidFill>
                  <a:schemeClr val="accent1">
                    <a:lumMod val="75000"/>
                  </a:schemeClr>
                </a:solidFill>
              </a:rPr>
              <a:t>, </a:t>
            </a:r>
            <a:r>
              <a:rPr lang="it-IT" sz="2600" i="1" dirty="0" err="1">
                <a:solidFill>
                  <a:schemeClr val="accent1">
                    <a:lumMod val="75000"/>
                  </a:schemeClr>
                </a:solidFill>
              </a:rPr>
              <a:t>yardstick</a:t>
            </a:r>
            <a:r>
              <a:rPr lang="it-IT" sz="2600" i="1" dirty="0">
                <a:solidFill>
                  <a:schemeClr val="accent1">
                    <a:lumMod val="75000"/>
                  </a:schemeClr>
                </a:solidFill>
              </a:rPr>
              <a:t> </a:t>
            </a:r>
            <a:r>
              <a:rPr lang="it-IT" sz="2600" i="1" dirty="0" err="1">
                <a:solidFill>
                  <a:schemeClr val="accent1">
                    <a:lumMod val="75000"/>
                  </a:schemeClr>
                </a:solidFill>
              </a:rPr>
              <a:t>competition</a:t>
            </a:r>
            <a:r>
              <a:rPr lang="it-IT" sz="2600" dirty="0">
                <a:solidFill>
                  <a:schemeClr val="accent1">
                    <a:lumMod val="75000"/>
                  </a:schemeClr>
                </a:solidFill>
              </a:rPr>
              <a:t> e </a:t>
            </a:r>
            <a:r>
              <a:rPr lang="it-IT" sz="2600" i="1" dirty="0" err="1" smtClean="0">
                <a:solidFill>
                  <a:schemeClr val="accent1">
                    <a:lumMod val="75000"/>
                  </a:schemeClr>
                </a:solidFill>
              </a:rPr>
              <a:t>catching</a:t>
            </a:r>
            <a:r>
              <a:rPr lang="it-IT" sz="2600" i="1" dirty="0" smtClean="0">
                <a:solidFill>
                  <a:schemeClr val="accent1">
                    <a:lumMod val="75000"/>
                  </a:schemeClr>
                </a:solidFill>
              </a:rPr>
              <a:t>-up</a:t>
            </a:r>
          </a:p>
          <a:p>
            <a:pPr marL="0" indent="0">
              <a:buNone/>
            </a:pPr>
            <a:endParaRPr lang="it-IT" sz="2600" dirty="0" smtClean="0">
              <a:solidFill>
                <a:schemeClr val="accent1">
                  <a:lumMod val="75000"/>
                </a:schemeClr>
              </a:solidFill>
            </a:endParaRPr>
          </a:p>
          <a:p>
            <a:pPr marL="0" indent="0">
              <a:buNone/>
            </a:pPr>
            <a:r>
              <a:rPr lang="it-IT" sz="2600" dirty="0" smtClean="0">
                <a:solidFill>
                  <a:schemeClr val="accent1">
                    <a:lumMod val="75000"/>
                  </a:schemeClr>
                </a:solidFill>
              </a:rPr>
              <a:t>Argomentazioni </a:t>
            </a:r>
            <a:r>
              <a:rPr lang="it-IT" sz="2600" dirty="0">
                <a:solidFill>
                  <a:schemeClr val="accent1">
                    <a:lumMod val="75000"/>
                  </a:schemeClr>
                </a:solidFill>
              </a:rPr>
              <a:t>effettivamente giustificate sul piano economico e ammissibili → valutazione dell'effettivo interesse pubblico? </a:t>
            </a: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14</a:t>
            </a:fld>
            <a:endParaRPr lang="it-IT" dirty="0"/>
          </a:p>
        </p:txBody>
      </p:sp>
    </p:spTree>
    <p:extLst>
      <p:ext uri="{BB962C8B-B14F-4D97-AF65-F5344CB8AC3E}">
        <p14:creationId xmlns:p14="http://schemas.microsoft.com/office/powerpoint/2010/main" val="1669610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7761" y="620688"/>
            <a:ext cx="7380000" cy="504056"/>
          </a:xfrm>
        </p:spPr>
        <p:txBody>
          <a:bodyPr>
            <a:noAutofit/>
          </a:bodyPr>
          <a:lstStyle/>
          <a:p>
            <a:r>
              <a:rPr lang="it-IT" altLang="it-IT" sz="3000" b="1" dirty="0" smtClean="0">
                <a:solidFill>
                  <a:schemeClr val="accent1">
                    <a:lumMod val="75000"/>
                  </a:schemeClr>
                </a:solidFill>
              </a:rPr>
              <a:t>Il finanziamento delle competenze aggiuntive</a:t>
            </a:r>
            <a:endParaRPr lang="it-IT" sz="3000" b="1" dirty="0">
              <a:solidFill>
                <a:schemeClr val="accent1">
                  <a:lumMod val="75000"/>
                </a:schemeClr>
              </a:solidFill>
            </a:endParaRPr>
          </a:p>
        </p:txBody>
      </p:sp>
      <p:sp>
        <p:nvSpPr>
          <p:cNvPr id="3" name="Segnaposto contenuto 2"/>
          <p:cNvSpPr>
            <a:spLocks noGrp="1"/>
          </p:cNvSpPr>
          <p:nvPr>
            <p:ph idx="1"/>
          </p:nvPr>
        </p:nvSpPr>
        <p:spPr>
          <a:xfrm>
            <a:off x="1331640" y="1556792"/>
            <a:ext cx="7355160" cy="4896544"/>
          </a:xfrm>
        </p:spPr>
        <p:txBody>
          <a:bodyPr>
            <a:noAutofit/>
          </a:bodyPr>
          <a:lstStyle/>
          <a:p>
            <a:pPr marL="0" indent="0">
              <a:lnSpc>
                <a:spcPts val="2800"/>
              </a:lnSpc>
              <a:spcBef>
                <a:spcPts val="0"/>
              </a:spcBef>
              <a:spcAft>
                <a:spcPts val="400"/>
              </a:spcAft>
              <a:buNone/>
            </a:pPr>
            <a:r>
              <a:rPr lang="it-IT" dirty="0" smtClean="0">
                <a:solidFill>
                  <a:schemeClr val="accent1">
                    <a:lumMod val="75000"/>
                  </a:schemeClr>
                </a:solidFill>
              </a:rPr>
              <a:t>Nelle bozze di intese di febbraio 2019:</a:t>
            </a:r>
          </a:p>
          <a:p>
            <a:pPr>
              <a:lnSpc>
                <a:spcPts val="2800"/>
              </a:lnSpc>
              <a:spcBef>
                <a:spcPts val="0"/>
              </a:spcBef>
              <a:spcAft>
                <a:spcPts val="400"/>
              </a:spcAft>
            </a:pPr>
            <a:r>
              <a:rPr lang="it-IT" dirty="0" smtClean="0">
                <a:solidFill>
                  <a:schemeClr val="accent1">
                    <a:lumMod val="75000"/>
                  </a:schemeClr>
                </a:solidFill>
              </a:rPr>
              <a:t>risorse </a:t>
            </a:r>
            <a:r>
              <a:rPr lang="it-IT" dirty="0">
                <a:solidFill>
                  <a:schemeClr val="accent1">
                    <a:lumMod val="75000"/>
                  </a:schemeClr>
                </a:solidFill>
              </a:rPr>
              <a:t>determinate da un’apposita </a:t>
            </a:r>
            <a:r>
              <a:rPr lang="it-IT" b="1" dirty="0">
                <a:solidFill>
                  <a:schemeClr val="accent1">
                    <a:lumMod val="75000"/>
                  </a:schemeClr>
                </a:solidFill>
              </a:rPr>
              <a:t>Commissione paritetica</a:t>
            </a:r>
          </a:p>
          <a:p>
            <a:pPr>
              <a:lnSpc>
                <a:spcPts val="2800"/>
              </a:lnSpc>
              <a:spcBef>
                <a:spcPts val="0"/>
              </a:spcBef>
              <a:spcAft>
                <a:spcPts val="400"/>
              </a:spcAft>
            </a:pPr>
            <a:r>
              <a:rPr lang="it-IT" dirty="0">
                <a:solidFill>
                  <a:schemeClr val="accent1">
                    <a:lumMod val="75000"/>
                  </a:schemeClr>
                </a:solidFill>
              </a:rPr>
              <a:t>sulla base di </a:t>
            </a:r>
            <a:r>
              <a:rPr lang="it-IT" b="1" dirty="0">
                <a:solidFill>
                  <a:schemeClr val="accent1">
                    <a:lumMod val="75000"/>
                  </a:schemeClr>
                </a:solidFill>
              </a:rPr>
              <a:t>compartecipazioni o riserva di aliquota</a:t>
            </a:r>
          </a:p>
          <a:p>
            <a:pPr>
              <a:lnSpc>
                <a:spcPts val="2800"/>
              </a:lnSpc>
              <a:spcBef>
                <a:spcPts val="0"/>
              </a:spcBef>
              <a:spcAft>
                <a:spcPts val="400"/>
              </a:spcAft>
            </a:pPr>
            <a:r>
              <a:rPr lang="it-IT" dirty="0">
                <a:solidFill>
                  <a:schemeClr val="accent1">
                    <a:lumMod val="75000"/>
                  </a:schemeClr>
                </a:solidFill>
              </a:rPr>
              <a:t>definite a partire dalla </a:t>
            </a:r>
            <a:r>
              <a:rPr lang="it-IT" b="1" dirty="0">
                <a:solidFill>
                  <a:schemeClr val="accent1">
                    <a:lumMod val="75000"/>
                  </a:schemeClr>
                </a:solidFill>
              </a:rPr>
              <a:t>spesa storica dello Stato </a:t>
            </a:r>
            <a:r>
              <a:rPr lang="it-IT" dirty="0">
                <a:solidFill>
                  <a:schemeClr val="accent1">
                    <a:lumMod val="75000"/>
                  </a:schemeClr>
                </a:solidFill>
              </a:rPr>
              <a:t>nella regione</a:t>
            </a:r>
          </a:p>
          <a:p>
            <a:pPr>
              <a:lnSpc>
                <a:spcPts val="2800"/>
              </a:lnSpc>
              <a:spcBef>
                <a:spcPts val="0"/>
              </a:spcBef>
              <a:spcAft>
                <a:spcPts val="400"/>
              </a:spcAft>
            </a:pPr>
            <a:r>
              <a:rPr lang="it-IT" dirty="0">
                <a:solidFill>
                  <a:schemeClr val="accent1">
                    <a:lumMod val="75000"/>
                  </a:schemeClr>
                </a:solidFill>
              </a:rPr>
              <a:t>entro cinque anni riferimento ai </a:t>
            </a:r>
            <a:r>
              <a:rPr lang="it-IT" b="1" dirty="0">
                <a:solidFill>
                  <a:schemeClr val="accent1">
                    <a:lumMod val="75000"/>
                  </a:schemeClr>
                </a:solidFill>
              </a:rPr>
              <a:t>fabbisogni </a:t>
            </a:r>
            <a:r>
              <a:rPr lang="it-IT" b="1" dirty="0" smtClean="0">
                <a:solidFill>
                  <a:schemeClr val="accent1">
                    <a:lumMod val="75000"/>
                  </a:schemeClr>
                </a:solidFill>
              </a:rPr>
              <a:t>standard</a:t>
            </a:r>
          </a:p>
          <a:p>
            <a:pPr>
              <a:lnSpc>
                <a:spcPts val="2800"/>
              </a:lnSpc>
              <a:spcBef>
                <a:spcPts val="0"/>
              </a:spcBef>
              <a:spcAft>
                <a:spcPts val="400"/>
              </a:spcAft>
            </a:pPr>
            <a:r>
              <a:rPr lang="it-IT" dirty="0" smtClean="0">
                <a:solidFill>
                  <a:schemeClr val="accent1">
                    <a:lumMod val="75000"/>
                  </a:schemeClr>
                </a:solidFill>
              </a:rPr>
              <a:t>in assenza dell’adozione dei fabbisogni standard, </a:t>
            </a:r>
            <a:r>
              <a:rPr lang="it-IT" b="1" dirty="0" smtClean="0">
                <a:solidFill>
                  <a:schemeClr val="accent1">
                    <a:lumMod val="75000"/>
                  </a:schemeClr>
                </a:solidFill>
              </a:rPr>
              <a:t>non meno della media pro-capite nazionale</a:t>
            </a:r>
            <a:endParaRPr lang="it-IT" b="1" dirty="0">
              <a:solidFill>
                <a:schemeClr val="accent1">
                  <a:lumMod val="75000"/>
                </a:schemeClr>
              </a:solidFill>
            </a:endParaRP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15</a:t>
            </a:fld>
            <a:endParaRPr lang="it-IT" dirty="0"/>
          </a:p>
        </p:txBody>
      </p:sp>
    </p:spTree>
    <p:extLst>
      <p:ext uri="{BB962C8B-B14F-4D97-AF65-F5344CB8AC3E}">
        <p14:creationId xmlns:p14="http://schemas.microsoft.com/office/powerpoint/2010/main" val="7863031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7761" y="260648"/>
            <a:ext cx="7380000" cy="864096"/>
          </a:xfrm>
        </p:spPr>
        <p:txBody>
          <a:bodyPr>
            <a:noAutofit/>
          </a:bodyPr>
          <a:lstStyle/>
          <a:p>
            <a:r>
              <a:rPr lang="it-IT" altLang="it-IT" sz="3000" b="1" dirty="0">
                <a:solidFill>
                  <a:schemeClr val="accent1">
                    <a:lumMod val="75000"/>
                  </a:schemeClr>
                </a:solidFill>
              </a:rPr>
              <a:t>Il finanziamento delle competenze aggiuntive</a:t>
            </a:r>
            <a:endParaRPr lang="it-IT" sz="3000" b="1" dirty="0">
              <a:solidFill>
                <a:schemeClr val="accent1">
                  <a:lumMod val="75000"/>
                </a:schemeClr>
              </a:solidFill>
            </a:endParaRPr>
          </a:p>
        </p:txBody>
      </p:sp>
      <p:sp>
        <p:nvSpPr>
          <p:cNvPr id="3" name="Segnaposto contenuto 2"/>
          <p:cNvSpPr>
            <a:spLocks noGrp="1"/>
          </p:cNvSpPr>
          <p:nvPr>
            <p:ph idx="1"/>
          </p:nvPr>
        </p:nvSpPr>
        <p:spPr>
          <a:xfrm>
            <a:off x="1331640" y="1340768"/>
            <a:ext cx="7355160" cy="5112568"/>
          </a:xfrm>
        </p:spPr>
        <p:txBody>
          <a:bodyPr>
            <a:noAutofit/>
          </a:bodyPr>
          <a:lstStyle/>
          <a:p>
            <a:pPr marL="0" indent="0">
              <a:spcBef>
                <a:spcPts val="0"/>
              </a:spcBef>
              <a:spcAft>
                <a:spcPts val="600"/>
              </a:spcAft>
              <a:buNone/>
            </a:pPr>
            <a:r>
              <a:rPr lang="it-IT" b="1" dirty="0">
                <a:solidFill>
                  <a:schemeClr val="accent1">
                    <a:lumMod val="75000"/>
                  </a:schemeClr>
                </a:solidFill>
              </a:rPr>
              <a:t>Premessa</a:t>
            </a:r>
            <a:r>
              <a:rPr lang="it-IT" dirty="0">
                <a:solidFill>
                  <a:schemeClr val="accent1">
                    <a:lumMod val="75000"/>
                  </a:schemeClr>
                </a:solidFill>
              </a:rPr>
              <a:t>: quanto è rilevante la </a:t>
            </a:r>
            <a:r>
              <a:rPr lang="it-IT" b="1" dirty="0">
                <a:solidFill>
                  <a:schemeClr val="accent1">
                    <a:lumMod val="75000"/>
                  </a:schemeClr>
                </a:solidFill>
              </a:rPr>
              <a:t>questione del finanziamento</a:t>
            </a:r>
            <a:r>
              <a:rPr lang="it-IT" dirty="0">
                <a:solidFill>
                  <a:schemeClr val="accent1">
                    <a:lumMod val="75000"/>
                  </a:schemeClr>
                </a:solidFill>
              </a:rPr>
              <a:t> del </a:t>
            </a:r>
            <a:r>
              <a:rPr lang="it-IT" dirty="0" smtClean="0">
                <a:solidFill>
                  <a:schemeClr val="accent1">
                    <a:lumMod val="75000"/>
                  </a:schemeClr>
                </a:solidFill>
              </a:rPr>
              <a:t>regionalismo differenziato</a:t>
            </a:r>
            <a:r>
              <a:rPr lang="it-IT" dirty="0">
                <a:solidFill>
                  <a:schemeClr val="accent1">
                    <a:lumMod val="75000"/>
                  </a:schemeClr>
                </a:solidFill>
              </a:rPr>
              <a:t>?</a:t>
            </a:r>
          </a:p>
          <a:p>
            <a:pPr marL="0" indent="0">
              <a:spcBef>
                <a:spcPts val="0"/>
              </a:spcBef>
              <a:spcAft>
                <a:spcPts val="600"/>
              </a:spcAft>
              <a:buNone/>
            </a:pPr>
            <a:r>
              <a:rPr lang="it-IT" dirty="0" smtClean="0">
                <a:solidFill>
                  <a:schemeClr val="accent1">
                    <a:lumMod val="75000"/>
                  </a:schemeClr>
                </a:solidFill>
              </a:rPr>
              <a:t>Questione </a:t>
            </a:r>
            <a:r>
              <a:rPr lang="it-IT" b="1" dirty="0" smtClean="0">
                <a:solidFill>
                  <a:schemeClr val="accent1">
                    <a:lumMod val="75000"/>
                  </a:schemeClr>
                </a:solidFill>
              </a:rPr>
              <a:t>marginale</a:t>
            </a:r>
            <a:r>
              <a:rPr lang="it-IT" dirty="0" smtClean="0">
                <a:solidFill>
                  <a:schemeClr val="accent1">
                    <a:lumMod val="75000"/>
                  </a:schemeClr>
                </a:solidFill>
              </a:rPr>
              <a:t> se </a:t>
            </a:r>
            <a:r>
              <a:rPr lang="it-IT" dirty="0">
                <a:solidFill>
                  <a:schemeClr val="accent1">
                    <a:lumMod val="75000"/>
                  </a:schemeClr>
                </a:solidFill>
              </a:rPr>
              <a:t>le competenze aggiuntive </a:t>
            </a:r>
            <a:r>
              <a:rPr lang="it-IT" dirty="0" smtClean="0">
                <a:solidFill>
                  <a:schemeClr val="accent1">
                    <a:lumMod val="75000"/>
                  </a:schemeClr>
                </a:solidFill>
              </a:rPr>
              <a:t>soltanto di </a:t>
            </a:r>
            <a:r>
              <a:rPr lang="it-IT" dirty="0">
                <a:solidFill>
                  <a:schemeClr val="accent1">
                    <a:lumMod val="75000"/>
                  </a:schemeClr>
                </a:solidFill>
              </a:rPr>
              <a:t>natura </a:t>
            </a:r>
            <a:r>
              <a:rPr lang="it-IT" b="1" dirty="0">
                <a:solidFill>
                  <a:schemeClr val="accent1">
                    <a:lumMod val="75000"/>
                  </a:schemeClr>
                </a:solidFill>
              </a:rPr>
              <a:t>organizzativo-regolamentare</a:t>
            </a:r>
            <a:r>
              <a:rPr lang="it-IT" dirty="0">
                <a:solidFill>
                  <a:schemeClr val="accent1">
                    <a:lumMod val="75000"/>
                  </a:schemeClr>
                </a:solidFill>
              </a:rPr>
              <a:t> e, in particolare se </a:t>
            </a:r>
            <a:r>
              <a:rPr lang="it-IT" dirty="0" smtClean="0">
                <a:solidFill>
                  <a:schemeClr val="accent1">
                    <a:lumMod val="75000"/>
                  </a:schemeClr>
                </a:solidFill>
              </a:rPr>
              <a:t>escluderanno il </a:t>
            </a:r>
            <a:r>
              <a:rPr lang="it-IT" b="1" dirty="0">
                <a:solidFill>
                  <a:schemeClr val="accent1">
                    <a:lumMod val="75000"/>
                  </a:schemeClr>
                </a:solidFill>
              </a:rPr>
              <a:t>trasferimento del personale della scuola</a:t>
            </a:r>
            <a:r>
              <a:rPr lang="it-IT" dirty="0">
                <a:solidFill>
                  <a:schemeClr val="accent1">
                    <a:lumMod val="75000"/>
                  </a:schemeClr>
                </a:solidFill>
              </a:rPr>
              <a:t> </a:t>
            </a:r>
            <a:r>
              <a:rPr lang="it-IT" dirty="0" smtClean="0">
                <a:solidFill>
                  <a:schemeClr val="accent1">
                    <a:lumMod val="75000"/>
                  </a:schemeClr>
                </a:solidFill>
              </a:rPr>
              <a:t>(4,6 </a:t>
            </a:r>
            <a:r>
              <a:rPr lang="it-IT" dirty="0">
                <a:solidFill>
                  <a:schemeClr val="accent1">
                    <a:lumMod val="75000"/>
                  </a:schemeClr>
                </a:solidFill>
              </a:rPr>
              <a:t>miliardi per la </a:t>
            </a:r>
            <a:r>
              <a:rPr lang="it-IT" dirty="0" smtClean="0">
                <a:solidFill>
                  <a:schemeClr val="accent1">
                    <a:lumMod val="75000"/>
                  </a:schemeClr>
                </a:solidFill>
              </a:rPr>
              <a:t>Lombardia, 2,3 </a:t>
            </a:r>
            <a:r>
              <a:rPr lang="it-IT" dirty="0">
                <a:solidFill>
                  <a:schemeClr val="accent1">
                    <a:lumMod val="75000"/>
                  </a:schemeClr>
                </a:solidFill>
              </a:rPr>
              <a:t>miliardi per il </a:t>
            </a:r>
            <a:r>
              <a:rPr lang="it-IT" dirty="0" smtClean="0">
                <a:solidFill>
                  <a:schemeClr val="accent1">
                    <a:lumMod val="75000"/>
                  </a:schemeClr>
                </a:solidFill>
              </a:rPr>
              <a:t>Veneto)</a:t>
            </a:r>
          </a:p>
          <a:p>
            <a:pPr marL="0" indent="0">
              <a:spcBef>
                <a:spcPts val="0"/>
              </a:spcBef>
              <a:spcAft>
                <a:spcPts val="600"/>
              </a:spcAft>
              <a:buNone/>
            </a:pPr>
            <a:r>
              <a:rPr lang="it-IT" dirty="0" smtClean="0">
                <a:solidFill>
                  <a:schemeClr val="accent1">
                    <a:lumMod val="75000"/>
                  </a:schemeClr>
                </a:solidFill>
              </a:rPr>
              <a:t>Troppa attenzione ai </a:t>
            </a:r>
            <a:r>
              <a:rPr lang="it-IT" dirty="0">
                <a:solidFill>
                  <a:schemeClr val="accent1">
                    <a:lumMod val="75000"/>
                  </a:schemeClr>
                </a:solidFill>
              </a:rPr>
              <a:t>profili finanziari, </a:t>
            </a:r>
            <a:r>
              <a:rPr lang="it-IT" dirty="0" smtClean="0">
                <a:solidFill>
                  <a:schemeClr val="accent1">
                    <a:lumMod val="75000"/>
                  </a:schemeClr>
                </a:solidFill>
              </a:rPr>
              <a:t>sarebbe </a:t>
            </a:r>
            <a:r>
              <a:rPr lang="it-IT" dirty="0">
                <a:solidFill>
                  <a:schemeClr val="accent1">
                    <a:lumMod val="75000"/>
                  </a:schemeClr>
                </a:solidFill>
              </a:rPr>
              <a:t>più opportuno </a:t>
            </a:r>
            <a:r>
              <a:rPr lang="it-IT" b="1" dirty="0">
                <a:solidFill>
                  <a:schemeClr val="accent1">
                    <a:lumMod val="75000"/>
                  </a:schemeClr>
                </a:solidFill>
              </a:rPr>
              <a:t>concentrarsi sul merito delle </a:t>
            </a:r>
            <a:r>
              <a:rPr lang="it-IT" b="1" dirty="0" smtClean="0">
                <a:solidFill>
                  <a:schemeClr val="accent1">
                    <a:lumMod val="75000"/>
                  </a:schemeClr>
                </a:solidFill>
              </a:rPr>
              <a:t>richieste</a:t>
            </a:r>
            <a:endParaRPr lang="it-IT" b="1" dirty="0">
              <a:solidFill>
                <a:schemeClr val="accent1">
                  <a:lumMod val="75000"/>
                </a:schemeClr>
              </a:solidFill>
            </a:endParaRP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16</a:t>
            </a:fld>
            <a:endParaRPr lang="it-IT" dirty="0"/>
          </a:p>
        </p:txBody>
      </p:sp>
    </p:spTree>
    <p:extLst>
      <p:ext uri="{BB962C8B-B14F-4D97-AF65-F5344CB8AC3E}">
        <p14:creationId xmlns:p14="http://schemas.microsoft.com/office/powerpoint/2010/main" val="679409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7761" y="188640"/>
            <a:ext cx="7380000" cy="936104"/>
          </a:xfrm>
        </p:spPr>
        <p:txBody>
          <a:bodyPr>
            <a:noAutofit/>
          </a:bodyPr>
          <a:lstStyle/>
          <a:p>
            <a:r>
              <a:rPr lang="it-IT" altLang="it-IT" sz="3000" b="1" dirty="0">
                <a:solidFill>
                  <a:schemeClr val="accent1">
                    <a:lumMod val="75000"/>
                  </a:schemeClr>
                </a:solidFill>
              </a:rPr>
              <a:t>Il finanziamento delle competenze aggiuntive</a:t>
            </a:r>
            <a:endParaRPr lang="it-IT" sz="3000" b="1" dirty="0">
              <a:solidFill>
                <a:schemeClr val="accent1">
                  <a:lumMod val="75000"/>
                </a:schemeClr>
              </a:solidFill>
            </a:endParaRPr>
          </a:p>
        </p:txBody>
      </p:sp>
      <p:sp>
        <p:nvSpPr>
          <p:cNvPr id="3" name="Segnaposto contenuto 2"/>
          <p:cNvSpPr>
            <a:spLocks noGrp="1"/>
          </p:cNvSpPr>
          <p:nvPr>
            <p:ph idx="1"/>
          </p:nvPr>
        </p:nvSpPr>
        <p:spPr>
          <a:xfrm>
            <a:off x="1331640" y="1268760"/>
            <a:ext cx="7704856" cy="5184576"/>
          </a:xfrm>
        </p:spPr>
        <p:txBody>
          <a:bodyPr>
            <a:noAutofit/>
          </a:bodyPr>
          <a:lstStyle/>
          <a:p>
            <a:pPr marL="0" indent="0">
              <a:lnSpc>
                <a:spcPts val="3000"/>
              </a:lnSpc>
              <a:spcBef>
                <a:spcPts val="0"/>
              </a:spcBef>
              <a:spcAft>
                <a:spcPts val="400"/>
              </a:spcAft>
              <a:buNone/>
            </a:pPr>
            <a:r>
              <a:rPr lang="it-IT" b="1" dirty="0" smtClean="0">
                <a:solidFill>
                  <a:schemeClr val="accent1">
                    <a:lumMod val="75000"/>
                  </a:schemeClr>
                </a:solidFill>
              </a:rPr>
              <a:t>Rischi:</a:t>
            </a:r>
          </a:p>
          <a:p>
            <a:pPr>
              <a:lnSpc>
                <a:spcPts val="3000"/>
              </a:lnSpc>
              <a:spcBef>
                <a:spcPts val="0"/>
              </a:spcBef>
              <a:spcAft>
                <a:spcPts val="400"/>
              </a:spcAft>
            </a:pPr>
            <a:r>
              <a:rPr lang="it-IT" dirty="0" smtClean="0">
                <a:solidFill>
                  <a:schemeClr val="accent1">
                    <a:lumMod val="75000"/>
                  </a:schemeClr>
                </a:solidFill>
              </a:rPr>
              <a:t>la </a:t>
            </a:r>
            <a:r>
              <a:rPr lang="it-IT" b="1" dirty="0">
                <a:solidFill>
                  <a:schemeClr val="accent1">
                    <a:lumMod val="75000"/>
                  </a:schemeClr>
                </a:solidFill>
              </a:rPr>
              <a:t>sostenibilità dei conti </a:t>
            </a:r>
            <a:r>
              <a:rPr lang="it-IT" b="1" dirty="0" smtClean="0">
                <a:solidFill>
                  <a:schemeClr val="accent1">
                    <a:lumMod val="75000"/>
                  </a:schemeClr>
                </a:solidFill>
              </a:rPr>
              <a:t>pubblici</a:t>
            </a:r>
          </a:p>
          <a:p>
            <a:pPr>
              <a:lnSpc>
                <a:spcPts val="3000"/>
              </a:lnSpc>
              <a:spcBef>
                <a:spcPts val="0"/>
              </a:spcBef>
              <a:spcAft>
                <a:spcPts val="400"/>
              </a:spcAft>
            </a:pPr>
            <a:r>
              <a:rPr lang="it-IT" dirty="0" smtClean="0">
                <a:solidFill>
                  <a:schemeClr val="accent1">
                    <a:lumMod val="75000"/>
                  </a:schemeClr>
                </a:solidFill>
              </a:rPr>
              <a:t>tutela </a:t>
            </a:r>
            <a:r>
              <a:rPr lang="it-IT" dirty="0">
                <a:solidFill>
                  <a:schemeClr val="accent1">
                    <a:lumMod val="75000"/>
                  </a:schemeClr>
                </a:solidFill>
              </a:rPr>
              <a:t>della </a:t>
            </a:r>
            <a:r>
              <a:rPr lang="it-IT" b="1" dirty="0">
                <a:solidFill>
                  <a:schemeClr val="accent1">
                    <a:lumMod val="75000"/>
                  </a:schemeClr>
                </a:solidFill>
              </a:rPr>
              <a:t>solidarietà </a:t>
            </a:r>
            <a:r>
              <a:rPr lang="it-IT" b="1" dirty="0" smtClean="0">
                <a:solidFill>
                  <a:schemeClr val="accent1">
                    <a:lumMod val="75000"/>
                  </a:schemeClr>
                </a:solidFill>
              </a:rPr>
              <a:t>interregionale</a:t>
            </a:r>
          </a:p>
          <a:p>
            <a:pPr marL="0" indent="0">
              <a:lnSpc>
                <a:spcPts val="3000"/>
              </a:lnSpc>
              <a:spcBef>
                <a:spcPts val="0"/>
              </a:spcBef>
              <a:spcAft>
                <a:spcPts val="400"/>
              </a:spcAft>
              <a:buNone/>
            </a:pPr>
            <a:endParaRPr lang="it-IT" dirty="0">
              <a:solidFill>
                <a:schemeClr val="accent1">
                  <a:lumMod val="75000"/>
                </a:schemeClr>
              </a:solidFill>
            </a:endParaRPr>
          </a:p>
          <a:p>
            <a:pPr marL="0" indent="0">
              <a:lnSpc>
                <a:spcPts val="3000"/>
              </a:lnSpc>
              <a:spcBef>
                <a:spcPts val="0"/>
              </a:spcBef>
              <a:spcAft>
                <a:spcPts val="400"/>
              </a:spcAft>
              <a:buNone/>
            </a:pPr>
            <a:r>
              <a:rPr lang="it-IT" dirty="0" smtClean="0">
                <a:solidFill>
                  <a:schemeClr val="accent1">
                    <a:lumMod val="75000"/>
                  </a:schemeClr>
                </a:solidFill>
              </a:rPr>
              <a:t>Rischi non tanto nel </a:t>
            </a:r>
            <a:r>
              <a:rPr lang="it-IT" b="1" dirty="0">
                <a:solidFill>
                  <a:schemeClr val="accent1">
                    <a:lumMod val="75000"/>
                  </a:schemeClr>
                </a:solidFill>
              </a:rPr>
              <a:t>momento di avvio </a:t>
            </a:r>
            <a:r>
              <a:rPr lang="it-IT" dirty="0">
                <a:solidFill>
                  <a:schemeClr val="accent1">
                    <a:lumMod val="75000"/>
                  </a:schemeClr>
                </a:solidFill>
              </a:rPr>
              <a:t>del </a:t>
            </a:r>
            <a:r>
              <a:rPr lang="it-IT" dirty="0" smtClean="0">
                <a:solidFill>
                  <a:schemeClr val="accent1">
                    <a:lumMod val="75000"/>
                  </a:schemeClr>
                </a:solidFill>
              </a:rPr>
              <a:t>regionalismo differenziato (risorse trasferite sulla </a:t>
            </a:r>
            <a:r>
              <a:rPr lang="it-IT" dirty="0">
                <a:solidFill>
                  <a:schemeClr val="accent1">
                    <a:lumMod val="75000"/>
                  </a:schemeClr>
                </a:solidFill>
              </a:rPr>
              <a:t>base della spesa oggi </a:t>
            </a:r>
            <a:r>
              <a:rPr lang="it-IT" dirty="0" smtClean="0">
                <a:solidFill>
                  <a:schemeClr val="accent1">
                    <a:lumMod val="75000"/>
                  </a:schemeClr>
                </a:solidFill>
              </a:rPr>
              <a:t>sostenuta </a:t>
            </a:r>
            <a:r>
              <a:rPr lang="it-IT" dirty="0">
                <a:solidFill>
                  <a:schemeClr val="accent1">
                    <a:lumMod val="75000"/>
                  </a:schemeClr>
                </a:solidFill>
              </a:rPr>
              <a:t>dallo </a:t>
            </a:r>
            <a:r>
              <a:rPr lang="it-IT" dirty="0" smtClean="0">
                <a:solidFill>
                  <a:schemeClr val="accent1">
                    <a:lumMod val="75000"/>
                  </a:schemeClr>
                </a:solidFill>
              </a:rPr>
              <a:t>Stato) in cui nulla cambia</a:t>
            </a:r>
          </a:p>
          <a:p>
            <a:pPr marL="0" indent="0">
              <a:lnSpc>
                <a:spcPts val="3000"/>
              </a:lnSpc>
              <a:spcBef>
                <a:spcPts val="0"/>
              </a:spcBef>
              <a:spcAft>
                <a:spcPts val="400"/>
              </a:spcAft>
              <a:buNone/>
            </a:pPr>
            <a:r>
              <a:rPr lang="it-IT" dirty="0" smtClean="0">
                <a:solidFill>
                  <a:schemeClr val="accent1">
                    <a:lumMod val="75000"/>
                  </a:schemeClr>
                </a:solidFill>
              </a:rPr>
              <a:t>Ma nella </a:t>
            </a:r>
            <a:r>
              <a:rPr lang="it-IT" dirty="0">
                <a:solidFill>
                  <a:schemeClr val="accent1">
                    <a:lumMod val="75000"/>
                  </a:schemeClr>
                </a:solidFill>
              </a:rPr>
              <a:t>sua </a:t>
            </a:r>
            <a:r>
              <a:rPr lang="it-IT" b="1" dirty="0">
                <a:solidFill>
                  <a:schemeClr val="accent1">
                    <a:lumMod val="75000"/>
                  </a:schemeClr>
                </a:solidFill>
              </a:rPr>
              <a:t>dinamica nel </a:t>
            </a:r>
            <a:r>
              <a:rPr lang="it-IT" b="1" dirty="0" smtClean="0">
                <a:solidFill>
                  <a:schemeClr val="accent1">
                    <a:lumMod val="75000"/>
                  </a:schemeClr>
                </a:solidFill>
              </a:rPr>
              <a:t>tempo</a:t>
            </a:r>
            <a:r>
              <a:rPr lang="it-IT" dirty="0" smtClean="0">
                <a:solidFill>
                  <a:schemeClr val="accent1">
                    <a:lumMod val="75000"/>
                  </a:schemeClr>
                </a:solidFill>
              </a:rPr>
              <a:t> (nessuna regola nelle bozze di intesa) quando fabbisogni e risorse assegnate evolvono nel tempo</a:t>
            </a: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17</a:t>
            </a:fld>
            <a:endParaRPr lang="it-IT" dirty="0"/>
          </a:p>
        </p:txBody>
      </p:sp>
    </p:spTree>
    <p:extLst>
      <p:ext uri="{BB962C8B-B14F-4D97-AF65-F5344CB8AC3E}">
        <p14:creationId xmlns:p14="http://schemas.microsoft.com/office/powerpoint/2010/main" val="2482431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7761" y="332656"/>
            <a:ext cx="7380000" cy="792088"/>
          </a:xfrm>
        </p:spPr>
        <p:txBody>
          <a:bodyPr>
            <a:noAutofit/>
          </a:bodyPr>
          <a:lstStyle/>
          <a:p>
            <a:r>
              <a:rPr lang="it-IT" altLang="it-IT" sz="3000" b="1" dirty="0">
                <a:solidFill>
                  <a:schemeClr val="accent1">
                    <a:lumMod val="75000"/>
                  </a:schemeClr>
                </a:solidFill>
              </a:rPr>
              <a:t>Il finanziamento delle competenze aggiuntive</a:t>
            </a:r>
            <a:endParaRPr lang="it-IT" sz="3000" b="1" dirty="0">
              <a:solidFill>
                <a:schemeClr val="accent1">
                  <a:lumMod val="75000"/>
                </a:schemeClr>
              </a:solidFill>
            </a:endParaRPr>
          </a:p>
        </p:txBody>
      </p:sp>
      <p:sp>
        <p:nvSpPr>
          <p:cNvPr id="3" name="Segnaposto contenuto 2"/>
          <p:cNvSpPr>
            <a:spLocks noGrp="1"/>
          </p:cNvSpPr>
          <p:nvPr>
            <p:ph idx="1"/>
          </p:nvPr>
        </p:nvSpPr>
        <p:spPr>
          <a:xfrm>
            <a:off x="1331640" y="1340768"/>
            <a:ext cx="7704856" cy="5112568"/>
          </a:xfrm>
        </p:spPr>
        <p:txBody>
          <a:bodyPr>
            <a:noAutofit/>
          </a:bodyPr>
          <a:lstStyle/>
          <a:p>
            <a:pPr marL="0" indent="0">
              <a:lnSpc>
                <a:spcPts val="2600"/>
              </a:lnSpc>
              <a:spcBef>
                <a:spcPts val="0"/>
              </a:spcBef>
              <a:spcAft>
                <a:spcPts val="600"/>
              </a:spcAft>
              <a:buNone/>
            </a:pPr>
            <a:r>
              <a:rPr lang="it-IT" dirty="0">
                <a:solidFill>
                  <a:schemeClr val="accent1">
                    <a:lumMod val="75000"/>
                  </a:schemeClr>
                </a:solidFill>
              </a:rPr>
              <a:t>In linea di principio </a:t>
            </a:r>
            <a:r>
              <a:rPr lang="it-IT" b="1" dirty="0" smtClean="0">
                <a:solidFill>
                  <a:schemeClr val="accent1">
                    <a:lumMod val="75000"/>
                  </a:schemeClr>
                </a:solidFill>
              </a:rPr>
              <a:t>due </a:t>
            </a:r>
            <a:r>
              <a:rPr lang="it-IT" b="1" dirty="0">
                <a:solidFill>
                  <a:schemeClr val="accent1">
                    <a:lumMod val="75000"/>
                  </a:schemeClr>
                </a:solidFill>
              </a:rPr>
              <a:t>soluzioni </a:t>
            </a:r>
            <a:r>
              <a:rPr lang="it-IT" b="1" dirty="0" smtClean="0">
                <a:solidFill>
                  <a:schemeClr val="accent1">
                    <a:lumMod val="75000"/>
                  </a:schemeClr>
                </a:solidFill>
              </a:rPr>
              <a:t>polari</a:t>
            </a:r>
            <a:r>
              <a:rPr lang="it-IT" dirty="0" smtClean="0">
                <a:solidFill>
                  <a:schemeClr val="accent1">
                    <a:lumMod val="75000"/>
                  </a:schemeClr>
                </a:solidFill>
              </a:rPr>
              <a:t>:</a:t>
            </a:r>
          </a:p>
          <a:p>
            <a:pPr marL="542925" indent="-542925">
              <a:lnSpc>
                <a:spcPts val="2600"/>
              </a:lnSpc>
              <a:spcBef>
                <a:spcPts val="0"/>
              </a:spcBef>
              <a:spcAft>
                <a:spcPts val="600"/>
              </a:spcAft>
              <a:buFont typeface="+mj-lt"/>
              <a:buAutoNum type="arabicParenR"/>
            </a:pPr>
            <a:r>
              <a:rPr lang="it-IT" b="1" dirty="0" smtClean="0">
                <a:solidFill>
                  <a:schemeClr val="accent1">
                    <a:lumMod val="75000"/>
                  </a:schemeClr>
                </a:solidFill>
              </a:rPr>
              <a:t>Rideterminazione periodica</a:t>
            </a:r>
            <a:r>
              <a:rPr lang="it-IT" dirty="0" smtClean="0">
                <a:solidFill>
                  <a:schemeClr val="accent1">
                    <a:lumMod val="75000"/>
                  </a:schemeClr>
                </a:solidFill>
              </a:rPr>
              <a:t> </a:t>
            </a:r>
            <a:r>
              <a:rPr lang="it-IT" dirty="0">
                <a:solidFill>
                  <a:schemeClr val="accent1">
                    <a:lumMod val="75000"/>
                  </a:schemeClr>
                </a:solidFill>
              </a:rPr>
              <a:t>dell’ammontare di risorse </a:t>
            </a:r>
            <a:r>
              <a:rPr lang="it-IT" dirty="0" smtClean="0">
                <a:solidFill>
                  <a:schemeClr val="accent1">
                    <a:lumMod val="75000"/>
                  </a:schemeClr>
                </a:solidFill>
              </a:rPr>
              <a:t>riconosciute </a:t>
            </a:r>
            <a:r>
              <a:rPr lang="it-IT" dirty="0">
                <a:solidFill>
                  <a:schemeClr val="accent1">
                    <a:lumMod val="75000"/>
                  </a:schemeClr>
                </a:solidFill>
              </a:rPr>
              <a:t>per le funzioni </a:t>
            </a:r>
            <a:r>
              <a:rPr lang="it-IT" dirty="0" smtClean="0">
                <a:solidFill>
                  <a:schemeClr val="accent1">
                    <a:lumMod val="75000"/>
                  </a:schemeClr>
                </a:solidFill>
              </a:rPr>
              <a:t>devolute </a:t>
            </a:r>
          </a:p>
          <a:p>
            <a:pPr marL="542925" indent="0">
              <a:lnSpc>
                <a:spcPts val="2600"/>
              </a:lnSpc>
              <a:spcBef>
                <a:spcPts val="0"/>
              </a:spcBef>
              <a:spcAft>
                <a:spcPts val="600"/>
              </a:spcAft>
              <a:buNone/>
            </a:pPr>
            <a:r>
              <a:rPr lang="it-IT" b="1" dirty="0" smtClean="0">
                <a:solidFill>
                  <a:schemeClr val="accent1">
                    <a:lumMod val="75000"/>
                  </a:schemeClr>
                </a:solidFill>
              </a:rPr>
              <a:t>Schema </a:t>
            </a:r>
            <a:r>
              <a:rPr lang="it-IT" b="1" i="1" dirty="0">
                <a:solidFill>
                  <a:schemeClr val="accent1">
                    <a:lumMod val="75000"/>
                  </a:schemeClr>
                </a:solidFill>
              </a:rPr>
              <a:t>top-down</a:t>
            </a:r>
            <a:r>
              <a:rPr lang="it-IT" dirty="0">
                <a:solidFill>
                  <a:schemeClr val="accent1">
                    <a:lumMod val="75000"/>
                  </a:schemeClr>
                </a:solidFill>
              </a:rPr>
              <a:t> in relazione </a:t>
            </a:r>
            <a:r>
              <a:rPr lang="it-IT" dirty="0" smtClean="0">
                <a:solidFill>
                  <a:schemeClr val="accent1">
                    <a:lumMod val="75000"/>
                  </a:schemeClr>
                </a:solidFill>
              </a:rPr>
              <a:t>alla </a:t>
            </a:r>
            <a:r>
              <a:rPr lang="it-IT" dirty="0">
                <a:solidFill>
                  <a:schemeClr val="accent1">
                    <a:lumMod val="75000"/>
                  </a:schemeClr>
                </a:solidFill>
              </a:rPr>
              <a:t>revisione dei fabbisogni e </a:t>
            </a:r>
            <a:r>
              <a:rPr lang="it-IT" dirty="0" smtClean="0">
                <a:solidFill>
                  <a:schemeClr val="accent1">
                    <a:lumMod val="75000"/>
                  </a:schemeClr>
                </a:solidFill>
              </a:rPr>
              <a:t>agli interventi </a:t>
            </a:r>
            <a:r>
              <a:rPr lang="it-IT" dirty="0">
                <a:solidFill>
                  <a:schemeClr val="accent1">
                    <a:lumMod val="75000"/>
                  </a:schemeClr>
                </a:solidFill>
              </a:rPr>
              <a:t>di </a:t>
            </a:r>
            <a:r>
              <a:rPr lang="it-IT" dirty="0" smtClean="0">
                <a:solidFill>
                  <a:schemeClr val="accent1">
                    <a:lumMod val="75000"/>
                  </a:schemeClr>
                </a:solidFill>
              </a:rPr>
              <a:t>correzione dei conti</a:t>
            </a:r>
          </a:p>
          <a:p>
            <a:pPr marL="542925" indent="0">
              <a:lnSpc>
                <a:spcPts val="2600"/>
              </a:lnSpc>
              <a:spcBef>
                <a:spcPts val="0"/>
              </a:spcBef>
              <a:spcAft>
                <a:spcPts val="600"/>
              </a:spcAft>
              <a:buNone/>
            </a:pPr>
            <a:r>
              <a:rPr lang="it-IT" dirty="0" smtClean="0">
                <a:solidFill>
                  <a:schemeClr val="accent1">
                    <a:lumMod val="75000"/>
                  </a:schemeClr>
                </a:solidFill>
              </a:rPr>
              <a:t>Modello </a:t>
            </a:r>
            <a:r>
              <a:rPr lang="it-IT" b="1" dirty="0">
                <a:solidFill>
                  <a:schemeClr val="accent1">
                    <a:lumMod val="75000"/>
                  </a:schemeClr>
                </a:solidFill>
              </a:rPr>
              <a:t>analogo </a:t>
            </a:r>
            <a:r>
              <a:rPr lang="it-IT" b="1" dirty="0" smtClean="0">
                <a:solidFill>
                  <a:schemeClr val="accent1">
                    <a:lumMod val="75000"/>
                  </a:schemeClr>
                </a:solidFill>
              </a:rPr>
              <a:t>al </a:t>
            </a:r>
            <a:r>
              <a:rPr lang="it-IT" b="1" dirty="0" err="1" smtClean="0">
                <a:solidFill>
                  <a:schemeClr val="accent1">
                    <a:lumMod val="75000"/>
                  </a:schemeClr>
                </a:solidFill>
              </a:rPr>
              <a:t>Fsn</a:t>
            </a:r>
            <a:r>
              <a:rPr lang="it-IT" b="1" dirty="0" smtClean="0">
                <a:solidFill>
                  <a:schemeClr val="accent1">
                    <a:lumMod val="75000"/>
                  </a:schemeClr>
                </a:solidFill>
              </a:rPr>
              <a:t> </a:t>
            </a:r>
            <a:r>
              <a:rPr lang="it-IT" dirty="0" smtClean="0">
                <a:solidFill>
                  <a:schemeClr val="accent1">
                    <a:lumMod val="75000"/>
                  </a:schemeClr>
                </a:solidFill>
              </a:rPr>
              <a:t>(anche se alcune Regioni resterebbero nella fornitura statale)</a:t>
            </a:r>
          </a:p>
          <a:p>
            <a:pPr marL="542925" indent="0">
              <a:lnSpc>
                <a:spcPts val="2600"/>
              </a:lnSpc>
              <a:spcBef>
                <a:spcPts val="0"/>
              </a:spcBef>
              <a:spcAft>
                <a:spcPts val="600"/>
              </a:spcAft>
              <a:buNone/>
            </a:pPr>
            <a:r>
              <a:rPr lang="it-IT" sz="2400" b="1" dirty="0" smtClean="0">
                <a:solidFill>
                  <a:schemeClr val="accent1">
                    <a:lumMod val="75000"/>
                  </a:schemeClr>
                </a:solidFill>
              </a:rPr>
              <a:t>Vantaggio</a:t>
            </a:r>
            <a:r>
              <a:rPr lang="it-IT" sz="2400" dirty="0" smtClean="0">
                <a:solidFill>
                  <a:schemeClr val="accent1">
                    <a:lumMod val="75000"/>
                  </a:schemeClr>
                </a:solidFill>
              </a:rPr>
              <a:t>: Regioni </a:t>
            </a:r>
            <a:r>
              <a:rPr lang="it-IT" sz="2400" b="1" dirty="0" smtClean="0">
                <a:solidFill>
                  <a:schemeClr val="accent1">
                    <a:lumMod val="75000"/>
                  </a:schemeClr>
                </a:solidFill>
              </a:rPr>
              <a:t>partecipano </a:t>
            </a:r>
            <a:r>
              <a:rPr lang="it-IT" sz="2400" dirty="0" smtClean="0">
                <a:solidFill>
                  <a:schemeClr val="accent1">
                    <a:lumMod val="75000"/>
                  </a:schemeClr>
                </a:solidFill>
              </a:rPr>
              <a:t>all’evoluzione </a:t>
            </a:r>
            <a:r>
              <a:rPr lang="it-IT" sz="2400" dirty="0">
                <a:solidFill>
                  <a:schemeClr val="accent1">
                    <a:lumMod val="75000"/>
                  </a:schemeClr>
                </a:solidFill>
              </a:rPr>
              <a:t>della finanza pubblica generale </a:t>
            </a:r>
            <a:r>
              <a:rPr lang="it-IT" sz="2400" dirty="0" smtClean="0">
                <a:solidFill>
                  <a:schemeClr val="accent1">
                    <a:lumMod val="75000"/>
                  </a:schemeClr>
                </a:solidFill>
              </a:rPr>
              <a:t>e alla garanzia dei Lea nazionali</a:t>
            </a:r>
          </a:p>
          <a:p>
            <a:pPr marL="542925" indent="0">
              <a:lnSpc>
                <a:spcPts val="2600"/>
              </a:lnSpc>
              <a:spcBef>
                <a:spcPts val="0"/>
              </a:spcBef>
              <a:spcAft>
                <a:spcPts val="600"/>
              </a:spcAft>
              <a:buNone/>
            </a:pPr>
            <a:r>
              <a:rPr lang="it-IT" sz="2400" b="1" dirty="0" smtClean="0">
                <a:solidFill>
                  <a:schemeClr val="accent1">
                    <a:lumMod val="75000"/>
                  </a:schemeClr>
                </a:solidFill>
              </a:rPr>
              <a:t>Svantaggio</a:t>
            </a:r>
            <a:r>
              <a:rPr lang="it-IT" sz="2400" dirty="0" smtClean="0">
                <a:solidFill>
                  <a:schemeClr val="accent1">
                    <a:lumMod val="75000"/>
                  </a:schemeClr>
                </a:solidFill>
              </a:rPr>
              <a:t>: indebolimento dell’incentivo </a:t>
            </a:r>
            <a:r>
              <a:rPr lang="it-IT" sz="2400" dirty="0">
                <a:solidFill>
                  <a:schemeClr val="accent1">
                    <a:lumMod val="75000"/>
                  </a:schemeClr>
                </a:solidFill>
              </a:rPr>
              <a:t>delle R</a:t>
            </a:r>
            <a:r>
              <a:rPr lang="it-IT" sz="2400" dirty="0" smtClean="0">
                <a:solidFill>
                  <a:schemeClr val="accent1">
                    <a:lumMod val="75000"/>
                  </a:schemeClr>
                </a:solidFill>
              </a:rPr>
              <a:t>egioni a </a:t>
            </a:r>
            <a:r>
              <a:rPr lang="it-IT" sz="2400" dirty="0">
                <a:solidFill>
                  <a:schemeClr val="accent1">
                    <a:lumMod val="75000"/>
                  </a:schemeClr>
                </a:solidFill>
              </a:rPr>
              <a:t>utilizzare in modo efficiente le competenze rafforzate</a:t>
            </a: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18</a:t>
            </a:fld>
            <a:endParaRPr lang="it-IT" dirty="0"/>
          </a:p>
        </p:txBody>
      </p:sp>
    </p:spTree>
    <p:extLst>
      <p:ext uri="{BB962C8B-B14F-4D97-AF65-F5344CB8AC3E}">
        <p14:creationId xmlns:p14="http://schemas.microsoft.com/office/powerpoint/2010/main" val="18951225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7761" y="188640"/>
            <a:ext cx="7380000" cy="936104"/>
          </a:xfrm>
        </p:spPr>
        <p:txBody>
          <a:bodyPr>
            <a:noAutofit/>
          </a:bodyPr>
          <a:lstStyle/>
          <a:p>
            <a:r>
              <a:rPr lang="it-IT" altLang="it-IT" sz="3000" b="1" dirty="0">
                <a:solidFill>
                  <a:schemeClr val="accent1">
                    <a:lumMod val="75000"/>
                  </a:schemeClr>
                </a:solidFill>
              </a:rPr>
              <a:t>Il finanziamento delle competenze aggiuntive</a:t>
            </a:r>
            <a:endParaRPr lang="it-IT" sz="3000" b="1" dirty="0">
              <a:solidFill>
                <a:schemeClr val="accent1">
                  <a:lumMod val="75000"/>
                </a:schemeClr>
              </a:solidFill>
            </a:endParaRPr>
          </a:p>
        </p:txBody>
      </p:sp>
      <p:sp>
        <p:nvSpPr>
          <p:cNvPr id="3" name="Segnaposto contenuto 2"/>
          <p:cNvSpPr>
            <a:spLocks noGrp="1"/>
          </p:cNvSpPr>
          <p:nvPr>
            <p:ph idx="1"/>
          </p:nvPr>
        </p:nvSpPr>
        <p:spPr>
          <a:xfrm>
            <a:off x="1331640" y="1340768"/>
            <a:ext cx="7560840" cy="5112568"/>
          </a:xfrm>
        </p:spPr>
        <p:txBody>
          <a:bodyPr>
            <a:noAutofit/>
          </a:bodyPr>
          <a:lstStyle/>
          <a:p>
            <a:pPr marL="542925" indent="-542925" defTabSz="542925">
              <a:lnSpc>
                <a:spcPts val="2800"/>
              </a:lnSpc>
              <a:spcBef>
                <a:spcPts val="0"/>
              </a:spcBef>
              <a:spcAft>
                <a:spcPts val="600"/>
              </a:spcAft>
              <a:buNone/>
            </a:pPr>
            <a:r>
              <a:rPr lang="it-IT" dirty="0" smtClean="0">
                <a:solidFill>
                  <a:schemeClr val="accent1">
                    <a:lumMod val="75000"/>
                  </a:schemeClr>
                </a:solidFill>
              </a:rPr>
              <a:t>2)	</a:t>
            </a:r>
            <a:r>
              <a:rPr lang="it-IT" b="1" dirty="0" smtClean="0">
                <a:solidFill>
                  <a:schemeClr val="accent1">
                    <a:lumMod val="75000"/>
                  </a:schemeClr>
                </a:solidFill>
              </a:rPr>
              <a:t>Cristallizzare </a:t>
            </a:r>
            <a:r>
              <a:rPr lang="it-IT" dirty="0" smtClean="0">
                <a:solidFill>
                  <a:schemeClr val="accent1">
                    <a:lumMod val="75000"/>
                  </a:schemeClr>
                </a:solidFill>
              </a:rPr>
              <a:t>le </a:t>
            </a:r>
            <a:r>
              <a:rPr lang="it-IT" dirty="0">
                <a:solidFill>
                  <a:schemeClr val="accent1">
                    <a:lumMod val="75000"/>
                  </a:schemeClr>
                </a:solidFill>
              </a:rPr>
              <a:t>aliquote di compartecipazione al livello fissato </a:t>
            </a:r>
            <a:r>
              <a:rPr lang="it-IT" dirty="0" smtClean="0">
                <a:solidFill>
                  <a:schemeClr val="accent1">
                    <a:lumMod val="75000"/>
                  </a:schemeClr>
                </a:solidFill>
              </a:rPr>
              <a:t>inizialmente </a:t>
            </a:r>
            <a:r>
              <a:rPr lang="it-IT" dirty="0">
                <a:solidFill>
                  <a:schemeClr val="accent1">
                    <a:lumMod val="75000"/>
                  </a:schemeClr>
                </a:solidFill>
              </a:rPr>
              <a:t>lasciando </a:t>
            </a:r>
            <a:r>
              <a:rPr lang="it-IT" dirty="0" smtClean="0">
                <a:solidFill>
                  <a:schemeClr val="accent1">
                    <a:lumMod val="75000"/>
                  </a:schemeClr>
                </a:solidFill>
              </a:rPr>
              <a:t>che </a:t>
            </a:r>
            <a:r>
              <a:rPr lang="it-IT" dirty="0">
                <a:solidFill>
                  <a:schemeClr val="accent1">
                    <a:lumMod val="75000"/>
                  </a:schemeClr>
                </a:solidFill>
              </a:rPr>
              <a:t>le risorse delle </a:t>
            </a:r>
            <a:r>
              <a:rPr lang="it-IT" dirty="0" smtClean="0">
                <a:solidFill>
                  <a:schemeClr val="accent1">
                    <a:lumMod val="75000"/>
                  </a:schemeClr>
                </a:solidFill>
              </a:rPr>
              <a:t>Regioni siano </a:t>
            </a:r>
            <a:r>
              <a:rPr lang="it-IT" dirty="0">
                <a:solidFill>
                  <a:schemeClr val="accent1">
                    <a:lumMod val="75000"/>
                  </a:schemeClr>
                </a:solidFill>
              </a:rPr>
              <a:t>determinate unicamente dalla </a:t>
            </a:r>
            <a:r>
              <a:rPr lang="it-IT" b="1" dirty="0">
                <a:solidFill>
                  <a:schemeClr val="accent1">
                    <a:lumMod val="75000"/>
                  </a:schemeClr>
                </a:solidFill>
              </a:rPr>
              <a:t>dinamica dei gettiti erariali </a:t>
            </a:r>
            <a:r>
              <a:rPr lang="it-IT" dirty="0">
                <a:solidFill>
                  <a:schemeClr val="accent1">
                    <a:lumMod val="75000"/>
                  </a:schemeClr>
                </a:solidFill>
              </a:rPr>
              <a:t>riferibili al loro </a:t>
            </a:r>
            <a:r>
              <a:rPr lang="it-IT" dirty="0" smtClean="0">
                <a:solidFill>
                  <a:schemeClr val="accent1">
                    <a:lumMod val="75000"/>
                  </a:schemeClr>
                </a:solidFill>
              </a:rPr>
              <a:t>territorio</a:t>
            </a:r>
          </a:p>
          <a:p>
            <a:pPr marL="542925" indent="0">
              <a:lnSpc>
                <a:spcPts val="2800"/>
              </a:lnSpc>
              <a:spcBef>
                <a:spcPts val="0"/>
              </a:spcBef>
              <a:spcAft>
                <a:spcPts val="600"/>
              </a:spcAft>
              <a:buNone/>
            </a:pPr>
            <a:r>
              <a:rPr lang="it-IT" sz="2600" b="1" dirty="0" smtClean="0">
                <a:solidFill>
                  <a:schemeClr val="accent1">
                    <a:lumMod val="75000"/>
                  </a:schemeClr>
                </a:solidFill>
              </a:rPr>
              <a:t>Vantaggio</a:t>
            </a:r>
            <a:r>
              <a:rPr lang="it-IT" sz="2600" dirty="0" smtClean="0">
                <a:solidFill>
                  <a:schemeClr val="accent1">
                    <a:lumMod val="75000"/>
                  </a:schemeClr>
                </a:solidFill>
              </a:rPr>
              <a:t>: incentivi dati dalla </a:t>
            </a:r>
            <a:r>
              <a:rPr lang="it-IT" sz="2600" dirty="0">
                <a:solidFill>
                  <a:schemeClr val="accent1">
                    <a:lumMod val="75000"/>
                  </a:schemeClr>
                </a:solidFill>
              </a:rPr>
              <a:t>possibilità di </a:t>
            </a:r>
            <a:r>
              <a:rPr lang="it-IT" sz="2600" b="1" dirty="0">
                <a:solidFill>
                  <a:schemeClr val="accent1">
                    <a:lumMod val="75000"/>
                  </a:schemeClr>
                </a:solidFill>
              </a:rPr>
              <a:t>appropriarsi </a:t>
            </a:r>
            <a:r>
              <a:rPr lang="it-IT" sz="2600" dirty="0">
                <a:solidFill>
                  <a:schemeClr val="accent1">
                    <a:lumMod val="75000"/>
                  </a:schemeClr>
                </a:solidFill>
              </a:rPr>
              <a:t>delle eventuali </a:t>
            </a:r>
            <a:r>
              <a:rPr lang="it-IT" sz="2600" b="1" dirty="0">
                <a:solidFill>
                  <a:schemeClr val="accent1">
                    <a:lumMod val="75000"/>
                  </a:schemeClr>
                </a:solidFill>
              </a:rPr>
              <a:t>risorse aggiuntive </a:t>
            </a:r>
            <a:r>
              <a:rPr lang="it-IT" sz="2600" dirty="0">
                <a:solidFill>
                  <a:schemeClr val="accent1">
                    <a:lumMod val="75000"/>
                  </a:schemeClr>
                </a:solidFill>
              </a:rPr>
              <a:t>prodotte per effetto delle </a:t>
            </a:r>
            <a:r>
              <a:rPr lang="it-IT" sz="2600" dirty="0" smtClean="0">
                <a:solidFill>
                  <a:schemeClr val="accent1">
                    <a:lumMod val="75000"/>
                  </a:schemeClr>
                </a:solidFill>
              </a:rPr>
              <a:t>nuove competenze</a:t>
            </a:r>
          </a:p>
          <a:p>
            <a:pPr marL="542925" indent="0">
              <a:lnSpc>
                <a:spcPts val="2800"/>
              </a:lnSpc>
              <a:spcBef>
                <a:spcPts val="0"/>
              </a:spcBef>
              <a:spcAft>
                <a:spcPts val="600"/>
              </a:spcAft>
              <a:buNone/>
            </a:pPr>
            <a:r>
              <a:rPr lang="it-IT" sz="2600" b="1" dirty="0" smtClean="0">
                <a:solidFill>
                  <a:schemeClr val="accent1">
                    <a:lumMod val="75000"/>
                  </a:schemeClr>
                </a:solidFill>
              </a:rPr>
              <a:t>Svantaggio</a:t>
            </a:r>
            <a:r>
              <a:rPr lang="it-IT" sz="2600" dirty="0" smtClean="0">
                <a:solidFill>
                  <a:schemeClr val="accent1">
                    <a:lumMod val="75000"/>
                  </a:schemeClr>
                </a:solidFill>
              </a:rPr>
              <a:t>: le Regioni </a:t>
            </a:r>
            <a:r>
              <a:rPr lang="it-IT" sz="2600" b="1" dirty="0">
                <a:solidFill>
                  <a:schemeClr val="accent1">
                    <a:lumMod val="75000"/>
                  </a:schemeClr>
                </a:solidFill>
              </a:rPr>
              <a:t>non </a:t>
            </a:r>
            <a:r>
              <a:rPr lang="it-IT" sz="2600" b="1" dirty="0" smtClean="0">
                <a:solidFill>
                  <a:schemeClr val="accent1">
                    <a:lumMod val="75000"/>
                  </a:schemeClr>
                </a:solidFill>
              </a:rPr>
              <a:t>partecipano </a:t>
            </a:r>
            <a:r>
              <a:rPr lang="it-IT" sz="2600" dirty="0" smtClean="0">
                <a:solidFill>
                  <a:schemeClr val="accent1">
                    <a:lumMod val="75000"/>
                  </a:schemeClr>
                </a:solidFill>
              </a:rPr>
              <a:t>alle </a:t>
            </a:r>
            <a:r>
              <a:rPr lang="it-IT" sz="2600" dirty="0">
                <a:solidFill>
                  <a:schemeClr val="accent1">
                    <a:lumMod val="75000"/>
                  </a:schemeClr>
                </a:solidFill>
              </a:rPr>
              <a:t>scelte di finanza pubblica nazionale, costituendo una sorta di </a:t>
            </a:r>
            <a:r>
              <a:rPr lang="it-IT" sz="2600" b="1" i="1" dirty="0">
                <a:solidFill>
                  <a:schemeClr val="accent1">
                    <a:lumMod val="75000"/>
                  </a:schemeClr>
                </a:solidFill>
              </a:rPr>
              <a:t>enclave</a:t>
            </a:r>
            <a:r>
              <a:rPr lang="it-IT" sz="2600" b="1" dirty="0">
                <a:solidFill>
                  <a:schemeClr val="accent1">
                    <a:lumMod val="75000"/>
                  </a:schemeClr>
                </a:solidFill>
              </a:rPr>
              <a:t> </a:t>
            </a:r>
            <a:r>
              <a:rPr lang="it-IT" sz="2600" b="1" dirty="0" smtClean="0">
                <a:solidFill>
                  <a:schemeClr val="accent1">
                    <a:lumMod val="75000"/>
                  </a:schemeClr>
                </a:solidFill>
              </a:rPr>
              <a:t>autonoma</a:t>
            </a:r>
            <a:endParaRPr lang="it-IT" sz="2600" b="1" dirty="0">
              <a:solidFill>
                <a:schemeClr val="accent1">
                  <a:lumMod val="75000"/>
                </a:schemeClr>
              </a:solidFill>
            </a:endParaRP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19</a:t>
            </a:fld>
            <a:endParaRPr lang="it-IT" dirty="0"/>
          </a:p>
        </p:txBody>
      </p:sp>
    </p:spTree>
    <p:extLst>
      <p:ext uri="{BB962C8B-B14F-4D97-AF65-F5344CB8AC3E}">
        <p14:creationId xmlns:p14="http://schemas.microsoft.com/office/powerpoint/2010/main" val="544089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68236" y="620688"/>
            <a:ext cx="7380000" cy="504056"/>
          </a:xfrm>
        </p:spPr>
        <p:txBody>
          <a:bodyPr>
            <a:noAutofit/>
          </a:bodyPr>
          <a:lstStyle/>
          <a:p>
            <a:r>
              <a:rPr lang="it-IT" altLang="it-IT" sz="3000" b="1" dirty="0" smtClean="0">
                <a:solidFill>
                  <a:schemeClr val="accent1">
                    <a:lumMod val="75000"/>
                  </a:schemeClr>
                </a:solidFill>
              </a:rPr>
              <a:t>Indice</a:t>
            </a:r>
            <a:endParaRPr lang="it-IT" sz="3000" b="1" dirty="0">
              <a:solidFill>
                <a:schemeClr val="accent1">
                  <a:lumMod val="75000"/>
                </a:schemeClr>
              </a:solidFill>
            </a:endParaRPr>
          </a:p>
        </p:txBody>
      </p:sp>
      <p:sp>
        <p:nvSpPr>
          <p:cNvPr id="3" name="Segnaposto contenuto 2"/>
          <p:cNvSpPr>
            <a:spLocks noGrp="1"/>
          </p:cNvSpPr>
          <p:nvPr>
            <p:ph idx="1"/>
          </p:nvPr>
        </p:nvSpPr>
        <p:spPr>
          <a:xfrm>
            <a:off x="1331640" y="1556792"/>
            <a:ext cx="6984776" cy="4896544"/>
          </a:xfrm>
        </p:spPr>
        <p:txBody>
          <a:bodyPr>
            <a:noAutofit/>
          </a:bodyPr>
          <a:lstStyle/>
          <a:p>
            <a:pPr>
              <a:spcBef>
                <a:spcPts val="0"/>
              </a:spcBef>
              <a:spcAft>
                <a:spcPts val="1200"/>
              </a:spcAft>
            </a:pPr>
            <a:r>
              <a:rPr lang="it-IT" dirty="0" smtClean="0">
                <a:solidFill>
                  <a:schemeClr val="accent1">
                    <a:lumMod val="75000"/>
                  </a:schemeClr>
                </a:solidFill>
              </a:rPr>
              <a:t>Motivazioni delle richieste di regionalismo differenziato – i residui fiscali e finanziamento sanitario</a:t>
            </a:r>
          </a:p>
          <a:p>
            <a:pPr>
              <a:spcBef>
                <a:spcPts val="0"/>
              </a:spcBef>
              <a:spcAft>
                <a:spcPts val="1200"/>
              </a:spcAft>
            </a:pPr>
            <a:r>
              <a:rPr lang="it-IT" altLang="it-IT" dirty="0">
                <a:solidFill>
                  <a:schemeClr val="accent1">
                    <a:lumMod val="75000"/>
                  </a:schemeClr>
                </a:solidFill>
              </a:rPr>
              <a:t>Il finanziamento delle competenze aggiuntive </a:t>
            </a:r>
            <a:endParaRPr lang="it-IT" altLang="it-IT" dirty="0" smtClean="0">
              <a:solidFill>
                <a:schemeClr val="accent1">
                  <a:lumMod val="75000"/>
                </a:schemeClr>
              </a:solidFill>
            </a:endParaRPr>
          </a:p>
          <a:p>
            <a:pPr>
              <a:spcBef>
                <a:spcPts val="0"/>
              </a:spcBef>
              <a:spcAft>
                <a:spcPts val="1200"/>
              </a:spcAft>
            </a:pPr>
            <a:r>
              <a:rPr lang="it-IT" dirty="0" smtClean="0">
                <a:solidFill>
                  <a:schemeClr val="accent1">
                    <a:lumMod val="75000"/>
                  </a:schemeClr>
                </a:solidFill>
              </a:rPr>
              <a:t>Richieste in materia di sanità</a:t>
            </a: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2</a:t>
            </a:fld>
            <a:endParaRPr lang="it-IT" dirty="0"/>
          </a:p>
        </p:txBody>
      </p:sp>
    </p:spTree>
    <p:extLst>
      <p:ext uri="{BB962C8B-B14F-4D97-AF65-F5344CB8AC3E}">
        <p14:creationId xmlns:p14="http://schemas.microsoft.com/office/powerpoint/2010/main" val="4556345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7761" y="260648"/>
            <a:ext cx="7380000" cy="864096"/>
          </a:xfrm>
        </p:spPr>
        <p:txBody>
          <a:bodyPr>
            <a:noAutofit/>
          </a:bodyPr>
          <a:lstStyle/>
          <a:p>
            <a:r>
              <a:rPr lang="it-IT" altLang="it-IT" sz="3000" b="1" dirty="0">
                <a:solidFill>
                  <a:schemeClr val="accent1">
                    <a:lumMod val="75000"/>
                  </a:schemeClr>
                </a:solidFill>
              </a:rPr>
              <a:t>Il finanziamento delle competenze aggiuntive</a:t>
            </a:r>
            <a:endParaRPr lang="it-IT" sz="3000" b="1" dirty="0">
              <a:solidFill>
                <a:schemeClr val="accent1">
                  <a:lumMod val="75000"/>
                </a:schemeClr>
              </a:solidFill>
            </a:endParaRPr>
          </a:p>
        </p:txBody>
      </p:sp>
      <p:sp>
        <p:nvSpPr>
          <p:cNvPr id="3" name="Segnaposto contenuto 2"/>
          <p:cNvSpPr>
            <a:spLocks noGrp="1"/>
          </p:cNvSpPr>
          <p:nvPr>
            <p:ph idx="1"/>
          </p:nvPr>
        </p:nvSpPr>
        <p:spPr>
          <a:xfrm>
            <a:off x="1403648" y="1340768"/>
            <a:ext cx="7488832" cy="5112568"/>
          </a:xfrm>
        </p:spPr>
        <p:txBody>
          <a:bodyPr>
            <a:noAutofit/>
          </a:bodyPr>
          <a:lstStyle/>
          <a:p>
            <a:pPr marL="0" indent="0">
              <a:lnSpc>
                <a:spcPts val="2800"/>
              </a:lnSpc>
              <a:spcBef>
                <a:spcPts val="0"/>
              </a:spcBef>
              <a:spcAft>
                <a:spcPts val="600"/>
              </a:spcAft>
              <a:buNone/>
            </a:pPr>
            <a:r>
              <a:rPr lang="it-IT" dirty="0" smtClean="0">
                <a:solidFill>
                  <a:schemeClr val="accent1">
                    <a:lumMod val="75000"/>
                  </a:schemeClr>
                </a:solidFill>
              </a:rPr>
              <a:t>Necessario </a:t>
            </a:r>
            <a:r>
              <a:rPr lang="it-IT" b="1" dirty="0">
                <a:solidFill>
                  <a:schemeClr val="accent1">
                    <a:lumMod val="75000"/>
                  </a:schemeClr>
                </a:solidFill>
              </a:rPr>
              <a:t>contemperare vantaggi e svantaggi </a:t>
            </a:r>
            <a:r>
              <a:rPr lang="it-IT" dirty="0">
                <a:solidFill>
                  <a:schemeClr val="accent1">
                    <a:lumMod val="75000"/>
                  </a:schemeClr>
                </a:solidFill>
              </a:rPr>
              <a:t>di queste due soluzioni estreme trovando una </a:t>
            </a:r>
            <a:r>
              <a:rPr lang="it-IT" b="1" dirty="0">
                <a:solidFill>
                  <a:schemeClr val="accent1">
                    <a:lumMod val="75000"/>
                  </a:schemeClr>
                </a:solidFill>
              </a:rPr>
              <a:t>formula intermedia</a:t>
            </a:r>
            <a:r>
              <a:rPr lang="it-IT" dirty="0">
                <a:solidFill>
                  <a:schemeClr val="accent1">
                    <a:lumMod val="75000"/>
                  </a:schemeClr>
                </a:solidFill>
              </a:rPr>
              <a:t> </a:t>
            </a:r>
            <a:endParaRPr lang="it-IT" dirty="0" smtClean="0">
              <a:solidFill>
                <a:schemeClr val="accent1">
                  <a:lumMod val="75000"/>
                </a:schemeClr>
              </a:solidFill>
            </a:endParaRPr>
          </a:p>
          <a:p>
            <a:pPr marL="0" indent="0">
              <a:lnSpc>
                <a:spcPts val="2800"/>
              </a:lnSpc>
              <a:spcBef>
                <a:spcPts val="0"/>
              </a:spcBef>
              <a:spcAft>
                <a:spcPts val="600"/>
              </a:spcAft>
              <a:buNone/>
            </a:pPr>
            <a:endParaRPr lang="it-IT" dirty="0" smtClean="0">
              <a:solidFill>
                <a:schemeClr val="accent1">
                  <a:lumMod val="75000"/>
                </a:schemeClr>
              </a:solidFill>
            </a:endParaRPr>
          </a:p>
          <a:p>
            <a:pPr marL="0" indent="0">
              <a:lnSpc>
                <a:spcPts val="2800"/>
              </a:lnSpc>
              <a:spcBef>
                <a:spcPts val="0"/>
              </a:spcBef>
              <a:spcAft>
                <a:spcPts val="600"/>
              </a:spcAft>
              <a:buNone/>
            </a:pPr>
            <a:r>
              <a:rPr lang="it-IT" dirty="0" smtClean="0">
                <a:solidFill>
                  <a:schemeClr val="accent1">
                    <a:lumMod val="75000"/>
                  </a:schemeClr>
                </a:solidFill>
              </a:rPr>
              <a:t>Possibile soluzione: rilevante la </a:t>
            </a:r>
            <a:r>
              <a:rPr lang="it-IT" dirty="0">
                <a:solidFill>
                  <a:schemeClr val="accent1">
                    <a:lumMod val="75000"/>
                  </a:schemeClr>
                </a:solidFill>
              </a:rPr>
              <a:t>distinzione </a:t>
            </a:r>
            <a:r>
              <a:rPr lang="it-IT" dirty="0" smtClean="0">
                <a:solidFill>
                  <a:schemeClr val="accent1">
                    <a:lumMod val="75000"/>
                  </a:schemeClr>
                </a:solidFill>
              </a:rPr>
              <a:t>(Legge sul federalismo fiscale) se oggetto della devoluzione sono:</a:t>
            </a:r>
          </a:p>
          <a:p>
            <a:pPr>
              <a:lnSpc>
                <a:spcPts val="2800"/>
              </a:lnSpc>
              <a:spcBef>
                <a:spcPts val="0"/>
              </a:spcBef>
              <a:spcAft>
                <a:spcPts val="600"/>
              </a:spcAft>
            </a:pPr>
            <a:r>
              <a:rPr lang="it-IT" b="1" dirty="0" smtClean="0">
                <a:solidFill>
                  <a:schemeClr val="accent1">
                    <a:lumMod val="75000"/>
                  </a:schemeClr>
                </a:solidFill>
              </a:rPr>
              <a:t>funzioni </a:t>
            </a:r>
            <a:r>
              <a:rPr lang="it-IT" b="1" dirty="0" err="1">
                <a:solidFill>
                  <a:schemeClr val="accent1">
                    <a:lumMod val="75000"/>
                  </a:schemeClr>
                </a:solidFill>
              </a:rPr>
              <a:t>Lep</a:t>
            </a:r>
            <a:r>
              <a:rPr lang="it-IT" dirty="0">
                <a:solidFill>
                  <a:schemeClr val="accent1">
                    <a:lumMod val="75000"/>
                  </a:schemeClr>
                </a:solidFill>
              </a:rPr>
              <a:t> </a:t>
            </a:r>
            <a:r>
              <a:rPr lang="it-IT" dirty="0" smtClean="0">
                <a:solidFill>
                  <a:schemeClr val="accent1">
                    <a:lumMod val="75000"/>
                  </a:schemeClr>
                </a:solidFill>
              </a:rPr>
              <a:t>(qui l’istruzione</a:t>
            </a:r>
            <a:r>
              <a:rPr lang="it-IT" dirty="0">
                <a:solidFill>
                  <a:schemeClr val="accent1">
                    <a:lumMod val="75000"/>
                  </a:schemeClr>
                </a:solidFill>
              </a:rPr>
              <a:t>) </a:t>
            </a:r>
            <a:endParaRPr lang="it-IT" dirty="0" smtClean="0">
              <a:solidFill>
                <a:schemeClr val="accent1">
                  <a:lumMod val="75000"/>
                </a:schemeClr>
              </a:solidFill>
            </a:endParaRPr>
          </a:p>
          <a:p>
            <a:pPr marL="0" indent="0">
              <a:lnSpc>
                <a:spcPts val="2800"/>
              </a:lnSpc>
              <a:spcBef>
                <a:spcPts val="0"/>
              </a:spcBef>
              <a:spcAft>
                <a:spcPts val="600"/>
              </a:spcAft>
              <a:buNone/>
            </a:pPr>
            <a:r>
              <a:rPr lang="it-IT" dirty="0" smtClean="0">
                <a:solidFill>
                  <a:schemeClr val="accent1">
                    <a:lumMod val="75000"/>
                  </a:schemeClr>
                </a:solidFill>
              </a:rPr>
              <a:t>	→ soluzione 1)</a:t>
            </a:r>
          </a:p>
          <a:p>
            <a:pPr>
              <a:lnSpc>
                <a:spcPts val="2800"/>
              </a:lnSpc>
              <a:spcBef>
                <a:spcPts val="0"/>
              </a:spcBef>
              <a:spcAft>
                <a:spcPts val="600"/>
              </a:spcAft>
            </a:pPr>
            <a:r>
              <a:rPr lang="it-IT" b="1" dirty="0" smtClean="0">
                <a:solidFill>
                  <a:schemeClr val="accent1">
                    <a:lumMod val="75000"/>
                  </a:schemeClr>
                </a:solidFill>
              </a:rPr>
              <a:t>altre </a:t>
            </a:r>
            <a:r>
              <a:rPr lang="it-IT" b="1" dirty="0">
                <a:solidFill>
                  <a:schemeClr val="accent1">
                    <a:lumMod val="75000"/>
                  </a:schemeClr>
                </a:solidFill>
              </a:rPr>
              <a:t>funzioni </a:t>
            </a:r>
            <a:r>
              <a:rPr lang="it-IT" b="1" dirty="0" smtClean="0">
                <a:solidFill>
                  <a:schemeClr val="accent1">
                    <a:lumMod val="75000"/>
                  </a:schemeClr>
                </a:solidFill>
              </a:rPr>
              <a:t>regionali</a:t>
            </a:r>
          </a:p>
          <a:p>
            <a:pPr marL="0" indent="0">
              <a:lnSpc>
                <a:spcPts val="2800"/>
              </a:lnSpc>
              <a:spcBef>
                <a:spcPts val="0"/>
              </a:spcBef>
              <a:spcAft>
                <a:spcPts val="600"/>
              </a:spcAft>
              <a:buNone/>
            </a:pPr>
            <a:r>
              <a:rPr lang="it-IT" dirty="0" smtClean="0">
                <a:solidFill>
                  <a:schemeClr val="accent1">
                    <a:lumMod val="75000"/>
                  </a:schemeClr>
                </a:solidFill>
              </a:rPr>
              <a:t>	</a:t>
            </a:r>
            <a:r>
              <a:rPr lang="it-IT" dirty="0">
                <a:solidFill>
                  <a:schemeClr val="accent1">
                    <a:lumMod val="75000"/>
                  </a:schemeClr>
                </a:solidFill>
              </a:rPr>
              <a:t> →</a:t>
            </a:r>
            <a:r>
              <a:rPr lang="it-IT" dirty="0" smtClean="0">
                <a:solidFill>
                  <a:schemeClr val="accent1">
                    <a:lumMod val="75000"/>
                  </a:schemeClr>
                </a:solidFill>
              </a:rPr>
              <a:t> </a:t>
            </a:r>
            <a:r>
              <a:rPr lang="it-IT" dirty="0">
                <a:solidFill>
                  <a:schemeClr val="accent1">
                    <a:lumMod val="75000"/>
                  </a:schemeClr>
                </a:solidFill>
              </a:rPr>
              <a:t>soluzione </a:t>
            </a:r>
            <a:r>
              <a:rPr lang="it-IT" dirty="0" smtClean="0">
                <a:solidFill>
                  <a:schemeClr val="accent1">
                    <a:lumMod val="75000"/>
                  </a:schemeClr>
                </a:solidFill>
              </a:rPr>
              <a:t>2)</a:t>
            </a:r>
            <a:endParaRPr lang="it-IT" dirty="0">
              <a:solidFill>
                <a:schemeClr val="accent1">
                  <a:lumMod val="75000"/>
                </a:schemeClr>
              </a:solidFill>
            </a:endParaRP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20</a:t>
            </a:fld>
            <a:endParaRPr lang="it-IT" dirty="0"/>
          </a:p>
        </p:txBody>
      </p:sp>
    </p:spTree>
    <p:extLst>
      <p:ext uri="{BB962C8B-B14F-4D97-AF65-F5344CB8AC3E}">
        <p14:creationId xmlns:p14="http://schemas.microsoft.com/office/powerpoint/2010/main" val="2353608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7761" y="188640"/>
            <a:ext cx="7380000" cy="936104"/>
          </a:xfrm>
        </p:spPr>
        <p:txBody>
          <a:bodyPr>
            <a:noAutofit/>
          </a:bodyPr>
          <a:lstStyle/>
          <a:p>
            <a:r>
              <a:rPr lang="it-IT" altLang="it-IT" sz="3000" b="1" dirty="0">
                <a:solidFill>
                  <a:schemeClr val="accent1">
                    <a:lumMod val="75000"/>
                  </a:schemeClr>
                </a:solidFill>
              </a:rPr>
              <a:t>Il finanziamento delle competenze aggiuntive</a:t>
            </a:r>
            <a:endParaRPr lang="it-IT" sz="3000" b="1" dirty="0">
              <a:solidFill>
                <a:schemeClr val="accent1">
                  <a:lumMod val="75000"/>
                </a:schemeClr>
              </a:solidFill>
            </a:endParaRPr>
          </a:p>
        </p:txBody>
      </p:sp>
      <p:sp>
        <p:nvSpPr>
          <p:cNvPr id="3" name="Segnaposto contenuto 2"/>
          <p:cNvSpPr>
            <a:spLocks noGrp="1"/>
          </p:cNvSpPr>
          <p:nvPr>
            <p:ph idx="1"/>
          </p:nvPr>
        </p:nvSpPr>
        <p:spPr>
          <a:xfrm>
            <a:off x="1331640" y="1052736"/>
            <a:ext cx="7560840" cy="5400600"/>
          </a:xfrm>
        </p:spPr>
        <p:txBody>
          <a:bodyPr>
            <a:noAutofit/>
          </a:bodyPr>
          <a:lstStyle/>
          <a:p>
            <a:pPr marL="0" indent="0">
              <a:lnSpc>
                <a:spcPts val="2800"/>
              </a:lnSpc>
              <a:spcBef>
                <a:spcPts val="0"/>
              </a:spcBef>
              <a:spcAft>
                <a:spcPts val="600"/>
              </a:spcAft>
              <a:buNone/>
            </a:pPr>
            <a:r>
              <a:rPr lang="it-IT" dirty="0" smtClean="0">
                <a:solidFill>
                  <a:schemeClr val="accent1">
                    <a:lumMod val="75000"/>
                  </a:schemeClr>
                </a:solidFill>
              </a:rPr>
              <a:t>Anche con la soluzione 1) comunque </a:t>
            </a:r>
            <a:r>
              <a:rPr lang="it-IT" b="1" dirty="0" smtClean="0">
                <a:solidFill>
                  <a:schemeClr val="accent1">
                    <a:lumMod val="75000"/>
                  </a:schemeClr>
                </a:solidFill>
              </a:rPr>
              <a:t>rischi </a:t>
            </a:r>
            <a:r>
              <a:rPr lang="it-IT" b="1" dirty="0">
                <a:solidFill>
                  <a:schemeClr val="accent1">
                    <a:lumMod val="75000"/>
                  </a:schemeClr>
                </a:solidFill>
              </a:rPr>
              <a:t>di indebolimento della perequazione interregionale</a:t>
            </a:r>
            <a:r>
              <a:rPr lang="it-IT" dirty="0" smtClean="0">
                <a:solidFill>
                  <a:schemeClr val="accent1">
                    <a:lumMod val="75000"/>
                  </a:schemeClr>
                </a:solidFill>
              </a:rPr>
              <a:t>:</a:t>
            </a:r>
          </a:p>
          <a:p>
            <a:pPr>
              <a:lnSpc>
                <a:spcPts val="2800"/>
              </a:lnSpc>
              <a:spcBef>
                <a:spcPts val="0"/>
              </a:spcBef>
              <a:spcAft>
                <a:spcPts val="600"/>
              </a:spcAft>
            </a:pPr>
            <a:r>
              <a:rPr lang="it-IT" dirty="0" smtClean="0">
                <a:solidFill>
                  <a:schemeClr val="accent1">
                    <a:lumMod val="75000"/>
                  </a:schemeClr>
                </a:solidFill>
              </a:rPr>
              <a:t>Incentivo per i rappresentanti politici dei territori ad autonomia rafforzata a </a:t>
            </a:r>
            <a:r>
              <a:rPr lang="it-IT" b="1" dirty="0" smtClean="0">
                <a:solidFill>
                  <a:schemeClr val="accent1">
                    <a:lumMod val="75000"/>
                  </a:schemeClr>
                </a:solidFill>
              </a:rPr>
              <a:t>ridurre i Lea </a:t>
            </a:r>
            <a:r>
              <a:rPr lang="it-IT" dirty="0" smtClean="0">
                <a:solidFill>
                  <a:schemeClr val="accent1">
                    <a:lumMod val="75000"/>
                  </a:schemeClr>
                </a:solidFill>
              </a:rPr>
              <a:t>nazionali</a:t>
            </a:r>
            <a:r>
              <a:rPr lang="it-IT" b="1" dirty="0" smtClean="0">
                <a:solidFill>
                  <a:schemeClr val="accent1">
                    <a:lumMod val="75000"/>
                  </a:schemeClr>
                </a:solidFill>
              </a:rPr>
              <a:t> </a:t>
            </a:r>
            <a:r>
              <a:rPr lang="it-IT" dirty="0" smtClean="0">
                <a:solidFill>
                  <a:schemeClr val="accent1">
                    <a:lumMod val="75000"/>
                  </a:schemeClr>
                </a:solidFill>
              </a:rPr>
              <a:t>nell’ambito della </a:t>
            </a:r>
            <a:r>
              <a:rPr lang="it-IT" b="1" dirty="0" smtClean="0">
                <a:solidFill>
                  <a:schemeClr val="accent1">
                    <a:lumMod val="75000"/>
                  </a:schemeClr>
                </a:solidFill>
              </a:rPr>
              <a:t>decisioni di programmazione sanitaria/dell’istruzione nazionale </a:t>
            </a:r>
            <a:r>
              <a:rPr lang="it-IT" dirty="0" smtClean="0">
                <a:solidFill>
                  <a:schemeClr val="accent1">
                    <a:lumMod val="75000"/>
                  </a:schemeClr>
                </a:solidFill>
              </a:rPr>
              <a:t>e per tale via a indebolire gli obblighi di solidarietà interregionale </a:t>
            </a:r>
          </a:p>
          <a:p>
            <a:pPr>
              <a:lnSpc>
                <a:spcPts val="2800"/>
              </a:lnSpc>
              <a:spcBef>
                <a:spcPts val="0"/>
              </a:spcBef>
              <a:spcAft>
                <a:spcPts val="600"/>
              </a:spcAft>
            </a:pPr>
            <a:r>
              <a:rPr lang="it-IT" dirty="0">
                <a:solidFill>
                  <a:schemeClr val="accent1">
                    <a:lumMod val="75000"/>
                  </a:schemeClr>
                </a:solidFill>
              </a:rPr>
              <a:t>per i cittadini delle regioni ad autonomia rafforzata </a:t>
            </a:r>
            <a:r>
              <a:rPr lang="it-IT" dirty="0" smtClean="0">
                <a:solidFill>
                  <a:schemeClr val="accent1">
                    <a:lumMod val="75000"/>
                  </a:schemeClr>
                </a:solidFill>
              </a:rPr>
              <a:t>indebolimento del senso di </a:t>
            </a:r>
            <a:r>
              <a:rPr lang="it-IT" b="1" dirty="0" smtClean="0">
                <a:solidFill>
                  <a:schemeClr val="accent1">
                    <a:lumMod val="75000"/>
                  </a:schemeClr>
                </a:solidFill>
              </a:rPr>
              <a:t>appartenenza al sistema di welfare nazionale </a:t>
            </a:r>
            <a:r>
              <a:rPr lang="it-IT" dirty="0" smtClean="0">
                <a:solidFill>
                  <a:schemeClr val="accent1">
                    <a:lumMod val="75000"/>
                  </a:schemeClr>
                </a:solidFill>
              </a:rPr>
              <a:t>e minore disponibilità a sostenere contributi a favore di altre regioni che assumerebbe sempre </a:t>
            </a:r>
            <a:r>
              <a:rPr lang="it-IT" dirty="0">
                <a:solidFill>
                  <a:schemeClr val="accent1">
                    <a:lumMod val="75000"/>
                  </a:schemeClr>
                </a:solidFill>
              </a:rPr>
              <a:t>più chiaramente </a:t>
            </a:r>
            <a:r>
              <a:rPr lang="it-IT" b="1" dirty="0" smtClean="0">
                <a:solidFill>
                  <a:schemeClr val="accent1">
                    <a:lumMod val="75000"/>
                  </a:schemeClr>
                </a:solidFill>
              </a:rPr>
              <a:t>natura solidaristica</a:t>
            </a: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21</a:t>
            </a:fld>
            <a:endParaRPr lang="it-IT" dirty="0"/>
          </a:p>
        </p:txBody>
      </p:sp>
    </p:spTree>
    <p:extLst>
      <p:ext uri="{BB962C8B-B14F-4D97-AF65-F5344CB8AC3E}">
        <p14:creationId xmlns:p14="http://schemas.microsoft.com/office/powerpoint/2010/main" val="34233361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7761" y="188640"/>
            <a:ext cx="7380000" cy="936104"/>
          </a:xfrm>
        </p:spPr>
        <p:txBody>
          <a:bodyPr>
            <a:noAutofit/>
          </a:bodyPr>
          <a:lstStyle/>
          <a:p>
            <a:r>
              <a:rPr lang="it-IT" altLang="it-IT" sz="3000" b="1" dirty="0" smtClean="0">
                <a:solidFill>
                  <a:schemeClr val="accent1">
                    <a:lumMod val="75000"/>
                  </a:schemeClr>
                </a:solidFill>
              </a:rPr>
              <a:t>La sanità nelle richieste delle Regioni</a:t>
            </a:r>
            <a:endParaRPr lang="it-IT" sz="3000" b="1" dirty="0">
              <a:solidFill>
                <a:schemeClr val="accent1">
                  <a:lumMod val="75000"/>
                </a:schemeClr>
              </a:solidFill>
            </a:endParaRPr>
          </a:p>
        </p:txBody>
      </p:sp>
      <p:sp>
        <p:nvSpPr>
          <p:cNvPr id="3" name="Segnaposto contenuto 2"/>
          <p:cNvSpPr>
            <a:spLocks noGrp="1"/>
          </p:cNvSpPr>
          <p:nvPr>
            <p:ph idx="1"/>
          </p:nvPr>
        </p:nvSpPr>
        <p:spPr>
          <a:xfrm>
            <a:off x="1331640" y="1340768"/>
            <a:ext cx="7416824" cy="5112568"/>
          </a:xfrm>
        </p:spPr>
        <p:txBody>
          <a:bodyPr>
            <a:noAutofit/>
          </a:bodyPr>
          <a:lstStyle/>
          <a:p>
            <a:pPr marL="0" indent="0">
              <a:spcBef>
                <a:spcPts val="0"/>
              </a:spcBef>
              <a:spcAft>
                <a:spcPts val="1200"/>
              </a:spcAft>
              <a:buNone/>
            </a:pPr>
            <a:r>
              <a:rPr lang="it-IT" dirty="0">
                <a:solidFill>
                  <a:schemeClr val="accent1">
                    <a:lumMod val="75000"/>
                  </a:schemeClr>
                </a:solidFill>
              </a:rPr>
              <a:t>Nelle </a:t>
            </a:r>
            <a:r>
              <a:rPr lang="it-IT" b="1" dirty="0" smtClean="0">
                <a:solidFill>
                  <a:schemeClr val="accent1">
                    <a:lumMod val="75000"/>
                  </a:schemeClr>
                </a:solidFill>
              </a:rPr>
              <a:t>richieste delle Regioni </a:t>
            </a:r>
            <a:r>
              <a:rPr lang="it-IT" dirty="0" smtClean="0">
                <a:solidFill>
                  <a:schemeClr val="accent1">
                    <a:lumMod val="75000"/>
                  </a:schemeClr>
                </a:solidFill>
              </a:rPr>
              <a:t>(Veneto e Lombardia) per le bozze </a:t>
            </a:r>
            <a:r>
              <a:rPr lang="it-IT" dirty="0">
                <a:solidFill>
                  <a:schemeClr val="accent1">
                    <a:lumMod val="75000"/>
                  </a:schemeClr>
                </a:solidFill>
              </a:rPr>
              <a:t>di </a:t>
            </a:r>
            <a:r>
              <a:rPr lang="it-IT" dirty="0" smtClean="0">
                <a:solidFill>
                  <a:schemeClr val="accent1">
                    <a:lumMod val="75000"/>
                  </a:schemeClr>
                </a:solidFill>
              </a:rPr>
              <a:t>intese:</a:t>
            </a:r>
          </a:p>
          <a:p>
            <a:pPr>
              <a:spcBef>
                <a:spcPts val="0"/>
              </a:spcBef>
              <a:spcAft>
                <a:spcPts val="600"/>
              </a:spcAft>
            </a:pPr>
            <a:r>
              <a:rPr lang="it-IT" dirty="0" smtClean="0">
                <a:solidFill>
                  <a:schemeClr val="accent1">
                    <a:lumMod val="75000"/>
                  </a:schemeClr>
                </a:solidFill>
              </a:rPr>
              <a:t>maggiore </a:t>
            </a:r>
            <a:r>
              <a:rPr lang="it-IT" b="1" dirty="0" smtClean="0">
                <a:solidFill>
                  <a:schemeClr val="accent1">
                    <a:lumMod val="75000"/>
                  </a:schemeClr>
                </a:solidFill>
              </a:rPr>
              <a:t>flessibilità/affrancamento</a:t>
            </a:r>
            <a:r>
              <a:rPr lang="it-IT" dirty="0" smtClean="0">
                <a:solidFill>
                  <a:schemeClr val="accent1">
                    <a:lumMod val="75000"/>
                  </a:schemeClr>
                </a:solidFill>
              </a:rPr>
              <a:t> dalle regole nazionali </a:t>
            </a:r>
          </a:p>
          <a:p>
            <a:pPr lvl="1">
              <a:spcBef>
                <a:spcPts val="0"/>
              </a:spcBef>
              <a:spcAft>
                <a:spcPts val="600"/>
              </a:spcAft>
            </a:pPr>
            <a:r>
              <a:rPr lang="it-IT" dirty="0" smtClean="0">
                <a:solidFill>
                  <a:schemeClr val="accent1">
                    <a:lumMod val="75000"/>
                  </a:schemeClr>
                </a:solidFill>
              </a:rPr>
              <a:t>disciplina del personale regionale</a:t>
            </a:r>
          </a:p>
          <a:p>
            <a:pPr lvl="1">
              <a:spcBef>
                <a:spcPts val="0"/>
              </a:spcBef>
              <a:spcAft>
                <a:spcPts val="600"/>
              </a:spcAft>
            </a:pPr>
            <a:r>
              <a:rPr lang="it-IT" dirty="0" smtClean="0">
                <a:solidFill>
                  <a:schemeClr val="accent1">
                    <a:lumMod val="75000"/>
                  </a:schemeClr>
                </a:solidFill>
              </a:rPr>
              <a:t>istituzione di un livello di contrattazione regionale</a:t>
            </a:r>
          </a:p>
          <a:p>
            <a:pPr lvl="1">
              <a:spcBef>
                <a:spcPts val="0"/>
              </a:spcBef>
              <a:spcAft>
                <a:spcPts val="600"/>
              </a:spcAft>
            </a:pPr>
            <a:r>
              <a:rPr lang="it-IT" dirty="0" smtClean="0">
                <a:solidFill>
                  <a:schemeClr val="accent1">
                    <a:lumMod val="75000"/>
                  </a:schemeClr>
                </a:solidFill>
              </a:rPr>
              <a:t> accesso dei medici al SSR</a:t>
            </a:r>
          </a:p>
          <a:p>
            <a:pPr lvl="1">
              <a:spcBef>
                <a:spcPts val="0"/>
              </a:spcBef>
              <a:spcAft>
                <a:spcPts val="600"/>
              </a:spcAft>
            </a:pPr>
            <a:r>
              <a:rPr lang="it-IT" dirty="0" smtClean="0">
                <a:solidFill>
                  <a:schemeClr val="accent1">
                    <a:lumMod val="75000"/>
                  </a:schemeClr>
                </a:solidFill>
              </a:rPr>
              <a:t>determinazione dei contratti di specializzazione</a:t>
            </a:r>
          </a:p>
          <a:p>
            <a:pPr lvl="1">
              <a:spcBef>
                <a:spcPts val="0"/>
              </a:spcBef>
              <a:spcAft>
                <a:spcPts val="600"/>
              </a:spcAft>
            </a:pPr>
            <a:r>
              <a:rPr lang="it-IT" dirty="0" smtClean="0">
                <a:solidFill>
                  <a:schemeClr val="accent1">
                    <a:lumMod val="75000"/>
                  </a:schemeClr>
                </a:solidFill>
              </a:rPr>
              <a:t>organizzazione delle specializzazioni mediche e sanitarie</a:t>
            </a: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22</a:t>
            </a:fld>
            <a:endParaRPr lang="it-IT" dirty="0"/>
          </a:p>
        </p:txBody>
      </p:sp>
    </p:spTree>
    <p:extLst>
      <p:ext uri="{BB962C8B-B14F-4D97-AF65-F5344CB8AC3E}">
        <p14:creationId xmlns:p14="http://schemas.microsoft.com/office/powerpoint/2010/main" val="39106306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7761" y="260648"/>
            <a:ext cx="7380000" cy="864096"/>
          </a:xfrm>
        </p:spPr>
        <p:txBody>
          <a:bodyPr>
            <a:noAutofit/>
          </a:bodyPr>
          <a:lstStyle/>
          <a:p>
            <a:r>
              <a:rPr lang="it-IT" altLang="it-IT" sz="3000" b="1" dirty="0" smtClean="0">
                <a:solidFill>
                  <a:schemeClr val="accent1">
                    <a:lumMod val="75000"/>
                  </a:schemeClr>
                </a:solidFill>
              </a:rPr>
              <a:t>La sanità nelle richieste delle Regioni</a:t>
            </a:r>
            <a:endParaRPr lang="it-IT" sz="3000" b="1" dirty="0">
              <a:solidFill>
                <a:schemeClr val="accent1">
                  <a:lumMod val="75000"/>
                </a:schemeClr>
              </a:solidFill>
            </a:endParaRPr>
          </a:p>
        </p:txBody>
      </p:sp>
      <p:sp>
        <p:nvSpPr>
          <p:cNvPr id="3" name="Segnaposto contenuto 2"/>
          <p:cNvSpPr>
            <a:spLocks noGrp="1"/>
          </p:cNvSpPr>
          <p:nvPr>
            <p:ph idx="1"/>
          </p:nvPr>
        </p:nvSpPr>
        <p:spPr>
          <a:xfrm>
            <a:off x="1331640" y="1124744"/>
            <a:ext cx="7488832" cy="5328592"/>
          </a:xfrm>
        </p:spPr>
        <p:txBody>
          <a:bodyPr>
            <a:noAutofit/>
          </a:bodyPr>
          <a:lstStyle/>
          <a:p>
            <a:pPr>
              <a:lnSpc>
                <a:spcPts val="3000"/>
              </a:lnSpc>
              <a:spcBef>
                <a:spcPts val="0"/>
              </a:spcBef>
              <a:spcAft>
                <a:spcPts val="600"/>
              </a:spcAft>
            </a:pPr>
            <a:r>
              <a:rPr lang="it-IT" dirty="0" smtClean="0">
                <a:solidFill>
                  <a:schemeClr val="accent1">
                    <a:lumMod val="75000"/>
                  </a:schemeClr>
                </a:solidFill>
              </a:rPr>
              <a:t>Autonomia nell’istituzione di </a:t>
            </a:r>
            <a:r>
              <a:rPr lang="it-IT" b="1" dirty="0" smtClean="0">
                <a:solidFill>
                  <a:schemeClr val="accent1">
                    <a:lumMod val="75000"/>
                  </a:schemeClr>
                </a:solidFill>
              </a:rPr>
              <a:t>fondi integrativi regionali</a:t>
            </a:r>
            <a:r>
              <a:rPr lang="it-IT" dirty="0" smtClean="0">
                <a:solidFill>
                  <a:schemeClr val="accent1">
                    <a:lumMod val="75000"/>
                  </a:schemeClr>
                </a:solidFill>
              </a:rPr>
              <a:t> al FSN sostenuto da misure di </a:t>
            </a:r>
            <a:r>
              <a:rPr lang="it-IT" b="1" dirty="0" smtClean="0">
                <a:solidFill>
                  <a:schemeClr val="accent1">
                    <a:lumMod val="75000"/>
                  </a:schemeClr>
                </a:solidFill>
              </a:rPr>
              <a:t>defiscalizzazione</a:t>
            </a:r>
            <a:r>
              <a:rPr lang="it-IT" dirty="0" smtClean="0">
                <a:solidFill>
                  <a:schemeClr val="accent1">
                    <a:lumMod val="75000"/>
                  </a:schemeClr>
                </a:solidFill>
              </a:rPr>
              <a:t> regionali</a:t>
            </a:r>
          </a:p>
          <a:p>
            <a:pPr>
              <a:lnSpc>
                <a:spcPts val="3000"/>
              </a:lnSpc>
              <a:spcBef>
                <a:spcPts val="0"/>
              </a:spcBef>
              <a:spcAft>
                <a:spcPts val="600"/>
              </a:spcAft>
            </a:pPr>
            <a:r>
              <a:rPr lang="it-IT" dirty="0" smtClean="0">
                <a:solidFill>
                  <a:schemeClr val="accent1">
                    <a:lumMod val="75000"/>
                  </a:schemeClr>
                </a:solidFill>
              </a:rPr>
              <a:t>Autonomia nella fissazione del sistema tariffario e nella determinazione delle misure di </a:t>
            </a:r>
            <a:r>
              <a:rPr lang="it-IT" b="1" dirty="0" smtClean="0">
                <a:solidFill>
                  <a:schemeClr val="accent1">
                    <a:lumMod val="75000"/>
                  </a:schemeClr>
                </a:solidFill>
              </a:rPr>
              <a:t>compartecipazione</a:t>
            </a:r>
            <a:r>
              <a:rPr lang="it-IT" dirty="0" smtClean="0">
                <a:solidFill>
                  <a:schemeClr val="accent1">
                    <a:lumMod val="75000"/>
                  </a:schemeClr>
                </a:solidFill>
              </a:rPr>
              <a:t> alla spesa sanitaria</a:t>
            </a:r>
          </a:p>
          <a:p>
            <a:pPr marL="542925" indent="-542925">
              <a:lnSpc>
                <a:spcPts val="3000"/>
              </a:lnSpc>
              <a:spcBef>
                <a:spcPts val="0"/>
              </a:spcBef>
              <a:spcAft>
                <a:spcPts val="600"/>
              </a:spcAft>
              <a:buNone/>
              <a:tabLst>
                <a:tab pos="542925" algn="l"/>
              </a:tabLst>
            </a:pPr>
            <a:r>
              <a:rPr lang="it-IT" dirty="0" smtClean="0">
                <a:solidFill>
                  <a:schemeClr val="accent1">
                    <a:lumMod val="75000"/>
                  </a:schemeClr>
                </a:solidFill>
              </a:rPr>
              <a:t>→	Possibilità che nelle Regioni (ricche) ad autonomia rafforzata emergano sistemi regionali superiori con prestazioni quali-quantitative </a:t>
            </a:r>
            <a:r>
              <a:rPr lang="it-IT" b="1" dirty="0" smtClean="0">
                <a:solidFill>
                  <a:schemeClr val="accent1">
                    <a:lumMod val="75000"/>
                  </a:schemeClr>
                </a:solidFill>
              </a:rPr>
              <a:t>superiori </a:t>
            </a:r>
            <a:r>
              <a:rPr lang="it-IT" dirty="0" smtClean="0">
                <a:solidFill>
                  <a:schemeClr val="accent1">
                    <a:lumMod val="75000"/>
                  </a:schemeClr>
                </a:solidFill>
              </a:rPr>
              <a:t>agli standard (Lea) nazionali</a:t>
            </a:r>
          </a:p>
          <a:p>
            <a:pPr marL="0" indent="0">
              <a:lnSpc>
                <a:spcPts val="3000"/>
              </a:lnSpc>
              <a:spcBef>
                <a:spcPts val="0"/>
              </a:spcBef>
              <a:spcAft>
                <a:spcPts val="600"/>
              </a:spcAft>
              <a:buNone/>
              <a:tabLst>
                <a:tab pos="542925" algn="l"/>
              </a:tabLst>
            </a:pPr>
            <a:r>
              <a:rPr lang="it-IT" dirty="0" smtClean="0">
                <a:solidFill>
                  <a:schemeClr val="accent1">
                    <a:lumMod val="75000"/>
                  </a:schemeClr>
                </a:solidFill>
              </a:rPr>
              <a:t>→	Rafforzamento della </a:t>
            </a:r>
            <a:r>
              <a:rPr lang="it-IT" b="1" dirty="0" smtClean="0">
                <a:solidFill>
                  <a:schemeClr val="accent1">
                    <a:lumMod val="75000"/>
                  </a:schemeClr>
                </a:solidFill>
              </a:rPr>
              <a:t>mobilità </a:t>
            </a:r>
            <a:r>
              <a:rPr lang="it-IT" dirty="0" smtClean="0">
                <a:solidFill>
                  <a:schemeClr val="accent1">
                    <a:lumMod val="75000"/>
                  </a:schemeClr>
                </a:solidFill>
              </a:rPr>
              <a:t>interregionale</a:t>
            </a: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23</a:t>
            </a:fld>
            <a:endParaRPr lang="it-IT" dirty="0"/>
          </a:p>
        </p:txBody>
      </p:sp>
    </p:spTree>
    <p:extLst>
      <p:ext uri="{BB962C8B-B14F-4D97-AF65-F5344CB8AC3E}">
        <p14:creationId xmlns:p14="http://schemas.microsoft.com/office/powerpoint/2010/main" val="8539865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59632" y="2636912"/>
            <a:ext cx="7560840" cy="455859"/>
          </a:xfrm>
        </p:spPr>
        <p:txBody>
          <a:bodyPr>
            <a:noAutofit/>
          </a:bodyPr>
          <a:lstStyle/>
          <a:p>
            <a:pPr>
              <a:lnSpc>
                <a:spcPct val="90000"/>
              </a:lnSpc>
            </a:pPr>
            <a:r>
              <a:rPr lang="it-IT" sz="3200" b="1" dirty="0"/>
              <a:t>Grazie </a:t>
            </a:r>
            <a:r>
              <a:rPr lang="it-IT" sz="3200" b="1"/>
              <a:t>per </a:t>
            </a:r>
            <a:r>
              <a:rPr lang="it-IT" sz="3200" b="1" smtClean="0"/>
              <a:t>l’attenzione</a:t>
            </a:r>
            <a:endParaRPr lang="it-IT" sz="3200" b="1" dirty="0"/>
          </a:p>
        </p:txBody>
      </p:sp>
      <p:sp>
        <p:nvSpPr>
          <p:cNvPr id="4" name="Segnaposto numero diapositiva 3"/>
          <p:cNvSpPr>
            <a:spLocks noGrp="1"/>
          </p:cNvSpPr>
          <p:nvPr>
            <p:ph type="sldNum" sz="quarter" idx="12"/>
          </p:nvPr>
        </p:nvSpPr>
        <p:spPr/>
        <p:txBody>
          <a:bodyPr/>
          <a:lstStyle/>
          <a:p>
            <a:fld id="{AEA01273-38EF-4BF7-AE21-0DC387324B41}" type="slidenum">
              <a:rPr lang="it-IT" smtClean="0"/>
              <a:pPr/>
              <a:t>24</a:t>
            </a:fld>
            <a:endParaRPr lang="it-IT" dirty="0"/>
          </a:p>
        </p:txBody>
      </p:sp>
      <p:sp>
        <p:nvSpPr>
          <p:cNvPr id="3" name="Rettangolo 2"/>
          <p:cNvSpPr/>
          <p:nvPr/>
        </p:nvSpPr>
        <p:spPr>
          <a:xfrm>
            <a:off x="1331640" y="842829"/>
            <a:ext cx="7416824" cy="369332"/>
          </a:xfrm>
          <a:prstGeom prst="rect">
            <a:avLst/>
          </a:prstGeom>
        </p:spPr>
        <p:txBody>
          <a:bodyPr wrap="square">
            <a:spAutoFit/>
          </a:bodyPr>
          <a:lstStyle/>
          <a:p>
            <a:endParaRPr lang="it-IT" dirty="0"/>
          </a:p>
        </p:txBody>
      </p:sp>
    </p:spTree>
    <p:extLst>
      <p:ext uri="{BB962C8B-B14F-4D97-AF65-F5344CB8AC3E}">
        <p14:creationId xmlns:p14="http://schemas.microsoft.com/office/powerpoint/2010/main" val="3425419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77761" y="620688"/>
            <a:ext cx="7380000" cy="504056"/>
          </a:xfrm>
        </p:spPr>
        <p:txBody>
          <a:bodyPr>
            <a:noAutofit/>
          </a:bodyPr>
          <a:lstStyle/>
          <a:p>
            <a:r>
              <a:rPr lang="it-IT" altLang="it-IT" sz="3000" b="1" dirty="0" smtClean="0">
                <a:solidFill>
                  <a:schemeClr val="accent1">
                    <a:lumMod val="75000"/>
                  </a:schemeClr>
                </a:solidFill>
              </a:rPr>
              <a:t>Regionalismo differenziato: motivazioni</a:t>
            </a:r>
            <a:endParaRPr lang="it-IT" sz="3000" b="1" dirty="0">
              <a:solidFill>
                <a:schemeClr val="accent1">
                  <a:lumMod val="75000"/>
                </a:schemeClr>
              </a:solidFill>
            </a:endParaRPr>
          </a:p>
        </p:txBody>
      </p:sp>
      <p:sp>
        <p:nvSpPr>
          <p:cNvPr id="3" name="Segnaposto contenuto 2"/>
          <p:cNvSpPr>
            <a:spLocks noGrp="1"/>
          </p:cNvSpPr>
          <p:nvPr>
            <p:ph idx="1"/>
          </p:nvPr>
        </p:nvSpPr>
        <p:spPr>
          <a:xfrm>
            <a:off x="1331640" y="1412776"/>
            <a:ext cx="7488832" cy="5040560"/>
          </a:xfrm>
        </p:spPr>
        <p:txBody>
          <a:bodyPr>
            <a:noAutofit/>
          </a:bodyPr>
          <a:lstStyle/>
          <a:p>
            <a:pPr marL="0" indent="0">
              <a:buNone/>
            </a:pPr>
            <a:r>
              <a:rPr lang="it-IT" sz="2400" dirty="0">
                <a:solidFill>
                  <a:schemeClr val="accent1">
                    <a:lumMod val="75000"/>
                  </a:schemeClr>
                </a:solidFill>
              </a:rPr>
              <a:t>Le richieste di federalismo differenziato sono motivate sul piano:</a:t>
            </a:r>
          </a:p>
          <a:p>
            <a:pPr marL="514350" indent="-514350">
              <a:buFont typeface="+mj-lt"/>
              <a:buAutoNum type="arabicParenR"/>
            </a:pPr>
            <a:r>
              <a:rPr lang="it-IT" sz="2400" dirty="0">
                <a:solidFill>
                  <a:schemeClr val="accent1">
                    <a:lumMod val="75000"/>
                  </a:schemeClr>
                </a:solidFill>
              </a:rPr>
              <a:t>della </a:t>
            </a:r>
            <a:r>
              <a:rPr lang="it-IT" sz="2400" b="1" dirty="0">
                <a:solidFill>
                  <a:schemeClr val="accent1">
                    <a:lumMod val="75000"/>
                  </a:schemeClr>
                </a:solidFill>
              </a:rPr>
              <a:t>redistribuzione</a:t>
            </a:r>
          </a:p>
          <a:p>
            <a:pPr marL="514350" indent="-514350">
              <a:buFont typeface="+mj-lt"/>
              <a:buAutoNum type="arabicParenR"/>
            </a:pPr>
            <a:r>
              <a:rPr lang="it-IT" sz="2400" dirty="0" smtClean="0">
                <a:solidFill>
                  <a:schemeClr val="accent1">
                    <a:lumMod val="75000"/>
                  </a:schemeClr>
                </a:solidFill>
              </a:rPr>
              <a:t>dell’</a:t>
            </a:r>
            <a:r>
              <a:rPr lang="it-IT" sz="2400" b="1" dirty="0" smtClean="0">
                <a:solidFill>
                  <a:schemeClr val="accent1">
                    <a:lumMod val="75000"/>
                  </a:schemeClr>
                </a:solidFill>
              </a:rPr>
              <a:t>efficienza</a:t>
            </a:r>
          </a:p>
          <a:p>
            <a:pPr marL="0" indent="0">
              <a:buNone/>
            </a:pPr>
            <a:endParaRPr lang="it-IT" sz="2400" dirty="0" smtClean="0">
              <a:solidFill>
                <a:schemeClr val="accent1">
                  <a:lumMod val="75000"/>
                </a:schemeClr>
              </a:solidFill>
            </a:endParaRPr>
          </a:p>
          <a:p>
            <a:pPr marL="0" indent="0">
              <a:buNone/>
            </a:pPr>
            <a:r>
              <a:rPr lang="it-IT" sz="2400" dirty="0" smtClean="0">
                <a:solidFill>
                  <a:schemeClr val="accent1">
                    <a:lumMod val="75000"/>
                  </a:schemeClr>
                </a:solidFill>
              </a:rPr>
              <a:t>Nelle bozze di intesa soltanto </a:t>
            </a:r>
            <a:r>
              <a:rPr lang="it-IT" sz="2400" dirty="0">
                <a:solidFill>
                  <a:schemeClr val="accent1">
                    <a:lumMod val="75000"/>
                  </a:schemeClr>
                </a:solidFill>
              </a:rPr>
              <a:t>una </a:t>
            </a:r>
            <a:r>
              <a:rPr lang="it-IT" sz="2400" b="1" dirty="0">
                <a:solidFill>
                  <a:schemeClr val="accent1">
                    <a:lumMod val="75000"/>
                  </a:schemeClr>
                </a:solidFill>
              </a:rPr>
              <a:t>scarna proposizione</a:t>
            </a:r>
            <a:r>
              <a:rPr lang="it-IT" sz="2400" dirty="0" smtClean="0">
                <a:solidFill>
                  <a:schemeClr val="accent1">
                    <a:lumMod val="75000"/>
                  </a:schemeClr>
                </a:solidFill>
              </a:rPr>
              <a:t>: </a:t>
            </a:r>
            <a:r>
              <a:rPr lang="it-IT" sz="2200" dirty="0" smtClean="0">
                <a:solidFill>
                  <a:schemeClr val="accent1">
                    <a:lumMod val="75000"/>
                  </a:schemeClr>
                </a:solidFill>
              </a:rPr>
              <a:t>«</a:t>
            </a:r>
            <a:r>
              <a:rPr lang="it-IT" sz="2200" dirty="0">
                <a:solidFill>
                  <a:schemeClr val="accent1">
                    <a:lumMod val="75000"/>
                  </a:schemeClr>
                </a:solidFill>
              </a:rPr>
              <a:t>L’attribuzione di forme e condizioni particolari di autonomia corrisponde a specificità proprie della Regione richiedente e immediatamente funzionali alla sua crescita e sviluppo»</a:t>
            </a:r>
          </a:p>
          <a:p>
            <a:pPr marL="0" indent="0">
              <a:buNone/>
            </a:pPr>
            <a:r>
              <a:rPr lang="it-IT" sz="2400" b="1" dirty="0">
                <a:solidFill>
                  <a:schemeClr val="accent1">
                    <a:lumMod val="75000"/>
                  </a:schemeClr>
                </a:solidFill>
              </a:rPr>
              <a:t>Carenza di motivazioni grave </a:t>
            </a:r>
            <a:r>
              <a:rPr lang="it-IT" sz="2400" dirty="0">
                <a:solidFill>
                  <a:schemeClr val="accent1">
                    <a:lumMod val="75000"/>
                  </a:schemeClr>
                </a:solidFill>
              </a:rPr>
              <a:t>soprattutto tenendo conto che </a:t>
            </a:r>
            <a:r>
              <a:rPr lang="it-IT" sz="2400" b="1" dirty="0">
                <a:solidFill>
                  <a:schemeClr val="accent1">
                    <a:lumMod val="75000"/>
                  </a:schemeClr>
                </a:solidFill>
              </a:rPr>
              <a:t>altre Regioni </a:t>
            </a:r>
            <a:r>
              <a:rPr lang="it-IT" sz="2400" dirty="0">
                <a:solidFill>
                  <a:schemeClr val="accent1">
                    <a:lumMod val="75000"/>
                  </a:schemeClr>
                </a:solidFill>
              </a:rPr>
              <a:t>(non soltanto quelle «virtuose» del Nord) si stanno affacciando a richiedere competenze </a:t>
            </a:r>
            <a:r>
              <a:rPr lang="it-IT" sz="2400" dirty="0" smtClean="0">
                <a:solidFill>
                  <a:schemeClr val="accent1">
                    <a:lumMod val="75000"/>
                  </a:schemeClr>
                </a:solidFill>
              </a:rPr>
              <a:t>aggiuntive</a:t>
            </a:r>
            <a:endParaRPr lang="it-IT" sz="2400" b="1" dirty="0">
              <a:solidFill>
                <a:schemeClr val="accent1">
                  <a:lumMod val="75000"/>
                </a:schemeClr>
              </a:solidFill>
            </a:endParaRPr>
          </a:p>
        </p:txBody>
      </p:sp>
      <p:sp>
        <p:nvSpPr>
          <p:cNvPr id="4" name="Segnaposto numero diapositiva 3"/>
          <p:cNvSpPr>
            <a:spLocks noGrp="1"/>
          </p:cNvSpPr>
          <p:nvPr>
            <p:ph type="sldNum" sz="quarter" idx="12"/>
          </p:nvPr>
        </p:nvSpPr>
        <p:spPr/>
        <p:txBody>
          <a:bodyPr/>
          <a:lstStyle/>
          <a:p>
            <a:fld id="{AEA01273-38EF-4BF7-AE21-0DC387324B41}" type="slidenum">
              <a:rPr lang="it-IT" smtClean="0"/>
              <a:pPr/>
              <a:t>3</a:t>
            </a:fld>
            <a:endParaRPr lang="it-IT" dirty="0"/>
          </a:p>
        </p:txBody>
      </p:sp>
    </p:spTree>
    <p:extLst>
      <p:ext uri="{BB962C8B-B14F-4D97-AF65-F5344CB8AC3E}">
        <p14:creationId xmlns:p14="http://schemas.microsoft.com/office/powerpoint/2010/main" val="1825171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91680" y="365126"/>
            <a:ext cx="6823670" cy="715529"/>
          </a:xfrm>
        </p:spPr>
        <p:txBody>
          <a:bodyPr>
            <a:normAutofit/>
          </a:bodyPr>
          <a:lstStyle/>
          <a:p>
            <a:r>
              <a:rPr lang="it-IT" altLang="it-IT" sz="3000" b="1" dirty="0">
                <a:solidFill>
                  <a:schemeClr val="accent1">
                    <a:lumMod val="75000"/>
                  </a:schemeClr>
                </a:solidFill>
              </a:rPr>
              <a:t>Regionalismo differenziato: motivazioni</a:t>
            </a:r>
            <a:endParaRPr lang="it-IT" sz="3000" b="1" dirty="0">
              <a:solidFill>
                <a:schemeClr val="accent1">
                  <a:lumMod val="75000"/>
                </a:schemeClr>
              </a:solidFill>
              <a:latin typeface="+mn-lt"/>
            </a:endParaRPr>
          </a:p>
        </p:txBody>
      </p:sp>
      <p:sp>
        <p:nvSpPr>
          <p:cNvPr id="3" name="Segnaposto contenuto 2"/>
          <p:cNvSpPr>
            <a:spLocks noGrp="1"/>
          </p:cNvSpPr>
          <p:nvPr>
            <p:ph idx="1"/>
          </p:nvPr>
        </p:nvSpPr>
        <p:spPr>
          <a:xfrm>
            <a:off x="1259632" y="1320800"/>
            <a:ext cx="7632848" cy="4856163"/>
          </a:xfrm>
        </p:spPr>
        <p:txBody>
          <a:bodyPr>
            <a:normAutofit/>
          </a:bodyPr>
          <a:lstStyle/>
          <a:p>
            <a:pPr marL="514350" indent="-514350">
              <a:buAutoNum type="arabicParenR"/>
            </a:pPr>
            <a:r>
              <a:rPr lang="it-IT" sz="2600" b="1" dirty="0" smtClean="0">
                <a:solidFill>
                  <a:schemeClr val="accent1">
                    <a:lumMod val="75000"/>
                  </a:schemeClr>
                </a:solidFill>
              </a:rPr>
              <a:t>Redistribuzione</a:t>
            </a:r>
          </a:p>
          <a:p>
            <a:pPr marL="0" indent="0">
              <a:buNone/>
            </a:pPr>
            <a:r>
              <a:rPr lang="it-IT" sz="2400" b="1" dirty="0" smtClean="0">
                <a:solidFill>
                  <a:schemeClr val="accent1">
                    <a:lumMod val="75000"/>
                  </a:schemeClr>
                </a:solidFill>
              </a:rPr>
              <a:t>Insoddisfazione </a:t>
            </a:r>
            <a:r>
              <a:rPr lang="it-IT" sz="2400" dirty="0" smtClean="0">
                <a:solidFill>
                  <a:schemeClr val="accent1">
                    <a:lumMod val="75000"/>
                  </a:schemeClr>
                </a:solidFill>
              </a:rPr>
              <a:t>per la </a:t>
            </a:r>
            <a:r>
              <a:rPr lang="it-IT" sz="2400" b="1" dirty="0" smtClean="0">
                <a:solidFill>
                  <a:schemeClr val="accent1">
                    <a:lumMod val="75000"/>
                  </a:schemeClr>
                </a:solidFill>
              </a:rPr>
              <a:t>redistribuzione interregionale </a:t>
            </a:r>
            <a:r>
              <a:rPr lang="it-IT" sz="2400" dirty="0" smtClean="0">
                <a:solidFill>
                  <a:schemeClr val="accent1">
                    <a:lumMod val="75000"/>
                  </a:schemeClr>
                </a:solidFill>
              </a:rPr>
              <a:t>realizzata </a:t>
            </a:r>
            <a:r>
              <a:rPr lang="it-IT" sz="2400" dirty="0">
                <a:solidFill>
                  <a:schemeClr val="accent1">
                    <a:lumMod val="75000"/>
                  </a:schemeClr>
                </a:solidFill>
              </a:rPr>
              <a:t>dal governo centrale ritenuta </a:t>
            </a:r>
            <a:r>
              <a:rPr lang="it-IT" sz="2400" dirty="0" smtClean="0">
                <a:solidFill>
                  <a:schemeClr val="accent1">
                    <a:lumMod val="75000"/>
                  </a:schemeClr>
                </a:solidFill>
              </a:rPr>
              <a:t>iniqua (</a:t>
            </a:r>
            <a:r>
              <a:rPr lang="it-IT" sz="2400" i="1" dirty="0" smtClean="0">
                <a:solidFill>
                  <a:schemeClr val="accent1">
                    <a:lumMod val="75000"/>
                  </a:schemeClr>
                </a:solidFill>
              </a:rPr>
              <a:t>frustrazione </a:t>
            </a:r>
            <a:r>
              <a:rPr lang="it-IT" sz="2400" i="1" dirty="0">
                <a:solidFill>
                  <a:schemeClr val="accent1">
                    <a:lumMod val="75000"/>
                  </a:schemeClr>
                </a:solidFill>
              </a:rPr>
              <a:t>dei </a:t>
            </a:r>
            <a:r>
              <a:rPr lang="it-IT" sz="2400" i="1" dirty="0" smtClean="0">
                <a:solidFill>
                  <a:schemeClr val="accent1">
                    <a:lumMod val="75000"/>
                  </a:schemeClr>
                </a:solidFill>
              </a:rPr>
              <a:t>ricchi, </a:t>
            </a:r>
            <a:r>
              <a:rPr lang="it-IT" sz="2400" dirty="0" err="1" smtClean="0">
                <a:solidFill>
                  <a:schemeClr val="accent1">
                    <a:lumMod val="75000"/>
                  </a:schemeClr>
                </a:solidFill>
              </a:rPr>
              <a:t>Salmon</a:t>
            </a:r>
            <a:r>
              <a:rPr lang="it-IT" sz="2400" dirty="0">
                <a:solidFill>
                  <a:schemeClr val="accent1">
                    <a:lumMod val="75000"/>
                  </a:schemeClr>
                </a:solidFill>
              </a:rPr>
              <a:t>) </a:t>
            </a:r>
            <a:endParaRPr lang="it-IT" sz="2400" dirty="0" smtClean="0">
              <a:solidFill>
                <a:schemeClr val="accent1">
                  <a:lumMod val="75000"/>
                </a:schemeClr>
              </a:solidFill>
            </a:endParaRPr>
          </a:p>
          <a:p>
            <a:pPr marL="0" indent="0">
              <a:buNone/>
            </a:pPr>
            <a:r>
              <a:rPr lang="it-IT" sz="2400" dirty="0" smtClean="0">
                <a:solidFill>
                  <a:schemeClr val="accent1">
                    <a:lumMod val="75000"/>
                  </a:schemeClr>
                </a:solidFill>
              </a:rPr>
              <a:t>→ federalismo differenziato come </a:t>
            </a:r>
            <a:r>
              <a:rPr lang="it-IT" sz="2400" b="1" dirty="0" smtClean="0">
                <a:solidFill>
                  <a:schemeClr val="accent1">
                    <a:lumMod val="75000"/>
                  </a:schemeClr>
                </a:solidFill>
              </a:rPr>
              <a:t>strumento per modificarla </a:t>
            </a:r>
            <a:r>
              <a:rPr lang="it-IT" sz="2400" dirty="0" smtClean="0">
                <a:solidFill>
                  <a:schemeClr val="accent1">
                    <a:lumMod val="75000"/>
                  </a:schemeClr>
                </a:solidFill>
              </a:rPr>
              <a:t>mediante l’</a:t>
            </a:r>
            <a:r>
              <a:rPr lang="it-IT" sz="2400" b="1" dirty="0" smtClean="0">
                <a:solidFill>
                  <a:schemeClr val="accent1">
                    <a:lumMod val="75000"/>
                  </a:schemeClr>
                </a:solidFill>
              </a:rPr>
              <a:t>attribuzione ai territori di quote di tributi erariali</a:t>
            </a:r>
          </a:p>
          <a:p>
            <a:pPr marL="0" indent="0">
              <a:buNone/>
            </a:pPr>
            <a:endParaRPr lang="it-IT" sz="2400" dirty="0" smtClean="0">
              <a:solidFill>
                <a:schemeClr val="accent1">
                  <a:lumMod val="75000"/>
                </a:schemeClr>
              </a:solidFill>
            </a:endParaRPr>
          </a:p>
          <a:p>
            <a:pPr marL="0" indent="0">
              <a:buNone/>
            </a:pPr>
            <a:r>
              <a:rPr lang="it-IT" sz="2400" dirty="0" smtClean="0">
                <a:solidFill>
                  <a:schemeClr val="accent1">
                    <a:lumMod val="75000"/>
                  </a:schemeClr>
                </a:solidFill>
              </a:rPr>
              <a:t>Riferimento ai </a:t>
            </a:r>
            <a:r>
              <a:rPr lang="it-IT" sz="2400" b="1" dirty="0" smtClean="0">
                <a:solidFill>
                  <a:schemeClr val="accent1">
                    <a:lumMod val="75000"/>
                  </a:schemeClr>
                </a:solidFill>
              </a:rPr>
              <a:t>residui fiscali</a:t>
            </a:r>
            <a:r>
              <a:rPr lang="it-IT" sz="2400" dirty="0" smtClean="0">
                <a:solidFill>
                  <a:schemeClr val="accent1">
                    <a:lumMod val="75000"/>
                  </a:schemeClr>
                </a:solidFill>
              </a:rPr>
              <a:t> come misura della </a:t>
            </a:r>
            <a:r>
              <a:rPr lang="it-IT" sz="2400" dirty="0">
                <a:solidFill>
                  <a:schemeClr val="accent1">
                    <a:lumMod val="75000"/>
                  </a:schemeClr>
                </a:solidFill>
              </a:rPr>
              <a:t>redistribuzione </a:t>
            </a:r>
            <a:r>
              <a:rPr lang="it-IT" sz="2400" dirty="0" smtClean="0">
                <a:solidFill>
                  <a:schemeClr val="accent1">
                    <a:lumMod val="75000"/>
                  </a:schemeClr>
                </a:solidFill>
              </a:rPr>
              <a:t>interregionale</a:t>
            </a:r>
          </a:p>
          <a:p>
            <a:pPr marL="0" indent="0">
              <a:buNone/>
            </a:pPr>
            <a:endParaRPr lang="it-IT" sz="2400" dirty="0" smtClean="0">
              <a:solidFill>
                <a:schemeClr val="accent1">
                  <a:lumMod val="75000"/>
                </a:schemeClr>
              </a:solidFill>
            </a:endParaRPr>
          </a:p>
          <a:p>
            <a:pPr marL="0" indent="0">
              <a:buNone/>
            </a:pPr>
            <a:endParaRPr lang="it-IT" dirty="0">
              <a:solidFill>
                <a:schemeClr val="accent1">
                  <a:lumMod val="75000"/>
                </a:schemeClr>
              </a:solidFill>
            </a:endParaRPr>
          </a:p>
        </p:txBody>
      </p:sp>
      <p:sp>
        <p:nvSpPr>
          <p:cNvPr id="4" name="Segnaposto numero diapositiva 3"/>
          <p:cNvSpPr>
            <a:spLocks noGrp="1"/>
          </p:cNvSpPr>
          <p:nvPr>
            <p:ph type="sldNum" sz="quarter" idx="12"/>
          </p:nvPr>
        </p:nvSpPr>
        <p:spPr/>
        <p:txBody>
          <a:bodyPr/>
          <a:lstStyle/>
          <a:p>
            <a:fld id="{B35911BF-0FC2-4659-999D-1DE9A45647D2}" type="slidenum">
              <a:rPr lang="it-IT" smtClean="0"/>
              <a:t>4</a:t>
            </a:fld>
            <a:endParaRPr lang="it-IT"/>
          </a:p>
        </p:txBody>
      </p:sp>
    </p:spTree>
    <p:extLst>
      <p:ext uri="{BB962C8B-B14F-4D97-AF65-F5344CB8AC3E}">
        <p14:creationId xmlns:p14="http://schemas.microsoft.com/office/powerpoint/2010/main" val="1129297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91680" y="365126"/>
            <a:ext cx="6823670" cy="881783"/>
          </a:xfrm>
        </p:spPr>
        <p:txBody>
          <a:bodyPr>
            <a:normAutofit/>
          </a:bodyPr>
          <a:lstStyle/>
          <a:p>
            <a:r>
              <a:rPr lang="it-IT" sz="3000" b="1" dirty="0" smtClean="0">
                <a:solidFill>
                  <a:schemeClr val="accent1">
                    <a:lumMod val="75000"/>
                  </a:schemeClr>
                </a:solidFill>
                <a:latin typeface="+mn-lt"/>
              </a:rPr>
              <a:t>Residui fiscali: profili critici</a:t>
            </a:r>
            <a:endParaRPr lang="it-IT" sz="3000" b="1" dirty="0">
              <a:solidFill>
                <a:schemeClr val="accent1">
                  <a:lumMod val="75000"/>
                </a:schemeClr>
              </a:solidFill>
              <a:latin typeface="+mn-lt"/>
            </a:endParaRPr>
          </a:p>
        </p:txBody>
      </p:sp>
      <p:sp>
        <p:nvSpPr>
          <p:cNvPr id="3" name="Segnaposto contenuto 2"/>
          <p:cNvSpPr>
            <a:spLocks noGrp="1"/>
          </p:cNvSpPr>
          <p:nvPr>
            <p:ph idx="1"/>
          </p:nvPr>
        </p:nvSpPr>
        <p:spPr>
          <a:xfrm>
            <a:off x="1259632" y="1348509"/>
            <a:ext cx="7632848" cy="4828454"/>
          </a:xfrm>
        </p:spPr>
        <p:txBody>
          <a:bodyPr>
            <a:normAutofit lnSpcReduction="10000"/>
          </a:bodyPr>
          <a:lstStyle/>
          <a:p>
            <a:r>
              <a:rPr lang="it-IT" sz="2400" dirty="0" smtClean="0">
                <a:solidFill>
                  <a:schemeClr val="accent1">
                    <a:lumMod val="75000"/>
                  </a:schemeClr>
                </a:solidFill>
              </a:rPr>
              <a:t>Il </a:t>
            </a:r>
            <a:r>
              <a:rPr lang="it-IT" sz="2400" b="1" dirty="0" smtClean="0">
                <a:solidFill>
                  <a:schemeClr val="accent1">
                    <a:lumMod val="75000"/>
                  </a:schemeClr>
                </a:solidFill>
              </a:rPr>
              <a:t>territorio </a:t>
            </a:r>
            <a:r>
              <a:rPr lang="it-IT" sz="2400" dirty="0" smtClean="0">
                <a:solidFill>
                  <a:schemeClr val="accent1">
                    <a:lumMod val="75000"/>
                  </a:schemeClr>
                </a:solidFill>
              </a:rPr>
              <a:t>non </a:t>
            </a:r>
            <a:r>
              <a:rPr lang="it-IT" sz="2400" dirty="0">
                <a:solidFill>
                  <a:schemeClr val="accent1">
                    <a:lumMod val="75000"/>
                  </a:schemeClr>
                </a:solidFill>
              </a:rPr>
              <a:t>è </a:t>
            </a:r>
            <a:r>
              <a:rPr lang="it-IT" sz="2400" dirty="0" smtClean="0">
                <a:solidFill>
                  <a:schemeClr val="accent1">
                    <a:lumMod val="75000"/>
                  </a:schemeClr>
                </a:solidFill>
              </a:rPr>
              <a:t>una dimensione rilevante </a:t>
            </a:r>
            <a:r>
              <a:rPr lang="it-IT" sz="2400" dirty="0">
                <a:solidFill>
                  <a:schemeClr val="accent1">
                    <a:lumMod val="75000"/>
                  </a:schemeClr>
                </a:solidFill>
              </a:rPr>
              <a:t>per gran parte dei programmi di spesa pubblica e di prelievo fiscale che invece fanno riferimento a </a:t>
            </a:r>
            <a:r>
              <a:rPr lang="it-IT" sz="2400" b="1" dirty="0">
                <a:solidFill>
                  <a:schemeClr val="accent1">
                    <a:lumMod val="75000"/>
                  </a:schemeClr>
                </a:solidFill>
              </a:rPr>
              <a:t>individui, </a:t>
            </a:r>
            <a:r>
              <a:rPr lang="it-IT" sz="2400" b="1" dirty="0" smtClean="0">
                <a:solidFill>
                  <a:schemeClr val="accent1">
                    <a:lumMod val="75000"/>
                  </a:schemeClr>
                </a:solidFill>
              </a:rPr>
              <a:t>famiglie, imprese</a:t>
            </a:r>
            <a:r>
              <a:rPr lang="it-IT" sz="2400" dirty="0" smtClean="0">
                <a:solidFill>
                  <a:schemeClr val="accent1">
                    <a:lumMod val="75000"/>
                  </a:schemeClr>
                </a:solidFill>
              </a:rPr>
              <a:t>. </a:t>
            </a:r>
            <a:r>
              <a:rPr lang="it-IT" sz="2400" dirty="0">
                <a:solidFill>
                  <a:schemeClr val="accent1">
                    <a:lumMod val="75000"/>
                  </a:schemeClr>
                </a:solidFill>
              </a:rPr>
              <a:t>I residui </a:t>
            </a:r>
            <a:r>
              <a:rPr lang="it-IT" sz="2400" dirty="0" smtClean="0">
                <a:solidFill>
                  <a:schemeClr val="accent1">
                    <a:lumMod val="75000"/>
                  </a:schemeClr>
                </a:solidFill>
              </a:rPr>
              <a:t>fiscali sono soltanto il riflesso:</a:t>
            </a:r>
          </a:p>
          <a:p>
            <a:pPr lvl="1"/>
            <a:r>
              <a:rPr lang="it-IT" sz="2200" dirty="0" smtClean="0">
                <a:solidFill>
                  <a:schemeClr val="accent1">
                    <a:lumMod val="75000"/>
                  </a:schemeClr>
                </a:solidFill>
              </a:rPr>
              <a:t>della </a:t>
            </a:r>
            <a:r>
              <a:rPr lang="it-IT" sz="2200" b="1" dirty="0">
                <a:solidFill>
                  <a:schemeClr val="accent1">
                    <a:lumMod val="75000"/>
                  </a:schemeClr>
                </a:solidFill>
              </a:rPr>
              <a:t>redistribuzione interpersonale </a:t>
            </a:r>
            <a:r>
              <a:rPr lang="it-IT" sz="2200" dirty="0">
                <a:solidFill>
                  <a:schemeClr val="accent1">
                    <a:lumMod val="75000"/>
                  </a:schemeClr>
                </a:solidFill>
              </a:rPr>
              <a:t>che l’intervento pubblico realizza </a:t>
            </a:r>
            <a:r>
              <a:rPr lang="it-IT" sz="2200" dirty="0" smtClean="0">
                <a:solidFill>
                  <a:schemeClr val="accent1">
                    <a:lumMod val="75000"/>
                  </a:schemeClr>
                </a:solidFill>
              </a:rPr>
              <a:t>e</a:t>
            </a:r>
          </a:p>
          <a:p>
            <a:pPr lvl="1"/>
            <a:r>
              <a:rPr lang="it-IT" sz="2200" dirty="0" smtClean="0">
                <a:solidFill>
                  <a:schemeClr val="accent1">
                    <a:lumMod val="75000"/>
                  </a:schemeClr>
                </a:solidFill>
              </a:rPr>
              <a:t>della </a:t>
            </a:r>
            <a:r>
              <a:rPr lang="it-IT" sz="2200" b="1" dirty="0" smtClean="0">
                <a:solidFill>
                  <a:schemeClr val="accent1">
                    <a:lumMod val="75000"/>
                  </a:schemeClr>
                </a:solidFill>
              </a:rPr>
              <a:t>distribuzione eterogenea </a:t>
            </a:r>
            <a:r>
              <a:rPr lang="it-IT" sz="2200" dirty="0" smtClean="0">
                <a:solidFill>
                  <a:schemeClr val="accent1">
                    <a:lumMod val="75000"/>
                  </a:schemeClr>
                </a:solidFill>
              </a:rPr>
              <a:t>di individui e </a:t>
            </a:r>
            <a:r>
              <a:rPr lang="it-IT" sz="2200" dirty="0">
                <a:solidFill>
                  <a:schemeClr val="accent1">
                    <a:lumMod val="75000"/>
                  </a:schemeClr>
                </a:solidFill>
              </a:rPr>
              <a:t>imprese tra </a:t>
            </a:r>
            <a:r>
              <a:rPr lang="it-IT" sz="2200" b="1" dirty="0">
                <a:solidFill>
                  <a:schemeClr val="accent1">
                    <a:lumMod val="75000"/>
                  </a:schemeClr>
                </a:solidFill>
              </a:rPr>
              <a:t>i </a:t>
            </a:r>
            <a:r>
              <a:rPr lang="it-IT" sz="2200" b="1" dirty="0" smtClean="0">
                <a:solidFill>
                  <a:schemeClr val="accent1">
                    <a:lumMod val="75000"/>
                  </a:schemeClr>
                </a:solidFill>
              </a:rPr>
              <a:t>vari territori</a:t>
            </a:r>
          </a:p>
          <a:p>
            <a:r>
              <a:rPr lang="it-IT" sz="2400" dirty="0" smtClean="0">
                <a:solidFill>
                  <a:schemeClr val="accent1">
                    <a:lumMod val="75000"/>
                  </a:schemeClr>
                </a:solidFill>
              </a:rPr>
              <a:t>La determinazione dei residui </a:t>
            </a:r>
            <a:r>
              <a:rPr lang="it-IT" sz="2400" dirty="0">
                <a:solidFill>
                  <a:schemeClr val="accent1">
                    <a:lumMod val="75000"/>
                  </a:schemeClr>
                </a:solidFill>
              </a:rPr>
              <a:t>fiscali </a:t>
            </a:r>
            <a:r>
              <a:rPr lang="it-IT" sz="2400" dirty="0" smtClean="0">
                <a:solidFill>
                  <a:schemeClr val="accent1">
                    <a:lumMod val="75000"/>
                  </a:schemeClr>
                </a:solidFill>
              </a:rPr>
              <a:t>dipende criticamente dai </a:t>
            </a:r>
            <a:r>
              <a:rPr lang="it-IT" sz="2400" b="1" dirty="0">
                <a:solidFill>
                  <a:schemeClr val="accent1">
                    <a:lumMod val="75000"/>
                  </a:schemeClr>
                </a:solidFill>
              </a:rPr>
              <a:t>criteri </a:t>
            </a:r>
            <a:r>
              <a:rPr lang="it-IT" sz="2400" b="1" dirty="0" smtClean="0">
                <a:solidFill>
                  <a:schemeClr val="accent1">
                    <a:lumMod val="75000"/>
                  </a:schemeClr>
                </a:solidFill>
              </a:rPr>
              <a:t>adottati per la regionalizzazione </a:t>
            </a:r>
            <a:r>
              <a:rPr lang="it-IT" sz="2400" dirty="0">
                <a:solidFill>
                  <a:schemeClr val="accent1">
                    <a:lumMod val="75000"/>
                  </a:schemeClr>
                </a:solidFill>
              </a:rPr>
              <a:t>delle entrate e soprattutto delle </a:t>
            </a:r>
            <a:r>
              <a:rPr lang="it-IT" sz="2400" dirty="0" smtClean="0">
                <a:solidFill>
                  <a:schemeClr val="accent1">
                    <a:lumMod val="75000"/>
                  </a:schemeClr>
                </a:solidFill>
              </a:rPr>
              <a:t>spese centrali =&gt; </a:t>
            </a:r>
            <a:r>
              <a:rPr lang="it-IT" sz="2400" b="1" dirty="0" smtClean="0">
                <a:solidFill>
                  <a:schemeClr val="accent1">
                    <a:lumMod val="75000"/>
                  </a:schemeClr>
                </a:solidFill>
              </a:rPr>
              <a:t>forte variabilità </a:t>
            </a:r>
            <a:r>
              <a:rPr lang="it-IT" sz="2400" dirty="0" smtClean="0">
                <a:solidFill>
                  <a:schemeClr val="accent1">
                    <a:lumMod val="75000"/>
                  </a:schemeClr>
                </a:solidFill>
              </a:rPr>
              <a:t>dei risultati → Le </a:t>
            </a:r>
            <a:r>
              <a:rPr lang="it-IT" sz="2400" dirty="0">
                <a:solidFill>
                  <a:schemeClr val="accent1">
                    <a:lumMod val="75000"/>
                  </a:schemeClr>
                </a:solidFill>
              </a:rPr>
              <a:t>richieste di maggiore autonomia </a:t>
            </a:r>
            <a:r>
              <a:rPr lang="it-IT" sz="2400" dirty="0" smtClean="0">
                <a:solidFill>
                  <a:schemeClr val="accent1">
                    <a:lumMod val="75000"/>
                  </a:schemeClr>
                </a:solidFill>
              </a:rPr>
              <a:t>fondate sui residui </a:t>
            </a:r>
            <a:r>
              <a:rPr lang="it-IT" sz="2400" dirty="0">
                <a:solidFill>
                  <a:schemeClr val="accent1">
                    <a:lumMod val="75000"/>
                  </a:schemeClr>
                </a:solidFill>
              </a:rPr>
              <a:t>fiscali </a:t>
            </a:r>
            <a:r>
              <a:rPr lang="it-IT" sz="2400" dirty="0" smtClean="0">
                <a:solidFill>
                  <a:schemeClr val="accent1">
                    <a:lumMod val="75000"/>
                  </a:schemeClr>
                </a:solidFill>
              </a:rPr>
              <a:t>hanno basi incerte</a:t>
            </a:r>
            <a:endParaRPr lang="it-IT" sz="2400" dirty="0">
              <a:solidFill>
                <a:schemeClr val="accent1">
                  <a:lumMod val="75000"/>
                </a:schemeClr>
              </a:solidFill>
            </a:endParaRPr>
          </a:p>
        </p:txBody>
      </p:sp>
      <p:sp>
        <p:nvSpPr>
          <p:cNvPr id="4" name="Segnaposto numero diapositiva 3"/>
          <p:cNvSpPr>
            <a:spLocks noGrp="1"/>
          </p:cNvSpPr>
          <p:nvPr>
            <p:ph type="sldNum" sz="quarter" idx="12"/>
          </p:nvPr>
        </p:nvSpPr>
        <p:spPr/>
        <p:txBody>
          <a:bodyPr/>
          <a:lstStyle/>
          <a:p>
            <a:fld id="{B35911BF-0FC2-4659-999D-1DE9A45647D2}" type="slidenum">
              <a:rPr lang="it-IT" smtClean="0"/>
              <a:t>5</a:t>
            </a:fld>
            <a:endParaRPr lang="it-IT"/>
          </a:p>
        </p:txBody>
      </p:sp>
    </p:spTree>
    <p:extLst>
      <p:ext uri="{BB962C8B-B14F-4D97-AF65-F5344CB8AC3E}">
        <p14:creationId xmlns:p14="http://schemas.microsoft.com/office/powerpoint/2010/main" val="2445456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6</a:t>
            </a:fld>
            <a:endParaRPr lang="it-IT" dirty="0"/>
          </a:p>
        </p:txBody>
      </p:sp>
      <p:sp>
        <p:nvSpPr>
          <p:cNvPr id="6" name="Titolo 1"/>
          <p:cNvSpPr>
            <a:spLocks noGrp="1"/>
          </p:cNvSpPr>
          <p:nvPr>
            <p:ph type="title"/>
          </p:nvPr>
        </p:nvSpPr>
        <p:spPr>
          <a:xfrm>
            <a:off x="1043608" y="116632"/>
            <a:ext cx="8208912" cy="1243443"/>
          </a:xfrm>
        </p:spPr>
        <p:txBody>
          <a:bodyPr>
            <a:normAutofit/>
          </a:bodyPr>
          <a:lstStyle/>
          <a:p>
            <a:r>
              <a:rPr lang="it-IT" sz="2000" dirty="0" smtClean="0">
                <a:latin typeface="+mn-lt"/>
              </a:rPr>
              <a:t>Entrate, spese primarie e residui fiscali pro-capite per regione e macro-aree nel triennio </a:t>
            </a:r>
            <a:r>
              <a:rPr lang="it-IT" sz="2000" dirty="0">
                <a:latin typeface="+mn-lt"/>
              </a:rPr>
              <a:t>2013-15 (valori medi in euro pro capite; prezzi costanti 2010)</a:t>
            </a:r>
          </a:p>
        </p:txBody>
      </p:sp>
      <p:sp>
        <p:nvSpPr>
          <p:cNvPr id="7" name="Titolo 1"/>
          <p:cNvSpPr txBox="1">
            <a:spLocks/>
          </p:cNvSpPr>
          <p:nvPr/>
        </p:nvSpPr>
        <p:spPr>
          <a:xfrm>
            <a:off x="1187624" y="6109015"/>
            <a:ext cx="7632848" cy="61246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1200" dirty="0" smtClean="0">
                <a:latin typeface="+mn-lt"/>
              </a:rPr>
              <a:t>Fonte: Elaborazioni UPB. per Banca d’Italia, Banca d’Italia (2017), «L’Economia delle Regioni italiane. Dinamiche recenti e aspetti strutturali» in Economie regionali, 23, novembre; per Conti pubblici territoriali, elaborazioni su dati Open CPT </a:t>
            </a:r>
          </a:p>
          <a:p>
            <a:r>
              <a:rPr lang="it-IT" sz="1200" dirty="0" smtClean="0">
                <a:latin typeface="+mn-lt"/>
              </a:rPr>
              <a:t>(1) Nella colonna CPT è riportato il dato riferito al Trentino Alto Adige.</a:t>
            </a:r>
            <a:endParaRPr lang="it-IT" sz="1200" dirty="0">
              <a:latin typeface="+mn-lt"/>
            </a:endParaRPr>
          </a:p>
        </p:txBody>
      </p:sp>
      <p:pic>
        <p:nvPicPr>
          <p:cNvPr id="2" name="Immagine 1"/>
          <p:cNvPicPr>
            <a:picLocks noChangeAspect="1"/>
          </p:cNvPicPr>
          <p:nvPr/>
        </p:nvPicPr>
        <p:blipFill>
          <a:blip r:embed="rId3"/>
          <a:stretch>
            <a:fillRect/>
          </a:stretch>
        </p:blipFill>
        <p:spPr>
          <a:xfrm>
            <a:off x="2053262" y="1105015"/>
            <a:ext cx="5901572" cy="5004000"/>
          </a:xfrm>
          <a:prstGeom prst="rect">
            <a:avLst/>
          </a:prstGeom>
        </p:spPr>
      </p:pic>
    </p:spTree>
    <p:extLst>
      <p:ext uri="{BB962C8B-B14F-4D97-AF65-F5344CB8AC3E}">
        <p14:creationId xmlns:p14="http://schemas.microsoft.com/office/powerpoint/2010/main" val="3496803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7</a:t>
            </a:fld>
            <a:endParaRPr lang="it-IT" dirty="0"/>
          </a:p>
        </p:txBody>
      </p:sp>
      <p:sp>
        <p:nvSpPr>
          <p:cNvPr id="6" name="Titolo 1"/>
          <p:cNvSpPr>
            <a:spLocks noGrp="1"/>
          </p:cNvSpPr>
          <p:nvPr>
            <p:ph type="title"/>
          </p:nvPr>
        </p:nvSpPr>
        <p:spPr>
          <a:xfrm>
            <a:off x="1331640" y="365127"/>
            <a:ext cx="7272808" cy="994948"/>
          </a:xfrm>
        </p:spPr>
        <p:txBody>
          <a:bodyPr>
            <a:normAutofit/>
          </a:bodyPr>
          <a:lstStyle/>
          <a:p>
            <a:r>
              <a:rPr lang="it-IT" sz="2200" dirty="0" smtClean="0">
                <a:solidFill>
                  <a:schemeClr val="accent1">
                    <a:lumMod val="75000"/>
                  </a:schemeClr>
                </a:solidFill>
                <a:latin typeface="+mn-lt"/>
              </a:rPr>
              <a:t>Entrate pro-capite per regione nel triennio 2013-15 </a:t>
            </a:r>
            <a:br>
              <a:rPr lang="it-IT" sz="2200" dirty="0" smtClean="0">
                <a:solidFill>
                  <a:schemeClr val="accent1">
                    <a:lumMod val="75000"/>
                  </a:schemeClr>
                </a:solidFill>
                <a:latin typeface="+mn-lt"/>
              </a:rPr>
            </a:br>
            <a:r>
              <a:rPr lang="it-IT" sz="2200" dirty="0" smtClean="0">
                <a:solidFill>
                  <a:schemeClr val="accent1">
                    <a:lumMod val="75000"/>
                  </a:schemeClr>
                </a:solidFill>
                <a:latin typeface="+mn-lt"/>
              </a:rPr>
              <a:t>(valori medi in euro pro capite, euro costanti 2010)</a:t>
            </a:r>
            <a:endParaRPr lang="it-IT" sz="2200" dirty="0">
              <a:solidFill>
                <a:schemeClr val="accent1">
                  <a:lumMod val="75000"/>
                </a:schemeClr>
              </a:solidFill>
              <a:latin typeface="+mn-lt"/>
            </a:endParaRPr>
          </a:p>
        </p:txBody>
      </p:sp>
      <p:sp>
        <p:nvSpPr>
          <p:cNvPr id="7" name="Titolo 1"/>
          <p:cNvSpPr txBox="1">
            <a:spLocks/>
          </p:cNvSpPr>
          <p:nvPr/>
        </p:nvSpPr>
        <p:spPr>
          <a:xfrm>
            <a:off x="1115616" y="5661248"/>
            <a:ext cx="7552134" cy="3015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1200" dirty="0" smtClean="0">
                <a:latin typeface="+mn-lt"/>
              </a:rPr>
              <a:t>Fonte: elaborazioni UPB su dati CPT</a:t>
            </a:r>
            <a:endParaRPr lang="it-IT" sz="1200" dirty="0">
              <a:latin typeface="+mn-lt"/>
            </a:endParaRPr>
          </a:p>
        </p:txBody>
      </p:sp>
      <p:graphicFrame>
        <p:nvGraphicFramePr>
          <p:cNvPr id="8" name="Grafico 7"/>
          <p:cNvGraphicFramePr>
            <a:graphicFrameLocks/>
          </p:cNvGraphicFramePr>
          <p:nvPr>
            <p:extLst>
              <p:ext uri="{D42A27DB-BD31-4B8C-83A1-F6EECF244321}">
                <p14:modId xmlns:p14="http://schemas.microsoft.com/office/powerpoint/2010/main" val="2109662766"/>
              </p:ext>
            </p:extLst>
          </p:nvPr>
        </p:nvGraphicFramePr>
        <p:xfrm>
          <a:off x="1115616" y="1484783"/>
          <a:ext cx="7632848" cy="3942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41548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8</a:t>
            </a:fld>
            <a:endParaRPr lang="it-IT" dirty="0"/>
          </a:p>
        </p:txBody>
      </p:sp>
      <p:sp>
        <p:nvSpPr>
          <p:cNvPr id="6" name="Titolo 1"/>
          <p:cNvSpPr>
            <a:spLocks noGrp="1"/>
          </p:cNvSpPr>
          <p:nvPr>
            <p:ph type="title"/>
          </p:nvPr>
        </p:nvSpPr>
        <p:spPr>
          <a:xfrm>
            <a:off x="1259632" y="365127"/>
            <a:ext cx="7255718" cy="994948"/>
          </a:xfrm>
        </p:spPr>
        <p:txBody>
          <a:bodyPr>
            <a:normAutofit/>
          </a:bodyPr>
          <a:lstStyle/>
          <a:p>
            <a:r>
              <a:rPr lang="it-IT" sz="2200" dirty="0" smtClean="0">
                <a:latin typeface="+mn-lt"/>
              </a:rPr>
              <a:t>Spese primarie pro-capite per regione nel triennio 2013-15</a:t>
            </a:r>
            <a:br>
              <a:rPr lang="it-IT" sz="2200" dirty="0" smtClean="0">
                <a:latin typeface="+mn-lt"/>
              </a:rPr>
            </a:br>
            <a:r>
              <a:rPr lang="it-IT" sz="2200" dirty="0" smtClean="0">
                <a:latin typeface="+mn-lt"/>
              </a:rPr>
              <a:t>(valori medi in euro pro capite, euro costanti 2010)</a:t>
            </a:r>
            <a:endParaRPr lang="it-IT" sz="2200" dirty="0">
              <a:latin typeface="+mn-lt"/>
            </a:endParaRPr>
          </a:p>
        </p:txBody>
      </p:sp>
      <p:sp>
        <p:nvSpPr>
          <p:cNvPr id="7" name="Titolo 1"/>
          <p:cNvSpPr txBox="1">
            <a:spLocks/>
          </p:cNvSpPr>
          <p:nvPr/>
        </p:nvSpPr>
        <p:spPr>
          <a:xfrm>
            <a:off x="1331640" y="5661248"/>
            <a:ext cx="7336110" cy="3600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1200" dirty="0" smtClean="0">
                <a:latin typeface="+mn-lt"/>
              </a:rPr>
              <a:t>Fonte: elaborazioni UPB su dati CPT</a:t>
            </a:r>
            <a:endParaRPr lang="it-IT" sz="1200" dirty="0">
              <a:latin typeface="+mn-lt"/>
            </a:endParaRPr>
          </a:p>
        </p:txBody>
      </p:sp>
      <p:graphicFrame>
        <p:nvGraphicFramePr>
          <p:cNvPr id="8" name="Grafico 7"/>
          <p:cNvGraphicFramePr>
            <a:graphicFrameLocks/>
          </p:cNvGraphicFramePr>
          <p:nvPr>
            <p:extLst>
              <p:ext uri="{D42A27DB-BD31-4B8C-83A1-F6EECF244321}">
                <p14:modId xmlns:p14="http://schemas.microsoft.com/office/powerpoint/2010/main" val="2208502186"/>
              </p:ext>
            </p:extLst>
          </p:nvPr>
        </p:nvGraphicFramePr>
        <p:xfrm>
          <a:off x="1187624" y="1484784"/>
          <a:ext cx="7704855" cy="41764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78471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AEA01273-38EF-4BF7-AE21-0DC387324B41}" type="slidenum">
              <a:rPr lang="it-IT" smtClean="0"/>
              <a:pPr/>
              <a:t>9</a:t>
            </a:fld>
            <a:endParaRPr lang="it-IT" dirty="0"/>
          </a:p>
        </p:txBody>
      </p:sp>
      <p:sp>
        <p:nvSpPr>
          <p:cNvPr id="6" name="Titolo 1"/>
          <p:cNvSpPr>
            <a:spLocks noGrp="1"/>
          </p:cNvSpPr>
          <p:nvPr>
            <p:ph type="title"/>
          </p:nvPr>
        </p:nvSpPr>
        <p:spPr>
          <a:xfrm>
            <a:off x="1187624" y="365127"/>
            <a:ext cx="7776864" cy="994948"/>
          </a:xfrm>
        </p:spPr>
        <p:txBody>
          <a:bodyPr>
            <a:normAutofit fontScale="90000"/>
          </a:bodyPr>
          <a:lstStyle/>
          <a:p>
            <a:r>
              <a:rPr lang="it-IT" sz="2200" dirty="0" smtClean="0">
                <a:latin typeface="+mn-lt"/>
              </a:rPr>
              <a:t>Entrate, spese primarie e residui fiscali pro-capite per regione nel triennio 2013-15 (valori medi in euro pro capite, euro costanti 2010)</a:t>
            </a:r>
            <a:endParaRPr lang="it-IT" sz="2200" dirty="0">
              <a:latin typeface="+mn-lt"/>
            </a:endParaRPr>
          </a:p>
        </p:txBody>
      </p:sp>
      <p:sp>
        <p:nvSpPr>
          <p:cNvPr id="7" name="Titolo 1"/>
          <p:cNvSpPr txBox="1">
            <a:spLocks/>
          </p:cNvSpPr>
          <p:nvPr/>
        </p:nvSpPr>
        <p:spPr>
          <a:xfrm>
            <a:off x="1547664" y="6021289"/>
            <a:ext cx="7120086" cy="4102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1200" dirty="0" smtClean="0">
                <a:latin typeface="+mn-lt"/>
              </a:rPr>
              <a:t>Fonte: elaborazioni UPB su dati CPT</a:t>
            </a:r>
            <a:endParaRPr lang="it-IT" sz="1200" dirty="0">
              <a:latin typeface="+mn-lt"/>
            </a:endParaRPr>
          </a:p>
        </p:txBody>
      </p:sp>
      <p:pic>
        <p:nvPicPr>
          <p:cNvPr id="2" name="Immagine 1"/>
          <p:cNvPicPr>
            <a:picLocks noChangeAspect="1"/>
          </p:cNvPicPr>
          <p:nvPr/>
        </p:nvPicPr>
        <p:blipFill>
          <a:blip r:embed="rId3"/>
          <a:stretch>
            <a:fillRect/>
          </a:stretch>
        </p:blipFill>
        <p:spPr>
          <a:xfrm>
            <a:off x="1398380" y="1429288"/>
            <a:ext cx="7105560" cy="4428000"/>
          </a:xfrm>
          <a:prstGeom prst="rect">
            <a:avLst/>
          </a:prstGeom>
        </p:spPr>
      </p:pic>
    </p:spTree>
    <p:extLst>
      <p:ext uri="{BB962C8B-B14F-4D97-AF65-F5344CB8AC3E}">
        <p14:creationId xmlns:p14="http://schemas.microsoft.com/office/powerpoint/2010/main" val="2833326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16981</TotalTime>
  <Words>1516</Words>
  <Application>Microsoft Office PowerPoint</Application>
  <PresentationFormat>Presentazione su schermo (4:3)</PresentationFormat>
  <Paragraphs>205</Paragraphs>
  <Slides>24</Slides>
  <Notes>24</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24</vt:i4>
      </vt:variant>
    </vt:vector>
  </HeadingPairs>
  <TitlesOfParts>
    <vt:vector size="29" baseType="lpstr">
      <vt:lpstr>Arial</vt:lpstr>
      <vt:lpstr>Calibri</vt:lpstr>
      <vt:lpstr>Courier New</vt:lpstr>
      <vt:lpstr>Wingdings</vt:lpstr>
      <vt:lpstr>Tema di Office</vt:lpstr>
      <vt:lpstr>Convegno Anaao-Assomed «Regionalismo differenziato,  privatizzazione, carenza di specialisti»   Residui fiscali e Fsn   Alberto Zanardi Ufficio Parlamentare di Bilancio e Università di Bologna</vt:lpstr>
      <vt:lpstr>Indice</vt:lpstr>
      <vt:lpstr>Regionalismo differenziato: motivazioni</vt:lpstr>
      <vt:lpstr>Regionalismo differenziato: motivazioni</vt:lpstr>
      <vt:lpstr>Residui fiscali: profili critici</vt:lpstr>
      <vt:lpstr>Entrate, spese primarie e residui fiscali pro-capite per regione e macro-aree nel triennio 2013-15 (valori medi in euro pro capite; prezzi costanti 2010)</vt:lpstr>
      <vt:lpstr>Entrate pro-capite per regione nel triennio 2013-15  (valori medi in euro pro capite, euro costanti 2010)</vt:lpstr>
      <vt:lpstr>Spese primarie pro-capite per regione nel triennio 2013-15 (valori medi in euro pro capite, euro costanti 2010)</vt:lpstr>
      <vt:lpstr>Entrate, spese primarie e residui fiscali pro-capite per regione nel triennio 2013-15 (valori medi in euro pro capite, euro costanti 2010)</vt:lpstr>
      <vt:lpstr>Presentazione standard di PowerPoint</vt:lpstr>
      <vt:lpstr>Il SSN: profili fondamentali</vt:lpstr>
      <vt:lpstr>SSN: spese e finanziamenti per regioni  (valori medi pro-capite)  </vt:lpstr>
      <vt:lpstr>Regionalismo differenziato: motivazioni</vt:lpstr>
      <vt:lpstr>Regionalismo differenziato: motivazioni</vt:lpstr>
      <vt:lpstr>Il finanziamento delle competenze aggiuntive</vt:lpstr>
      <vt:lpstr>Il finanziamento delle competenze aggiuntive</vt:lpstr>
      <vt:lpstr>Il finanziamento delle competenze aggiuntive</vt:lpstr>
      <vt:lpstr>Il finanziamento delle competenze aggiuntive</vt:lpstr>
      <vt:lpstr>Il finanziamento delle competenze aggiuntive</vt:lpstr>
      <vt:lpstr>Il finanziamento delle competenze aggiuntive</vt:lpstr>
      <vt:lpstr>Il finanziamento delle competenze aggiuntive</vt:lpstr>
      <vt:lpstr>La sanità nelle richieste delle Regioni</vt:lpstr>
      <vt:lpstr>La sanità nelle richieste delle Regioni</vt:lpstr>
      <vt:lpstr>Grazie per l’attenzione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utente_locale</dc:creator>
  <cp:lastModifiedBy>Windows User</cp:lastModifiedBy>
  <cp:revision>973</cp:revision>
  <cp:lastPrinted>2019-04-05T08:20:43Z</cp:lastPrinted>
  <dcterms:created xsi:type="dcterms:W3CDTF">2015-05-21T14:26:54Z</dcterms:created>
  <dcterms:modified xsi:type="dcterms:W3CDTF">2019-04-05T08:35:21Z</dcterms:modified>
</cp:coreProperties>
</file>