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7559675" cy="106918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 snapToGrid="0">
      <p:cViewPr>
        <p:scale>
          <a:sx n="93" d="100"/>
          <a:sy n="93" d="100"/>
        </p:scale>
        <p:origin x="-1138" y="-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6" name="Slika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Slika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3" name="Slika 72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4" name="Slika 7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Slika 10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1" name="Slika 11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sl-S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/>
          <p:nvPr/>
        </p:nvPicPr>
        <p:blipFill>
          <a:blip r:embed="rId14"/>
          <a:stretch/>
        </p:blipFill>
        <p:spPr>
          <a:xfrm>
            <a:off x="2284920" y="0"/>
            <a:ext cx="6858360" cy="6857280"/>
          </a:xfrm>
          <a:prstGeom prst="rect">
            <a:avLst/>
          </a:prstGeom>
          <a:ln>
            <a:noFill/>
          </a:ln>
        </p:spPr>
      </p:pic>
      <p:pic>
        <p:nvPicPr>
          <p:cNvPr id="5" name="Slika 1"/>
          <p:cNvPicPr/>
          <p:nvPr/>
        </p:nvPicPr>
        <p:blipFill>
          <a:blip r:embed="rId15"/>
          <a:stretch/>
        </p:blipFill>
        <p:spPr>
          <a:xfrm>
            <a:off x="0" y="360"/>
            <a:ext cx="6857640" cy="685692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Kliknite za urejanje oblike orisa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Druga raven orisa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Tretja raven orisa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Četrta raven orisa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Peta raven orisa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Šesta raven orisa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Sedma raven orisa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6"/>
          <p:cNvPicPr/>
          <p:nvPr/>
        </p:nvPicPr>
        <p:blipFill>
          <a:blip r:embed="rId14"/>
          <a:stretch/>
        </p:blipFill>
        <p:spPr>
          <a:xfrm>
            <a:off x="2284920" y="0"/>
            <a:ext cx="6858360" cy="6857280"/>
          </a:xfrm>
          <a:prstGeom prst="rect">
            <a:avLst/>
          </a:prstGeom>
          <a:ln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Kliknite za urejanje oblike orisa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Druga raven orisa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Tretja raven orisa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Četrta raven orisa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Peta raven orisa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Šesta raven orisa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Sedma raven orisa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6"/>
          <p:cNvPicPr/>
          <p:nvPr/>
        </p:nvPicPr>
        <p:blipFill>
          <a:blip r:embed="rId14"/>
          <a:stretch/>
        </p:blipFill>
        <p:spPr>
          <a:xfrm>
            <a:off x="2284920" y="0"/>
            <a:ext cx="6858360" cy="6857280"/>
          </a:xfrm>
          <a:prstGeom prst="rect">
            <a:avLst/>
          </a:prstGeom>
          <a:ln>
            <a:noFill/>
          </a:ln>
        </p:spPr>
      </p:pic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sl-SI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Kliknite za urejanje oblike naslova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Kliknite za urejanje oblike orisa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Druga raven orisa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Tretja raven orisa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Četrta raven orisa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Peta raven orisa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Šesta raven orisa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Sedma raven orisa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3636000" y="2205000"/>
            <a:ext cx="5256000" cy="221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sl-SI" sz="3200" b="1" u="sng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Questionnaire: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3200" b="1" strike="noStrike" cap="all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Woman-friendly work and organization in the healthcare system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4200480" y="5157360"/>
            <a:ext cx="5248080" cy="86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l-SI" sz="20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Answers Slovenia- April 2019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sl-SI" sz="2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7.	In your Country, is there any law or collective agreement that is, in your opinion, women or family oriented?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l-SI" sz="1600" b="0" u="sng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RESPONSES (Answered: 648, Skipped: 9)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	No: </a:t>
            </a:r>
            <a:r>
              <a:rPr lang="sl-SI" sz="16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71,45%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	Yes: </a:t>
            </a:r>
            <a:r>
              <a:rPr lang="sl-SI" sz="16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28,55%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8" name="Slika 3"/>
          <p:cNvPicPr/>
          <p:nvPr/>
        </p:nvPicPr>
        <p:blipFill>
          <a:blip r:embed="rId2"/>
          <a:stretch/>
        </p:blipFill>
        <p:spPr>
          <a:xfrm>
            <a:off x="1763640" y="2837880"/>
            <a:ext cx="5412960" cy="3248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06440" y="-1528015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32000" y="284614"/>
            <a:ext cx="8347371" cy="4739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National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Institute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Health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(NIJZ)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Slovenia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2016 data</a:t>
            </a:r>
          </a:p>
          <a:p>
            <a:endParaRPr lang="sl-SI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%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students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enrolled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Medical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Universities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lang="sl-SI" sz="1400" b="0" strike="sng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Medicine: 1218;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68,5%,  Dental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medicine: 232;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69,9% </a:t>
            </a:r>
          </a:p>
          <a:p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%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doctors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grouped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by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age</a:t>
            </a:r>
            <a:r>
              <a:rPr lang="sl-SI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):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4935; 63,35% </a:t>
            </a:r>
            <a:endParaRPr lang="sl-SI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l-SI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l-SI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Dental medicine: 1444/951; </a:t>
            </a:r>
            <a:r>
              <a:rPr lang="sl-SI" sz="1400" b="0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65,85%</a:t>
            </a:r>
            <a:r>
              <a:rPr lang="sl-SI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</a:t>
            </a:r>
          </a:p>
          <a:p>
            <a:r>
              <a:rPr lang="sl-SI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</a:t>
            </a:r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29:  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69;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84,14%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30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34: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143;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70,44%</a:t>
            </a:r>
          </a:p>
          <a:p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35 - 39: 125; 67,56%</a:t>
            </a:r>
          </a:p>
          <a:p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40 </a:t>
            </a:r>
            <a:r>
              <a:rPr lang="sl-SI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44: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118;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58,70%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45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49: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149;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70,28%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50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54: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121;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70,76%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55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59:  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84;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63.63%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60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64:  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81;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64,28%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65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- 69:   39;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45,34%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70 </a:t>
            </a:r>
            <a:r>
              <a:rPr lang="sl-SI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74:   15;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44,11%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75 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- 79:     7; 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58,33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%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11740121" y="5957380"/>
            <a:ext cx="71519" cy="45719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3509105" y="2153540"/>
            <a:ext cx="5019597" cy="4704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Medicine</a:t>
            </a:r>
            <a:r>
              <a:rPr lang="sl-SI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6346/3984; </a:t>
            </a:r>
            <a:r>
              <a:rPr lang="sl-SI" u="sng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62,77%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451;  66,42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30 - 34: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690;  68,04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39: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546;  65,86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477;  66,25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45 -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444;  66,56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453;  61,80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59: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479;  61,96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64: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337;  54,26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69: 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90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37,19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74: 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28,07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79:   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sl-SI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9,09</a:t>
            </a:r>
            <a:r>
              <a:rPr lang="sl-SI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360000" y="-115200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sl-SI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360000" y="339634"/>
            <a:ext cx="6768000" cy="63563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According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official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data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from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last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year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(2018) in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Slovenia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have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1.041.629 (50,2)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endParaRPr lang="sl-SI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1.034.966 (49,8) men</a:t>
            </a:r>
          </a:p>
          <a:p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%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doctors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head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departments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 a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leadership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position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Graduates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39% men, 61%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</a:p>
          <a:p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Executive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managers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80% men, 20%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</a:p>
          <a:p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Chairman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95% men, 5%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%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doctors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trade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union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trade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union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:  </a:t>
            </a: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16 men in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Main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(38,46%)</a:t>
            </a:r>
          </a:p>
          <a:p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These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numbers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clearly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show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us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trend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feminisation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in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field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medical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doctors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in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our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country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.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feminisation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is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present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in most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fields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looking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number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of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graduates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in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past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year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. On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other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hand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the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leadership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in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companies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is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still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mostly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represented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sl-SI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by</a:t>
            </a:r>
            <a:r>
              <a:rPr lang="sl-SI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men.</a:t>
            </a:r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l-S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Laws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collective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agreements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are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very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favorable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workers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our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country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Also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salaries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are on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same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level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same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profession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endParaRPr lang="sl-SI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OECD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database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Slovenia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only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2,6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doctors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per 1000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inhabitants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means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are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just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ahead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Poland,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Albania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Montenegro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Romania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working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conditions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are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stressful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problem is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organisation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</a:p>
          <a:p>
            <a:r>
              <a:rPr lang="sl-SI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recent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study</a:t>
            </a:r>
            <a:r>
              <a:rPr lang="sl-SI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showed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general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practitioners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dye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10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years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before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others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slovenian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women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 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data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should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be a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great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red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alert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our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sl-SI" sz="1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politicians</a:t>
            </a:r>
            <a:r>
              <a:rPr lang="sl-SI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!!!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sl-SI" sz="27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1.	How old are you?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457200" y="1196640"/>
            <a:ext cx="8228880" cy="492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l-SI" sz="1600" b="0" u="sng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RESPONSES (Answered: 657)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	25-35 years old:  </a:t>
            </a:r>
            <a:r>
              <a:rPr lang="sl-SI" sz="16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32,57%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	36- 49 years old: </a:t>
            </a:r>
            <a:r>
              <a:rPr lang="sl-SI" sz="16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35,46%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	50-60 years old: </a:t>
            </a:r>
            <a:r>
              <a:rPr lang="sl-SI" sz="16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24,20%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	older than 60 years: </a:t>
            </a:r>
            <a:r>
              <a:rPr lang="sl-SI" sz="16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7,76 %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0" name="Slika 5"/>
          <p:cNvPicPr/>
          <p:nvPr/>
        </p:nvPicPr>
        <p:blipFill>
          <a:blip r:embed="rId2"/>
          <a:stretch/>
        </p:blipFill>
        <p:spPr>
          <a:xfrm>
            <a:off x="1187640" y="2781000"/>
            <a:ext cx="5412960" cy="3614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sl-SI" sz="27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2.	In your work, have you or did you ever feel being discriminated, as a woman doctor?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l-SI" sz="1400" b="0" u="sng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RESPONSES (Answered: 655, Skipped: 2)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no, never: 38,78%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yes, from my colleagues: 19,24%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yes, from my supervisors: 17,10%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yes, from my patients: 24,89%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3" name="Slika 5"/>
          <p:cNvPicPr/>
          <p:nvPr/>
        </p:nvPicPr>
        <p:blipFill>
          <a:blip r:embed="rId2"/>
          <a:stretch/>
        </p:blipFill>
        <p:spPr>
          <a:xfrm>
            <a:off x="827640" y="2925000"/>
            <a:ext cx="5412960" cy="3686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4680"/>
            <a:ext cx="8228880" cy="77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sl-SI" sz="27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3.	What is your opinion about work-life balance in your work organization?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457200" y="1052640"/>
            <a:ext cx="8228880" cy="507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l-SI" sz="1200" b="0" u="sng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RESPONSES (</a:t>
            </a:r>
            <a:r>
              <a:rPr lang="sl-SI" sz="1200" b="0" u="sng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Answered</a:t>
            </a:r>
            <a:r>
              <a:rPr lang="sl-SI" sz="1200" b="0" u="sng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652, </a:t>
            </a:r>
            <a:r>
              <a:rPr lang="sl-SI" sz="1200" b="0" u="sng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Skipped</a:t>
            </a:r>
            <a:r>
              <a:rPr lang="sl-SI" sz="1200" b="0" u="sng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5)</a:t>
            </a: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I’m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fully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satisfied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with</a:t>
            </a:r>
            <a:r>
              <a:rPr lang="sl-SI" sz="12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the</a:t>
            </a:r>
            <a:r>
              <a:rPr lang="sl-SI" sz="1200" b="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organization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in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workplace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both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from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family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friendly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career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point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of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view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</a:t>
            </a:r>
            <a:r>
              <a:rPr lang="sl-SI" sz="12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4,29%</a:t>
            </a: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I’m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quite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satisfied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with</a:t>
            </a:r>
            <a:r>
              <a:rPr lang="sl-SI" sz="12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the</a:t>
            </a:r>
            <a:r>
              <a:rPr lang="sl-SI" sz="1200" b="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organization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in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workplace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both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from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family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friendly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and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career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point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of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view</a:t>
            </a:r>
            <a:r>
              <a:rPr lang="sl-SI" sz="1200" b="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</a:t>
            </a:r>
            <a:r>
              <a:rPr lang="sl-SI" sz="12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30,67%</a:t>
            </a: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I’m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not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satisfied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at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all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neither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from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family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friendly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nor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from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career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point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of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view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</a:t>
            </a:r>
            <a:r>
              <a:rPr lang="sl-SI" sz="12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16,26%</a:t>
            </a: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I’m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satisfied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from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family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friendly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point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of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view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but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career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is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deeply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affected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</a:t>
            </a:r>
            <a:r>
              <a:rPr lang="sl-SI" sz="12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20,55%</a:t>
            </a: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I’m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satisfied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from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a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carrer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point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of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view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but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family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life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is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deeply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</a:t>
            </a:r>
            <a:r>
              <a:rPr lang="sl-SI" sz="12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affected</a:t>
            </a:r>
            <a:r>
              <a:rPr lang="sl-SI" sz="1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</a:t>
            </a:r>
            <a:r>
              <a:rPr lang="sl-SI" sz="12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28,22%</a:t>
            </a: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6" name="Slika 3"/>
          <p:cNvPicPr/>
          <p:nvPr/>
        </p:nvPicPr>
        <p:blipFill>
          <a:blip r:embed="rId2"/>
          <a:stretch/>
        </p:blipFill>
        <p:spPr>
          <a:xfrm>
            <a:off x="1584960" y="2349000"/>
            <a:ext cx="5303640" cy="4509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27468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sl-SI" sz="36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4.	What would you improve in your work, for a more satisfying work-life balance?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457200" y="1417680"/>
            <a:ext cx="8228880" cy="456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l-SI" sz="1200" b="0" u="sng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RESPONSES (Answered: 656, Skipped: 1)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-Nothing: 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1,07%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-Remuneration: 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39,18%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-Access to career opportunities: 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18,29%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-Working time (part time, length of shifts, etc): 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77,44%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-Holidays and days off management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30,03%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-Professional recognition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34,91%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-More leadership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: 22,10%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-Other ( please, specify): </a:t>
            </a:r>
            <a:r>
              <a:rPr lang="sl-SI" sz="1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10,98%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9" name="Slika 3"/>
          <p:cNvPicPr/>
          <p:nvPr/>
        </p:nvPicPr>
        <p:blipFill>
          <a:blip r:embed="rId2"/>
          <a:stretch/>
        </p:blipFill>
        <p:spPr>
          <a:xfrm>
            <a:off x="1331640" y="3429000"/>
            <a:ext cx="5412960" cy="3248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sl-SI" sz="2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5.	Are you satisfied of your professional carreer?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457200" y="1196640"/>
            <a:ext cx="8228880" cy="492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sl-SI" sz="1400" b="0" u="sng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RESPONSES (Answered: 652, Skipped: 5)</a:t>
            </a: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	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-Yes, at all: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20,40%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-Not at all: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13,19%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-Yes, but I neglected my family life: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26,69%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-No, but I preferred to dedicate more time to my family: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34,82%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-No, I didn’t have fair opportunities since I am a woman: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4,91%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2" name="Slika 3"/>
          <p:cNvPicPr/>
          <p:nvPr/>
        </p:nvPicPr>
        <p:blipFill>
          <a:blip r:embed="rId2"/>
          <a:stretch/>
        </p:blipFill>
        <p:spPr>
          <a:xfrm>
            <a:off x="1331640" y="3069000"/>
            <a:ext cx="5412960" cy="3248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251640" y="-396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sl-SI" sz="2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  <a:ea typeface="Cambria Math"/>
              </a:rPr>
              <a:t>6.	Do you think, in your workplace, there is a fair involvement of women doctors for management roles?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457200" y="1139040"/>
            <a:ext cx="8228880" cy="498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l-SI" sz="1400" b="0" u="sng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RESPONSES (Answered: 654, Skipped: 3)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Yes: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33,94%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Not at all: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23,39%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No, at the moment but there is a growing attention on this topic: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24,77%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sl-SI" sz="1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- Yes, and there is awareness regarding women authority: </a:t>
            </a:r>
            <a:r>
              <a:rPr lang="sl-SI" sz="1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17,89%</a:t>
            </a: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sl-S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5" name="Slika 3"/>
          <p:cNvPicPr/>
          <p:nvPr/>
        </p:nvPicPr>
        <p:blipFill>
          <a:blip r:embed="rId2"/>
          <a:stretch/>
        </p:blipFill>
        <p:spPr>
          <a:xfrm>
            <a:off x="971640" y="2870640"/>
            <a:ext cx="5406840" cy="3254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845</Words>
  <Application>Microsoft Office PowerPoint</Application>
  <PresentationFormat>Presentazione su schermo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IZREDNA LETNA KONFERENCA FIDES</dc:title>
  <dc:creator>Katarina Naranđa</dc:creator>
  <cp:lastModifiedBy>Raffaella Rossano</cp:lastModifiedBy>
  <cp:revision>102</cp:revision>
  <dcterms:created xsi:type="dcterms:W3CDTF">2017-11-12T17:51:24Z</dcterms:created>
  <dcterms:modified xsi:type="dcterms:W3CDTF">2019-05-29T07:25:07Z</dcterms:modified>
  <dc:language>sl-SI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